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7" r:id="rId1"/>
  </p:sldMasterIdLst>
  <p:notesMasterIdLst>
    <p:notesMasterId r:id="rId18"/>
  </p:notesMasterIdLst>
  <p:handoutMasterIdLst>
    <p:handoutMasterId r:id="rId19"/>
  </p:handoutMasterIdLst>
  <p:sldIdLst>
    <p:sldId id="262" r:id="rId2"/>
    <p:sldId id="306" r:id="rId3"/>
    <p:sldId id="283" r:id="rId4"/>
    <p:sldId id="280" r:id="rId5"/>
    <p:sldId id="286" r:id="rId6"/>
    <p:sldId id="285" r:id="rId7"/>
    <p:sldId id="290" r:id="rId8"/>
    <p:sldId id="302" r:id="rId9"/>
    <p:sldId id="301" r:id="rId10"/>
    <p:sldId id="292" r:id="rId11"/>
    <p:sldId id="293" r:id="rId12"/>
    <p:sldId id="309" r:id="rId13"/>
    <p:sldId id="307" r:id="rId14"/>
    <p:sldId id="308" r:id="rId15"/>
    <p:sldId id="304" r:id="rId16"/>
    <p:sldId id="310" r:id="rId17"/>
  </p:sldIdLst>
  <p:sldSz cx="9906000" cy="6858000" type="A4"/>
  <p:notesSz cx="6797675" cy="9872663"/>
  <p:defaultTextStyle>
    <a:defPPr>
      <a:defRPr lang="de-DE"/>
    </a:defPPr>
    <a:lvl1pPr marL="0" algn="l" defTabSz="957816" rtl="0" eaLnBrk="1" latinLnBrk="0" hangingPunct="1">
      <a:defRPr sz="1900" kern="1200">
        <a:solidFill>
          <a:schemeClr val="tx1"/>
        </a:solidFill>
        <a:latin typeface="+mn-lt"/>
        <a:ea typeface="+mn-ea"/>
        <a:cs typeface="+mn-cs"/>
      </a:defRPr>
    </a:lvl1pPr>
    <a:lvl2pPr marL="478908" algn="l" defTabSz="957816" rtl="0" eaLnBrk="1" latinLnBrk="0" hangingPunct="1">
      <a:defRPr sz="1900" kern="1200">
        <a:solidFill>
          <a:schemeClr val="tx1"/>
        </a:solidFill>
        <a:latin typeface="+mn-lt"/>
        <a:ea typeface="+mn-ea"/>
        <a:cs typeface="+mn-cs"/>
      </a:defRPr>
    </a:lvl2pPr>
    <a:lvl3pPr marL="957816" algn="l" defTabSz="957816" rtl="0" eaLnBrk="1" latinLnBrk="0" hangingPunct="1">
      <a:defRPr sz="1900" kern="1200">
        <a:solidFill>
          <a:schemeClr val="tx1"/>
        </a:solidFill>
        <a:latin typeface="+mn-lt"/>
        <a:ea typeface="+mn-ea"/>
        <a:cs typeface="+mn-cs"/>
      </a:defRPr>
    </a:lvl3pPr>
    <a:lvl4pPr marL="1436724" algn="l" defTabSz="957816" rtl="0" eaLnBrk="1" latinLnBrk="0" hangingPunct="1">
      <a:defRPr sz="1900" kern="1200">
        <a:solidFill>
          <a:schemeClr val="tx1"/>
        </a:solidFill>
        <a:latin typeface="+mn-lt"/>
        <a:ea typeface="+mn-ea"/>
        <a:cs typeface="+mn-cs"/>
      </a:defRPr>
    </a:lvl4pPr>
    <a:lvl5pPr marL="1915631" algn="l" defTabSz="957816" rtl="0" eaLnBrk="1" latinLnBrk="0" hangingPunct="1">
      <a:defRPr sz="1900" kern="1200">
        <a:solidFill>
          <a:schemeClr val="tx1"/>
        </a:solidFill>
        <a:latin typeface="+mn-lt"/>
        <a:ea typeface="+mn-ea"/>
        <a:cs typeface="+mn-cs"/>
      </a:defRPr>
    </a:lvl5pPr>
    <a:lvl6pPr marL="2394539" algn="l" defTabSz="957816" rtl="0" eaLnBrk="1" latinLnBrk="0" hangingPunct="1">
      <a:defRPr sz="1900" kern="1200">
        <a:solidFill>
          <a:schemeClr val="tx1"/>
        </a:solidFill>
        <a:latin typeface="+mn-lt"/>
        <a:ea typeface="+mn-ea"/>
        <a:cs typeface="+mn-cs"/>
      </a:defRPr>
    </a:lvl6pPr>
    <a:lvl7pPr marL="2873447" algn="l" defTabSz="957816" rtl="0" eaLnBrk="1" latinLnBrk="0" hangingPunct="1">
      <a:defRPr sz="1900" kern="1200">
        <a:solidFill>
          <a:schemeClr val="tx1"/>
        </a:solidFill>
        <a:latin typeface="+mn-lt"/>
        <a:ea typeface="+mn-ea"/>
        <a:cs typeface="+mn-cs"/>
      </a:defRPr>
    </a:lvl7pPr>
    <a:lvl8pPr marL="3352355" algn="l" defTabSz="957816" rtl="0" eaLnBrk="1" latinLnBrk="0" hangingPunct="1">
      <a:defRPr sz="1900" kern="1200">
        <a:solidFill>
          <a:schemeClr val="tx1"/>
        </a:solidFill>
        <a:latin typeface="+mn-lt"/>
        <a:ea typeface="+mn-ea"/>
        <a:cs typeface="+mn-cs"/>
      </a:defRPr>
    </a:lvl8pPr>
    <a:lvl9pPr marL="3831263" algn="l" defTabSz="957816"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27">
          <p15:clr>
            <a:srgbClr val="A4A3A4"/>
          </p15:clr>
        </p15:guide>
        <p15:guide id="2" pos="2841">
          <p15:clr>
            <a:srgbClr val="A4A3A4"/>
          </p15:clr>
        </p15:guide>
      </p15:sldGuideLst>
    </p:ext>
    <p:ext uri="{2D200454-40CA-4A62-9FC3-DE9A4176ACB9}">
      <p15:notesGuideLst xmlns:p15="http://schemas.microsoft.com/office/powerpoint/2012/main">
        <p15:guide id="1" orient="horz" pos="3109">
          <p15:clr>
            <a:srgbClr val="A4A3A4"/>
          </p15:clr>
        </p15:guide>
        <p15:guide id="2" pos="214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PESANT Benoît" initials="LB" lastIdx="1" clrIdx="0"/>
  <p:cmAuthor id="1" name="Denis BENITA" initials="DB" lastIdx="6" clrIdx="1">
    <p:extLst>
      <p:ext uri="{19B8F6BF-5375-455C-9EA6-DF929625EA0E}">
        <p15:presenceInfo xmlns:p15="http://schemas.microsoft.com/office/powerpoint/2012/main" userId="Denis BENI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AEE"/>
    <a:srgbClr val="EF4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36" autoAdjust="0"/>
    <p:restoredTop sz="93979" autoAdjust="0"/>
  </p:normalViewPr>
  <p:slideViewPr>
    <p:cSldViewPr snapToGrid="0" snapToObjects="1" showGuides="1">
      <p:cViewPr varScale="1">
        <p:scale>
          <a:sx n="85" d="100"/>
          <a:sy n="85" d="100"/>
        </p:scale>
        <p:origin x="1026" y="96"/>
      </p:cViewPr>
      <p:guideLst>
        <p:guide orient="horz" pos="2827"/>
        <p:guide pos="2841"/>
      </p:guideLst>
    </p:cSldViewPr>
  </p:slideViewPr>
  <p:outlineViewPr>
    <p:cViewPr>
      <p:scale>
        <a:sx n="33" d="100"/>
        <a:sy n="33" d="100"/>
      </p:scale>
      <p:origin x="0" y="-912"/>
    </p:cViewPr>
    <p:sldLst>
      <p:sld r:id="rId1" collapse="1"/>
    </p:sldLst>
  </p:outlineViewPr>
  <p:notesTextViewPr>
    <p:cViewPr>
      <p:scale>
        <a:sx n="66" d="100"/>
        <a:sy n="66" d="100"/>
      </p:scale>
      <p:origin x="0" y="0"/>
    </p:cViewPr>
  </p:notesTextViewPr>
  <p:sorterViewPr>
    <p:cViewPr>
      <p:scale>
        <a:sx n="150" d="100"/>
        <a:sy n="150" d="100"/>
      </p:scale>
      <p:origin x="0" y="0"/>
    </p:cViewPr>
  </p:sorterViewPr>
  <p:notesViewPr>
    <p:cSldViewPr snapToGrid="0" snapToObjects="1">
      <p:cViewPr varScale="1">
        <p:scale>
          <a:sx n="79" d="100"/>
          <a:sy n="79" d="100"/>
        </p:scale>
        <p:origin x="-3984" y="-96"/>
      </p:cViewPr>
      <p:guideLst>
        <p:guide orient="horz" pos="3109"/>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3"/>
            <a:ext cx="2945862" cy="493097"/>
          </a:xfrm>
          <a:prstGeom prst="rect">
            <a:avLst/>
          </a:prstGeom>
        </p:spPr>
        <p:txBody>
          <a:bodyPr vert="horz" lIns="87936" tIns="43968" rIns="87936" bIns="43968" rtlCol="0"/>
          <a:lstStyle>
            <a:lvl1pPr algn="l">
              <a:defRPr sz="1200"/>
            </a:lvl1pPr>
          </a:lstStyle>
          <a:p>
            <a:endParaRPr lang="fr-FR"/>
          </a:p>
        </p:txBody>
      </p:sp>
      <p:sp>
        <p:nvSpPr>
          <p:cNvPr id="3" name="Espace réservé de la date 2"/>
          <p:cNvSpPr>
            <a:spLocks noGrp="1"/>
          </p:cNvSpPr>
          <p:nvPr>
            <p:ph type="dt" sz="quarter" idx="1"/>
          </p:nvPr>
        </p:nvSpPr>
        <p:spPr>
          <a:xfrm>
            <a:off x="3850296" y="3"/>
            <a:ext cx="2945862" cy="493097"/>
          </a:xfrm>
          <a:prstGeom prst="rect">
            <a:avLst/>
          </a:prstGeom>
        </p:spPr>
        <p:txBody>
          <a:bodyPr vert="horz" lIns="87936" tIns="43968" rIns="87936" bIns="43968" rtlCol="0"/>
          <a:lstStyle>
            <a:lvl1pPr algn="r">
              <a:defRPr sz="1200"/>
            </a:lvl1pPr>
          </a:lstStyle>
          <a:p>
            <a:fld id="{CE2766EF-0B0F-409F-94E9-F5ABA7DF872D}" type="datetimeFigureOut">
              <a:rPr lang="fr-FR" smtClean="0"/>
              <a:t>03/01/2022</a:t>
            </a:fld>
            <a:endParaRPr lang="fr-FR"/>
          </a:p>
        </p:txBody>
      </p:sp>
      <p:sp>
        <p:nvSpPr>
          <p:cNvPr id="4" name="Espace réservé du pied de page 3"/>
          <p:cNvSpPr>
            <a:spLocks noGrp="1"/>
          </p:cNvSpPr>
          <p:nvPr>
            <p:ph type="ftr" sz="quarter" idx="2"/>
          </p:nvPr>
        </p:nvSpPr>
        <p:spPr>
          <a:xfrm>
            <a:off x="0" y="9378037"/>
            <a:ext cx="2945862" cy="493097"/>
          </a:xfrm>
          <a:prstGeom prst="rect">
            <a:avLst/>
          </a:prstGeom>
        </p:spPr>
        <p:txBody>
          <a:bodyPr vert="horz" lIns="87936" tIns="43968" rIns="87936" bIns="43968"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296" y="9378037"/>
            <a:ext cx="2945862" cy="493097"/>
          </a:xfrm>
          <a:prstGeom prst="rect">
            <a:avLst/>
          </a:prstGeom>
        </p:spPr>
        <p:txBody>
          <a:bodyPr vert="horz" lIns="87936" tIns="43968" rIns="87936" bIns="43968" rtlCol="0" anchor="b"/>
          <a:lstStyle>
            <a:lvl1pPr algn="r">
              <a:defRPr sz="1200"/>
            </a:lvl1pPr>
          </a:lstStyle>
          <a:p>
            <a:fld id="{7DC3BA33-EA0D-4779-B935-5D00980F58AC}" type="slidenum">
              <a:rPr lang="fr-FR" smtClean="0"/>
              <a:t>‹N°›</a:t>
            </a:fld>
            <a:endParaRPr lang="fr-FR"/>
          </a:p>
        </p:txBody>
      </p:sp>
    </p:spTree>
    <p:extLst>
      <p:ext uri="{BB962C8B-B14F-4D97-AF65-F5344CB8AC3E}">
        <p14:creationId xmlns:p14="http://schemas.microsoft.com/office/powerpoint/2010/main" val="3442201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3"/>
            <a:ext cx="2945862" cy="493097"/>
          </a:xfrm>
          <a:prstGeom prst="rect">
            <a:avLst/>
          </a:prstGeom>
        </p:spPr>
        <p:txBody>
          <a:bodyPr vert="horz" lIns="87936" tIns="43968" rIns="87936" bIns="43968" rtlCol="0"/>
          <a:lstStyle>
            <a:lvl1pPr algn="l">
              <a:defRPr sz="1200"/>
            </a:lvl1pPr>
          </a:lstStyle>
          <a:p>
            <a:endParaRPr lang="fr-FR"/>
          </a:p>
        </p:txBody>
      </p:sp>
      <p:sp>
        <p:nvSpPr>
          <p:cNvPr id="3" name="Espace réservé de la date 2"/>
          <p:cNvSpPr>
            <a:spLocks noGrp="1"/>
          </p:cNvSpPr>
          <p:nvPr>
            <p:ph type="dt" idx="1"/>
          </p:nvPr>
        </p:nvSpPr>
        <p:spPr>
          <a:xfrm>
            <a:off x="3850296" y="3"/>
            <a:ext cx="2945862" cy="493097"/>
          </a:xfrm>
          <a:prstGeom prst="rect">
            <a:avLst/>
          </a:prstGeom>
        </p:spPr>
        <p:txBody>
          <a:bodyPr vert="horz" lIns="87936" tIns="43968" rIns="87936" bIns="43968" rtlCol="0"/>
          <a:lstStyle>
            <a:lvl1pPr algn="r">
              <a:defRPr sz="1200"/>
            </a:lvl1pPr>
          </a:lstStyle>
          <a:p>
            <a:fld id="{CBDEAA81-7E2A-445A-802D-2620101974C7}" type="datetimeFigureOut">
              <a:rPr lang="fr-FR" smtClean="0"/>
              <a:t>03/01/2022</a:t>
            </a:fld>
            <a:endParaRPr lang="fr-FR"/>
          </a:p>
        </p:txBody>
      </p:sp>
      <p:sp>
        <p:nvSpPr>
          <p:cNvPr id="4" name="Espace réservé de l'image des diapositives 3"/>
          <p:cNvSpPr>
            <a:spLocks noGrp="1" noRot="1" noChangeAspect="1"/>
          </p:cNvSpPr>
          <p:nvPr>
            <p:ph type="sldImg" idx="2"/>
          </p:nvPr>
        </p:nvSpPr>
        <p:spPr>
          <a:xfrm>
            <a:off x="727075" y="741363"/>
            <a:ext cx="5343525" cy="3700462"/>
          </a:xfrm>
          <a:prstGeom prst="rect">
            <a:avLst/>
          </a:prstGeom>
          <a:noFill/>
          <a:ln w="12700">
            <a:solidFill>
              <a:prstClr val="black"/>
            </a:solidFill>
          </a:ln>
        </p:spPr>
        <p:txBody>
          <a:bodyPr vert="horz" lIns="87936" tIns="43968" rIns="87936" bIns="43968" rtlCol="0" anchor="ctr"/>
          <a:lstStyle/>
          <a:p>
            <a:endParaRPr lang="fr-FR"/>
          </a:p>
        </p:txBody>
      </p:sp>
      <p:sp>
        <p:nvSpPr>
          <p:cNvPr id="5" name="Espace réservé des commentaires 4"/>
          <p:cNvSpPr>
            <a:spLocks noGrp="1"/>
          </p:cNvSpPr>
          <p:nvPr>
            <p:ph type="body" sz="quarter" idx="3"/>
          </p:nvPr>
        </p:nvSpPr>
        <p:spPr>
          <a:xfrm>
            <a:off x="679465" y="4689018"/>
            <a:ext cx="5438748" cy="4442469"/>
          </a:xfrm>
          <a:prstGeom prst="rect">
            <a:avLst/>
          </a:prstGeom>
        </p:spPr>
        <p:txBody>
          <a:bodyPr vert="horz" lIns="87936" tIns="43968" rIns="87936" bIns="43968"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8037"/>
            <a:ext cx="2945862" cy="493097"/>
          </a:xfrm>
          <a:prstGeom prst="rect">
            <a:avLst/>
          </a:prstGeom>
        </p:spPr>
        <p:txBody>
          <a:bodyPr vert="horz" lIns="87936" tIns="43968" rIns="87936" bIns="43968"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296" y="9378037"/>
            <a:ext cx="2945862" cy="493097"/>
          </a:xfrm>
          <a:prstGeom prst="rect">
            <a:avLst/>
          </a:prstGeom>
        </p:spPr>
        <p:txBody>
          <a:bodyPr vert="horz" lIns="87936" tIns="43968" rIns="87936" bIns="43968" rtlCol="0" anchor="b"/>
          <a:lstStyle>
            <a:lvl1pPr algn="r">
              <a:defRPr sz="1200"/>
            </a:lvl1pPr>
          </a:lstStyle>
          <a:p>
            <a:fld id="{0E366BEB-254D-4931-A9C0-3DF231E8E68A}" type="slidenum">
              <a:rPr lang="fr-FR" smtClean="0"/>
              <a:t>‹N°›</a:t>
            </a:fld>
            <a:endParaRPr lang="fr-FR"/>
          </a:p>
        </p:txBody>
      </p:sp>
    </p:spTree>
    <p:extLst>
      <p:ext uri="{BB962C8B-B14F-4D97-AF65-F5344CB8AC3E}">
        <p14:creationId xmlns:p14="http://schemas.microsoft.com/office/powerpoint/2010/main" val="48480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E366BEB-254D-4931-A9C0-3DF231E8E68A}" type="slidenum">
              <a:rPr lang="fr-FR" smtClean="0"/>
              <a:t>1</a:t>
            </a:fld>
            <a:endParaRPr lang="fr-FR"/>
          </a:p>
        </p:txBody>
      </p:sp>
    </p:spTree>
    <p:extLst>
      <p:ext uri="{BB962C8B-B14F-4D97-AF65-F5344CB8AC3E}">
        <p14:creationId xmlns:p14="http://schemas.microsoft.com/office/powerpoint/2010/main" val="3916525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fr-FR"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900">
                <a:solidFill>
                  <a:schemeClr val="tx1"/>
                </a:solidFill>
                <a:latin typeface="Gill Sans MT" pitchFamily="34" charset="0"/>
              </a:defRPr>
            </a:lvl1pPr>
            <a:lvl2pPr marL="742950" indent="-285750">
              <a:defRPr sz="1900">
                <a:solidFill>
                  <a:schemeClr val="tx1"/>
                </a:solidFill>
                <a:latin typeface="Gill Sans MT" pitchFamily="34" charset="0"/>
              </a:defRPr>
            </a:lvl2pPr>
            <a:lvl3pPr marL="1143000" indent="-228600">
              <a:defRPr sz="1900">
                <a:solidFill>
                  <a:schemeClr val="tx1"/>
                </a:solidFill>
                <a:latin typeface="Gill Sans MT" pitchFamily="34" charset="0"/>
              </a:defRPr>
            </a:lvl3pPr>
            <a:lvl4pPr marL="1600200" indent="-228600">
              <a:defRPr sz="1900">
                <a:solidFill>
                  <a:schemeClr val="tx1"/>
                </a:solidFill>
                <a:latin typeface="Gill Sans MT" pitchFamily="34" charset="0"/>
              </a:defRPr>
            </a:lvl4pPr>
            <a:lvl5pPr marL="2057400" indent="-228600">
              <a:defRPr sz="1900">
                <a:solidFill>
                  <a:schemeClr val="tx1"/>
                </a:solidFill>
                <a:latin typeface="Gill Sans MT" pitchFamily="34" charset="0"/>
              </a:defRPr>
            </a:lvl5pPr>
            <a:lvl6pPr marL="2514600" indent="-228600" defTabSz="957263" fontAlgn="base">
              <a:spcBef>
                <a:spcPct val="0"/>
              </a:spcBef>
              <a:spcAft>
                <a:spcPct val="0"/>
              </a:spcAft>
              <a:defRPr sz="1900">
                <a:solidFill>
                  <a:schemeClr val="tx1"/>
                </a:solidFill>
                <a:latin typeface="Gill Sans MT" pitchFamily="34" charset="0"/>
              </a:defRPr>
            </a:lvl6pPr>
            <a:lvl7pPr marL="2971800" indent="-228600" defTabSz="957263" fontAlgn="base">
              <a:spcBef>
                <a:spcPct val="0"/>
              </a:spcBef>
              <a:spcAft>
                <a:spcPct val="0"/>
              </a:spcAft>
              <a:defRPr sz="1900">
                <a:solidFill>
                  <a:schemeClr val="tx1"/>
                </a:solidFill>
                <a:latin typeface="Gill Sans MT" pitchFamily="34" charset="0"/>
              </a:defRPr>
            </a:lvl7pPr>
            <a:lvl8pPr marL="3429000" indent="-228600" defTabSz="957263" fontAlgn="base">
              <a:spcBef>
                <a:spcPct val="0"/>
              </a:spcBef>
              <a:spcAft>
                <a:spcPct val="0"/>
              </a:spcAft>
              <a:defRPr sz="1900">
                <a:solidFill>
                  <a:schemeClr val="tx1"/>
                </a:solidFill>
                <a:latin typeface="Gill Sans MT" pitchFamily="34" charset="0"/>
              </a:defRPr>
            </a:lvl8pPr>
            <a:lvl9pPr marL="3886200" indent="-228600" defTabSz="957263" fontAlgn="base">
              <a:spcBef>
                <a:spcPct val="0"/>
              </a:spcBef>
              <a:spcAft>
                <a:spcPct val="0"/>
              </a:spcAft>
              <a:defRPr sz="1900">
                <a:solidFill>
                  <a:schemeClr val="tx1"/>
                </a:solidFill>
                <a:latin typeface="Gill Sans MT" pitchFamily="34" charset="0"/>
              </a:defRPr>
            </a:lvl9pPr>
          </a:lstStyle>
          <a:p>
            <a:pPr defTabSz="957263" fontAlgn="base">
              <a:spcBef>
                <a:spcPct val="0"/>
              </a:spcBef>
              <a:spcAft>
                <a:spcPct val="0"/>
              </a:spcAft>
            </a:pPr>
            <a:fld id="{D6C50811-B646-438C-A1EB-3E8664517BF6}" type="slidenum">
              <a:rPr lang="fr-FR" altLang="fr-FR" sz="1200">
                <a:latin typeface="Calibri" pitchFamily="34" charset="0"/>
              </a:rPr>
              <a:pPr defTabSz="957263" fontAlgn="base">
                <a:spcBef>
                  <a:spcPct val="0"/>
                </a:spcBef>
                <a:spcAft>
                  <a:spcPct val="0"/>
                </a:spcAft>
              </a:pPr>
              <a:t>3</a:t>
            </a:fld>
            <a:endParaRPr lang="fr-FR" altLang="fr-FR" sz="1200">
              <a:latin typeface="Calibri" pitchFamily="34" charset="0"/>
            </a:endParaRPr>
          </a:p>
        </p:txBody>
      </p:sp>
    </p:spTree>
    <p:extLst>
      <p:ext uri="{BB962C8B-B14F-4D97-AF65-F5344CB8AC3E}">
        <p14:creationId xmlns:p14="http://schemas.microsoft.com/office/powerpoint/2010/main" val="3322733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E366BEB-254D-4931-A9C0-3DF231E8E68A}" type="slidenum">
              <a:rPr lang="fr-FR" smtClean="0"/>
              <a:t>12</a:t>
            </a:fld>
            <a:endParaRPr lang="fr-FR"/>
          </a:p>
        </p:txBody>
      </p:sp>
    </p:spTree>
    <p:extLst>
      <p:ext uri="{BB962C8B-B14F-4D97-AF65-F5344CB8AC3E}">
        <p14:creationId xmlns:p14="http://schemas.microsoft.com/office/powerpoint/2010/main" val="1898652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i="0" u="none" strike="noStrike" kern="1200" dirty="0" smtClean="0">
                <a:solidFill>
                  <a:schemeClr val="tx1"/>
                </a:solidFill>
                <a:effectLst/>
                <a:latin typeface="+mn-lt"/>
                <a:ea typeface="+mn-ea"/>
                <a:cs typeface="+mn-cs"/>
              </a:rPr>
              <a:t>** Types d'unités d'œuvre </a:t>
            </a:r>
            <a:br>
              <a:rPr lang="fr-FR" sz="1200" b="1" i="0" u="none" strike="noStrike" kern="1200" dirty="0" smtClean="0">
                <a:solidFill>
                  <a:schemeClr val="tx1"/>
                </a:solidFill>
                <a:effectLst/>
                <a:latin typeface="+mn-lt"/>
                <a:ea typeface="+mn-ea"/>
                <a:cs typeface="+mn-cs"/>
              </a:rPr>
            </a:br>
            <a:r>
              <a:rPr lang="fr-FR" sz="1200" b="1" i="0" u="none" strike="noStrike" kern="1200" dirty="0" smtClean="0">
                <a:solidFill>
                  <a:schemeClr val="tx1"/>
                </a:solidFill>
                <a:effectLst/>
                <a:latin typeface="+mn-lt"/>
                <a:ea typeface="+mn-ea"/>
                <a:cs typeface="+mn-cs"/>
              </a:rPr>
              <a:t>générant le CA</a:t>
            </a:r>
            <a:r>
              <a:rPr lang="fr-FR" dirty="0" smtClean="0"/>
              <a:t> </a:t>
            </a:r>
            <a:r>
              <a:rPr lang="fr-FR" sz="1200" b="0" i="0" u="none" strike="noStrike" kern="1200" dirty="0" smtClean="0">
                <a:solidFill>
                  <a:schemeClr val="tx1"/>
                </a:solidFill>
                <a:effectLst/>
                <a:latin typeface="+mn-lt"/>
                <a:ea typeface="+mn-ea"/>
                <a:cs typeface="+mn-cs"/>
              </a:rPr>
              <a:t>Bien matériel - produits, équipements, matériaux</a:t>
            </a:r>
            <a:r>
              <a:rPr lang="fr-FR" dirty="0" smtClean="0"/>
              <a:t> </a:t>
            </a:r>
            <a:r>
              <a:rPr lang="fr-FR" sz="1200" b="0" i="0" u="none" strike="noStrike" kern="1200" dirty="0" smtClean="0">
                <a:solidFill>
                  <a:schemeClr val="tx1"/>
                </a:solidFill>
                <a:effectLst/>
                <a:latin typeface="+mn-lt"/>
                <a:ea typeface="+mn-ea"/>
                <a:cs typeface="+mn-cs"/>
              </a:rPr>
              <a:t>Bien matériel - déploiement de systèmes de productions (lignes ou usines complètes)</a:t>
            </a:r>
            <a:r>
              <a:rPr lang="fr-FR" dirty="0" smtClean="0"/>
              <a:t> </a:t>
            </a:r>
            <a:r>
              <a:rPr lang="fr-FR" sz="1200" b="0" i="0" u="none" strike="noStrike" kern="1200" dirty="0" smtClean="0">
                <a:solidFill>
                  <a:schemeClr val="tx1"/>
                </a:solidFill>
                <a:effectLst/>
                <a:latin typeface="+mn-lt"/>
                <a:ea typeface="+mn-ea"/>
                <a:cs typeface="+mn-cs"/>
              </a:rPr>
              <a:t>Bien matériel - autre </a:t>
            </a:r>
            <a:r>
              <a:rPr lang="fr-FR" dirty="0" smtClean="0"/>
              <a:t> </a:t>
            </a:r>
            <a:r>
              <a:rPr lang="fr-FR" sz="1200" b="0" i="0" u="none" strike="noStrike" kern="1200" dirty="0" smtClean="0">
                <a:solidFill>
                  <a:schemeClr val="tx1"/>
                </a:solidFill>
                <a:effectLst/>
                <a:latin typeface="+mn-lt"/>
                <a:ea typeface="+mn-ea"/>
                <a:cs typeface="+mn-cs"/>
              </a:rPr>
              <a:t>Bien immatériel - offre de service</a:t>
            </a:r>
            <a:r>
              <a:rPr lang="fr-FR" dirty="0" smtClean="0"/>
              <a:t> </a:t>
            </a:r>
            <a:r>
              <a:rPr lang="fr-FR" sz="1200" b="0" i="0" u="none" strike="noStrike" kern="1200" dirty="0" smtClean="0">
                <a:solidFill>
                  <a:schemeClr val="tx1"/>
                </a:solidFill>
                <a:effectLst/>
                <a:latin typeface="+mn-lt"/>
                <a:ea typeface="+mn-ea"/>
                <a:cs typeface="+mn-cs"/>
              </a:rPr>
              <a:t>Bien immatériel - méthodologie</a:t>
            </a:r>
            <a:r>
              <a:rPr lang="fr-FR" dirty="0" smtClean="0"/>
              <a:t> </a:t>
            </a:r>
            <a:r>
              <a:rPr lang="fr-FR" sz="1200" b="0" i="0" u="none" strike="noStrike" kern="1200" dirty="0" smtClean="0">
                <a:solidFill>
                  <a:schemeClr val="tx1"/>
                </a:solidFill>
                <a:effectLst/>
                <a:latin typeface="+mn-lt"/>
                <a:ea typeface="+mn-ea"/>
                <a:cs typeface="+mn-cs"/>
              </a:rPr>
              <a:t>Bien immatériel - algorithme</a:t>
            </a:r>
            <a:r>
              <a:rPr lang="fr-FR" dirty="0" smtClean="0"/>
              <a:t> </a:t>
            </a:r>
            <a:r>
              <a:rPr lang="fr-FR" sz="1200" b="0" i="0" u="none" strike="noStrike" kern="1200" dirty="0" smtClean="0">
                <a:solidFill>
                  <a:schemeClr val="tx1"/>
                </a:solidFill>
                <a:effectLst/>
                <a:latin typeface="+mn-lt"/>
                <a:ea typeface="+mn-ea"/>
                <a:cs typeface="+mn-cs"/>
              </a:rPr>
              <a:t>Bien immatériel - logiciel</a:t>
            </a:r>
            <a:r>
              <a:rPr lang="fr-FR" dirty="0" smtClean="0"/>
              <a:t> </a:t>
            </a:r>
            <a:r>
              <a:rPr lang="fr-FR" sz="1200" b="0" i="0" u="none" strike="noStrike" kern="1200" dirty="0" smtClean="0">
                <a:solidFill>
                  <a:schemeClr val="tx1"/>
                </a:solidFill>
                <a:effectLst/>
                <a:latin typeface="+mn-lt"/>
                <a:ea typeface="+mn-ea"/>
                <a:cs typeface="+mn-cs"/>
              </a:rPr>
              <a:t>Bien immatériel - outil juridique</a:t>
            </a:r>
            <a:r>
              <a:rPr lang="fr-FR" dirty="0" smtClean="0"/>
              <a:t> </a:t>
            </a:r>
            <a:r>
              <a:rPr lang="fr-FR" sz="1200" b="0" i="0" u="none" strike="noStrike" kern="1200" dirty="0" smtClean="0">
                <a:solidFill>
                  <a:schemeClr val="tx1"/>
                </a:solidFill>
                <a:effectLst/>
                <a:latin typeface="+mn-lt"/>
                <a:ea typeface="+mn-ea"/>
                <a:cs typeface="+mn-cs"/>
              </a:rPr>
              <a:t>Bien immatériel -  procédé industriel</a:t>
            </a:r>
            <a:r>
              <a:rPr lang="fr-FR" dirty="0" smtClean="0"/>
              <a:t> </a:t>
            </a:r>
            <a:r>
              <a:rPr lang="fr-FR" sz="1200" b="0" i="0" u="none" strike="noStrike" kern="1200" dirty="0" smtClean="0">
                <a:solidFill>
                  <a:schemeClr val="tx1"/>
                </a:solidFill>
                <a:effectLst/>
                <a:latin typeface="+mn-lt"/>
                <a:ea typeface="+mn-ea"/>
                <a:cs typeface="+mn-cs"/>
              </a:rPr>
              <a:t>Bien immatériel - autre </a:t>
            </a:r>
          </a:p>
          <a:p>
            <a:endParaRPr lang="fr-FR" sz="1200" b="0" i="0" u="none" strike="noStrike" kern="1200" dirty="0" smtClean="0">
              <a:solidFill>
                <a:schemeClr val="tx1"/>
              </a:solidFill>
              <a:effectLst/>
              <a:latin typeface="+mn-lt"/>
              <a:ea typeface="+mn-ea"/>
              <a:cs typeface="+mn-cs"/>
            </a:endParaRPr>
          </a:p>
          <a:p>
            <a:r>
              <a:rPr lang="fr-FR" sz="1200" b="1" i="1" u="none" strike="noStrike" kern="1200" dirty="0" smtClean="0">
                <a:solidFill>
                  <a:schemeClr val="tx1"/>
                </a:solidFill>
                <a:effectLst/>
                <a:latin typeface="+mn-lt"/>
                <a:ea typeface="+mn-ea"/>
                <a:cs typeface="+mn-cs"/>
              </a:rPr>
              <a:t>AIDE</a:t>
            </a:r>
          </a:p>
          <a:p>
            <a:r>
              <a:rPr lang="fr-FR" sz="1200" b="0" i="1" u="none" strike="noStrike" kern="1200" dirty="0" smtClean="0">
                <a:solidFill>
                  <a:schemeClr val="tx1"/>
                </a:solidFill>
                <a:effectLst/>
                <a:latin typeface="+mn-lt"/>
                <a:ea typeface="+mn-ea"/>
                <a:cs typeface="+mn-cs"/>
              </a:rPr>
              <a:t>Si le projet a déjà généré du CA durant le projet, le renseigner en Année 1.</a:t>
            </a:r>
            <a:r>
              <a:rPr lang="fr-FR" dirty="0" smtClean="0"/>
              <a:t> </a:t>
            </a:r>
          </a:p>
          <a:p>
            <a:r>
              <a:rPr lang="fr-FR" sz="1200" b="0" i="1" u="none" strike="noStrike" kern="1200" dirty="0" smtClean="0">
                <a:solidFill>
                  <a:schemeClr val="tx1"/>
                </a:solidFill>
                <a:effectLst/>
                <a:latin typeface="+mn-lt"/>
                <a:ea typeface="+mn-ea"/>
                <a:cs typeface="+mn-cs"/>
              </a:rPr>
              <a:t>Le CA comprend les débouchés économiques, matériels ou immatériels, du projet, que vous décrirez sur</a:t>
            </a:r>
            <a:r>
              <a:rPr lang="fr-FR" sz="1200" b="0" i="1" u="none" strike="noStrike" kern="1200" baseline="0" dirty="0" smtClean="0">
                <a:solidFill>
                  <a:schemeClr val="tx1"/>
                </a:solidFill>
                <a:effectLst/>
                <a:latin typeface="+mn-lt"/>
                <a:ea typeface="+mn-ea"/>
                <a:cs typeface="+mn-cs"/>
              </a:rPr>
              <a:t> la ligne suivante </a:t>
            </a:r>
            <a:r>
              <a:rPr lang="fr-FR" sz="1200" b="0" i="1" u="none" strike="noStrike" kern="1200" dirty="0" smtClean="0">
                <a:solidFill>
                  <a:schemeClr val="tx1"/>
                </a:solidFill>
                <a:effectLst/>
                <a:latin typeface="+mn-lt"/>
                <a:ea typeface="+mn-ea"/>
                <a:cs typeface="+mn-cs"/>
              </a:rPr>
              <a:t>(vente de biens, de services ou de propriété intellectuelle par exemple sous forme de licence).  </a:t>
            </a:r>
            <a:r>
              <a:rPr lang="fr-FR" dirty="0" smtClean="0"/>
              <a:t> </a:t>
            </a:r>
          </a:p>
          <a:p>
            <a:r>
              <a:rPr lang="fr-FR" sz="1200" b="0" i="1" u="none" strike="noStrike" kern="1200" dirty="0" smtClean="0">
                <a:solidFill>
                  <a:schemeClr val="tx1"/>
                </a:solidFill>
                <a:effectLst/>
                <a:latin typeface="+mn-lt"/>
                <a:ea typeface="+mn-ea"/>
                <a:cs typeface="+mn-cs"/>
              </a:rPr>
              <a:t>Choisir dans la liste les types d'unités d'œuvre, c'est-à-dire les types de biens matériels ou immatériels que vous comptez vendre dans les 5 années suivant le projet. Si autre, précisez.</a:t>
            </a:r>
            <a:r>
              <a:rPr lang="fr-FR" dirty="0" smtClean="0"/>
              <a:t> </a:t>
            </a:r>
          </a:p>
          <a:p>
            <a:r>
              <a:rPr lang="fr-FR" sz="1200" b="0" i="1" u="none" strike="noStrike" kern="1200" dirty="0" smtClean="0">
                <a:solidFill>
                  <a:schemeClr val="tx1"/>
                </a:solidFill>
                <a:effectLst/>
                <a:latin typeface="+mn-lt"/>
                <a:ea typeface="+mn-ea"/>
                <a:cs typeface="+mn-cs"/>
              </a:rPr>
              <a:t>Les emplois directs sont ceux qui concernent votre entreprise ou l'une de ses filiales pour la valorisation des résultats du projet (industrialisation, commercialisation...). Ils seront renseignés en effectifs physiques observables à un temps T (1 an après le projet, 2 ans après le projet </a:t>
            </a:r>
            <a:r>
              <a:rPr lang="fr-FR" sz="1200" b="0" i="1" u="none" strike="noStrike" kern="1200" dirty="0" err="1" smtClean="0">
                <a:solidFill>
                  <a:schemeClr val="tx1"/>
                </a:solidFill>
                <a:effectLst/>
                <a:latin typeface="+mn-lt"/>
                <a:ea typeface="+mn-ea"/>
                <a:cs typeface="+mn-cs"/>
              </a:rPr>
              <a:t>etc</a:t>
            </a:r>
            <a:r>
              <a:rPr lang="fr-FR" sz="1200" b="0" i="1" u="none" strike="noStrike" kern="1200" dirty="0" smtClean="0">
                <a:solidFill>
                  <a:schemeClr val="tx1"/>
                </a:solidFill>
                <a:effectLst/>
                <a:latin typeface="+mn-lt"/>
                <a:ea typeface="+mn-ea"/>
                <a:cs typeface="+mn-cs"/>
              </a:rPr>
              <a:t>). </a:t>
            </a:r>
            <a:endParaRPr lang="fr-FR" dirty="0"/>
          </a:p>
        </p:txBody>
      </p:sp>
      <p:sp>
        <p:nvSpPr>
          <p:cNvPr id="4" name="Espace réservé du numéro de diapositive 3"/>
          <p:cNvSpPr>
            <a:spLocks noGrp="1"/>
          </p:cNvSpPr>
          <p:nvPr>
            <p:ph type="sldNum" sz="quarter" idx="10"/>
          </p:nvPr>
        </p:nvSpPr>
        <p:spPr/>
        <p:txBody>
          <a:bodyPr/>
          <a:lstStyle/>
          <a:p>
            <a:fld id="{0E366BEB-254D-4931-A9C0-3DF231E8E68A}" type="slidenum">
              <a:rPr lang="fr-FR" smtClean="0"/>
              <a:t>14</a:t>
            </a:fld>
            <a:endParaRPr lang="fr-FR"/>
          </a:p>
        </p:txBody>
      </p:sp>
    </p:spTree>
    <p:extLst>
      <p:ext uri="{BB962C8B-B14F-4D97-AF65-F5344CB8AC3E}">
        <p14:creationId xmlns:p14="http://schemas.microsoft.com/office/powerpoint/2010/main" val="3629370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5.png"/><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2.jpe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Master" Target="../slideMasters/slideMaster1.xml"/><Relationship Id="rId7" Type="http://schemas.openxmlformats.org/officeDocument/2006/relationships/image" Target="../media/image6.png"/><Relationship Id="rId2" Type="http://schemas.openxmlformats.org/officeDocument/2006/relationships/tags" Target="../tags/tag3.xml"/><Relationship Id="rId1" Type="http://schemas.openxmlformats.org/officeDocument/2006/relationships/vmlDrawing" Target="../drawings/vmlDrawing3.vml"/><Relationship Id="rId6" Type="http://schemas.openxmlformats.org/officeDocument/2006/relationships/image" Target="../media/image2.jpe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4.vml"/><Relationship Id="rId5" Type="http://schemas.openxmlformats.org/officeDocument/2006/relationships/image" Target="../media/image1.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5.v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vmlDrawing" Target="../drawings/vmlDrawing6.v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7.v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bwMode="gray">
      <p:bgRef idx="1001">
        <a:schemeClr val="bg1"/>
      </p:bgRef>
    </p:bg>
    <p:spTree>
      <p:nvGrpSpPr>
        <p:cNvPr id="1" name=""/>
        <p:cNvGrpSpPr/>
        <p:nvPr/>
      </p:nvGrpSpPr>
      <p:grpSpPr>
        <a:xfrm>
          <a:off x="0" y="0"/>
          <a:ext cx="0" cy="0"/>
          <a:chOff x="0" y="0"/>
          <a:chExt cx="0" cy="0"/>
        </a:xfrm>
      </p:grpSpPr>
      <p:graphicFrame>
        <p:nvGraphicFramePr>
          <p:cNvPr id="11" name="Object 10" hidden="1"/>
          <p:cNvGraphicFramePr>
            <a:graphicFrameLocks noChangeAspect="1"/>
          </p:cNvGraphicFramePr>
          <p:nvPr>
            <p:custDataLst>
              <p:tags r:id="rId2"/>
            </p:custDataLst>
          </p:nvPr>
        </p:nvGraphicFramePr>
        <p:xfrm>
          <a:off x="1728" y="1718"/>
          <a:ext cx="1587" cy="1587"/>
        </p:xfrm>
        <a:graphic>
          <a:graphicData uri="http://schemas.openxmlformats.org/presentationml/2006/ole">
            <mc:AlternateContent xmlns:mc="http://schemas.openxmlformats.org/markup-compatibility/2006">
              <mc:Choice xmlns:v="urn:schemas-microsoft-com:vml" Requires="v">
                <p:oleObj spid="_x0000_s713355" name="think-cell Slide" r:id="rId4" imgW="270" imgH="270" progId="TCLayout.ActiveDocument.1">
                  <p:embed/>
                </p:oleObj>
              </mc:Choice>
              <mc:Fallback>
                <p:oleObj name="think-cell Slide" r:id="rId4" imgW="270" imgH="27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28" y="171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4" name="Picture 3" descr="C:\Users\zineb_glila\Desktop\Clients en cours\ADEME\Cover5-gris.jpg"/>
          <p:cNvPicPr>
            <a:picLocks noChangeAspect="1" noChangeArrowheads="1"/>
          </p:cNvPicPr>
          <p:nvPr userDrawn="1"/>
        </p:nvPicPr>
        <p:blipFill>
          <a:blip r:embed="rId6" cstate="print"/>
          <a:srcRect t="24550"/>
          <a:stretch>
            <a:fillRect/>
          </a:stretch>
        </p:blipFill>
        <p:spPr bwMode="auto">
          <a:xfrm>
            <a:off x="0" y="1683780"/>
            <a:ext cx="9906000" cy="5174343"/>
          </a:xfrm>
          <a:prstGeom prst="rect">
            <a:avLst/>
          </a:prstGeom>
          <a:noFill/>
        </p:spPr>
      </p:pic>
      <p:sp>
        <p:nvSpPr>
          <p:cNvPr id="6" name="Freeform 8"/>
          <p:cNvSpPr>
            <a:spLocks/>
          </p:cNvSpPr>
          <p:nvPr userDrawn="1"/>
        </p:nvSpPr>
        <p:spPr bwMode="auto">
          <a:xfrm>
            <a:off x="78" y="4899491"/>
            <a:ext cx="9905999" cy="1957427"/>
          </a:xfrm>
          <a:custGeom>
            <a:avLst/>
            <a:gdLst>
              <a:gd name="connsiteX0" fmla="*/ 0 w 10000"/>
              <a:gd name="connsiteY0" fmla="*/ 3307 h 10363"/>
              <a:gd name="connsiteX1" fmla="*/ 0 w 10000"/>
              <a:gd name="connsiteY1" fmla="*/ 10000 h 10363"/>
              <a:gd name="connsiteX2" fmla="*/ 437 w 10000"/>
              <a:gd name="connsiteY2" fmla="*/ 10000 h 10363"/>
              <a:gd name="connsiteX3" fmla="*/ 10000 w 10000"/>
              <a:gd name="connsiteY3" fmla="*/ 10363 h 10363"/>
              <a:gd name="connsiteX4" fmla="*/ 10000 w 10000"/>
              <a:gd name="connsiteY4" fmla="*/ 0 h 10363"/>
              <a:gd name="connsiteX5" fmla="*/ 0 w 10000"/>
              <a:gd name="connsiteY5" fmla="*/ 3307 h 10363"/>
              <a:gd name="connsiteX0" fmla="*/ 0 w 10000"/>
              <a:gd name="connsiteY0" fmla="*/ 3307 h 10363"/>
              <a:gd name="connsiteX1" fmla="*/ 0 w 10000"/>
              <a:gd name="connsiteY1" fmla="*/ 10363 h 10363"/>
              <a:gd name="connsiteX2" fmla="*/ 437 w 10000"/>
              <a:gd name="connsiteY2" fmla="*/ 10000 h 10363"/>
              <a:gd name="connsiteX3" fmla="*/ 10000 w 10000"/>
              <a:gd name="connsiteY3" fmla="*/ 10363 h 10363"/>
              <a:gd name="connsiteX4" fmla="*/ 10000 w 10000"/>
              <a:gd name="connsiteY4" fmla="*/ 0 h 10363"/>
              <a:gd name="connsiteX5" fmla="*/ 0 w 10000"/>
              <a:gd name="connsiteY5" fmla="*/ 3307 h 10363"/>
              <a:gd name="connsiteX0" fmla="*/ 0 w 10000"/>
              <a:gd name="connsiteY0" fmla="*/ 3307 h 10363"/>
              <a:gd name="connsiteX1" fmla="*/ 0 w 10000"/>
              <a:gd name="connsiteY1" fmla="*/ 10363 h 10363"/>
              <a:gd name="connsiteX2" fmla="*/ 420 w 10000"/>
              <a:gd name="connsiteY2" fmla="*/ 10363 h 10363"/>
              <a:gd name="connsiteX3" fmla="*/ 10000 w 10000"/>
              <a:gd name="connsiteY3" fmla="*/ 10363 h 10363"/>
              <a:gd name="connsiteX4" fmla="*/ 10000 w 10000"/>
              <a:gd name="connsiteY4" fmla="*/ 0 h 10363"/>
              <a:gd name="connsiteX5" fmla="*/ 0 w 10000"/>
              <a:gd name="connsiteY5" fmla="*/ 3307 h 10363"/>
              <a:gd name="connsiteX0" fmla="*/ 0 w 10000"/>
              <a:gd name="connsiteY0" fmla="*/ 3597 h 10653"/>
              <a:gd name="connsiteX1" fmla="*/ 0 w 10000"/>
              <a:gd name="connsiteY1" fmla="*/ 10653 h 10653"/>
              <a:gd name="connsiteX2" fmla="*/ 420 w 10000"/>
              <a:gd name="connsiteY2" fmla="*/ 10653 h 10653"/>
              <a:gd name="connsiteX3" fmla="*/ 10000 w 10000"/>
              <a:gd name="connsiteY3" fmla="*/ 10653 h 10653"/>
              <a:gd name="connsiteX4" fmla="*/ 10000 w 10000"/>
              <a:gd name="connsiteY4" fmla="*/ 0 h 10653"/>
              <a:gd name="connsiteX5" fmla="*/ 0 w 10000"/>
              <a:gd name="connsiteY5" fmla="*/ 3597 h 10653"/>
              <a:gd name="connsiteX0" fmla="*/ 0 w 10008"/>
              <a:gd name="connsiteY0" fmla="*/ 2602 h 10653"/>
              <a:gd name="connsiteX1" fmla="*/ 8 w 10008"/>
              <a:gd name="connsiteY1" fmla="*/ 10653 h 10653"/>
              <a:gd name="connsiteX2" fmla="*/ 428 w 10008"/>
              <a:gd name="connsiteY2" fmla="*/ 10653 h 10653"/>
              <a:gd name="connsiteX3" fmla="*/ 10008 w 10008"/>
              <a:gd name="connsiteY3" fmla="*/ 10653 h 10653"/>
              <a:gd name="connsiteX4" fmla="*/ 10008 w 10008"/>
              <a:gd name="connsiteY4" fmla="*/ 0 h 10653"/>
              <a:gd name="connsiteX5" fmla="*/ 0 w 10008"/>
              <a:gd name="connsiteY5" fmla="*/ 2602 h 10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8" h="10653">
                <a:moveTo>
                  <a:pt x="0" y="2602"/>
                </a:moveTo>
                <a:cubicBezTo>
                  <a:pt x="3" y="5286"/>
                  <a:pt x="5" y="7969"/>
                  <a:pt x="8" y="10653"/>
                </a:cubicBezTo>
                <a:lnTo>
                  <a:pt x="428" y="10653"/>
                </a:lnTo>
                <a:lnTo>
                  <a:pt x="10008" y="10653"/>
                </a:lnTo>
                <a:lnTo>
                  <a:pt x="10008" y="0"/>
                </a:lnTo>
                <a:lnTo>
                  <a:pt x="0" y="2602"/>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fr-FR" dirty="0">
              <a:solidFill>
                <a:srgbClr val="404040"/>
              </a:solidFill>
            </a:endParaRPr>
          </a:p>
        </p:txBody>
      </p:sp>
      <p:sp>
        <p:nvSpPr>
          <p:cNvPr id="2" name="Title 1"/>
          <p:cNvSpPr>
            <a:spLocks noGrp="1"/>
          </p:cNvSpPr>
          <p:nvPr>
            <p:ph type="ctrTitle"/>
          </p:nvPr>
        </p:nvSpPr>
        <p:spPr>
          <a:xfrm>
            <a:off x="840976" y="410029"/>
            <a:ext cx="6826654" cy="488950"/>
          </a:xfrm>
        </p:spPr>
        <p:txBody>
          <a:bodyPr lIns="0" tIns="0" rIns="0" bIns="0" anchor="b">
            <a:noAutofit/>
          </a:bodyPr>
          <a:lstStyle>
            <a:lvl1pPr algn="l">
              <a:defRPr sz="3200" b="1">
                <a:solidFill>
                  <a:schemeClr val="tx2"/>
                </a:solidFill>
              </a:defRPr>
            </a:lvl1pPr>
          </a:lstStyle>
          <a:p>
            <a:r>
              <a:rPr lang="fr-FR" smtClean="0"/>
              <a:t>Modifiez le style du titre</a:t>
            </a:r>
            <a:endParaRPr lang="fr-FR" dirty="0"/>
          </a:p>
        </p:txBody>
      </p:sp>
      <p:sp>
        <p:nvSpPr>
          <p:cNvPr id="3" name="Subtitle 2"/>
          <p:cNvSpPr>
            <a:spLocks noGrp="1"/>
          </p:cNvSpPr>
          <p:nvPr>
            <p:ph type="subTitle" idx="1"/>
          </p:nvPr>
        </p:nvSpPr>
        <p:spPr>
          <a:xfrm>
            <a:off x="840976" y="899101"/>
            <a:ext cx="6826654" cy="390525"/>
          </a:xfrm>
        </p:spPr>
        <p:txBody>
          <a:bodyPr lIns="0" tIns="0" rIns="0" bIns="0">
            <a:noAutofit/>
          </a:bodyPr>
          <a:lstStyle>
            <a:lvl1pPr marL="0" indent="0" algn="l">
              <a:buNone/>
              <a:defRPr sz="2400" b="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16" name="Freeform 15"/>
          <p:cNvSpPr/>
          <p:nvPr userDrawn="1"/>
        </p:nvSpPr>
        <p:spPr>
          <a:xfrm>
            <a:off x="0" y="4823460"/>
            <a:ext cx="9906000" cy="739140"/>
          </a:xfrm>
          <a:custGeom>
            <a:avLst/>
            <a:gdLst>
              <a:gd name="connsiteX0" fmla="*/ 0 w 9906000"/>
              <a:gd name="connsiteY0" fmla="*/ 0 h 739140"/>
              <a:gd name="connsiteX1" fmla="*/ 9906000 w 9906000"/>
              <a:gd name="connsiteY1" fmla="*/ 0 h 739140"/>
              <a:gd name="connsiteX2" fmla="*/ 9906000 w 9906000"/>
              <a:gd name="connsiteY2" fmla="*/ 739140 h 739140"/>
              <a:gd name="connsiteX3" fmla="*/ 0 w 9906000"/>
              <a:gd name="connsiteY3" fmla="*/ 739140 h 739140"/>
              <a:gd name="connsiteX4" fmla="*/ 0 w 9906000"/>
              <a:gd name="connsiteY4" fmla="*/ 0 h 739140"/>
              <a:gd name="connsiteX0" fmla="*/ 0 w 9906000"/>
              <a:gd name="connsiteY0" fmla="*/ 0 h 739140"/>
              <a:gd name="connsiteX1" fmla="*/ 9906000 w 9906000"/>
              <a:gd name="connsiteY1" fmla="*/ 0 h 739140"/>
              <a:gd name="connsiteX2" fmla="*/ 9883140 w 9906000"/>
              <a:gd name="connsiteY2" fmla="*/ 129540 h 739140"/>
              <a:gd name="connsiteX3" fmla="*/ 0 w 9906000"/>
              <a:gd name="connsiteY3" fmla="*/ 739140 h 739140"/>
              <a:gd name="connsiteX4" fmla="*/ 0 w 9906000"/>
              <a:gd name="connsiteY4" fmla="*/ 0 h 739140"/>
              <a:gd name="connsiteX0" fmla="*/ 0 w 9906000"/>
              <a:gd name="connsiteY0" fmla="*/ 0 h 739140"/>
              <a:gd name="connsiteX1" fmla="*/ 9906000 w 9906000"/>
              <a:gd name="connsiteY1" fmla="*/ 0 h 739140"/>
              <a:gd name="connsiteX2" fmla="*/ 9906000 w 9906000"/>
              <a:gd name="connsiteY2" fmla="*/ 189716 h 739140"/>
              <a:gd name="connsiteX3" fmla="*/ 0 w 9906000"/>
              <a:gd name="connsiteY3" fmla="*/ 739140 h 739140"/>
              <a:gd name="connsiteX4" fmla="*/ 0 w 9906000"/>
              <a:gd name="connsiteY4" fmla="*/ 0 h 739140"/>
              <a:gd name="connsiteX0" fmla="*/ 0 w 9906000"/>
              <a:gd name="connsiteY0" fmla="*/ 0 h 739140"/>
              <a:gd name="connsiteX1" fmla="*/ 9906000 w 9906000"/>
              <a:gd name="connsiteY1" fmla="*/ 0 h 739140"/>
              <a:gd name="connsiteX2" fmla="*/ 9906000 w 9906000"/>
              <a:gd name="connsiteY2" fmla="*/ 128773 h 739140"/>
              <a:gd name="connsiteX3" fmla="*/ 0 w 9906000"/>
              <a:gd name="connsiteY3" fmla="*/ 739140 h 739140"/>
              <a:gd name="connsiteX4" fmla="*/ 0 w 9906000"/>
              <a:gd name="connsiteY4" fmla="*/ 0 h 739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6000" h="739140">
                <a:moveTo>
                  <a:pt x="0" y="0"/>
                </a:moveTo>
                <a:lnTo>
                  <a:pt x="9906000" y="0"/>
                </a:lnTo>
                <a:lnTo>
                  <a:pt x="9906000" y="128773"/>
                </a:lnTo>
                <a:lnTo>
                  <a:pt x="0" y="739140"/>
                </a:lnTo>
                <a:lnTo>
                  <a:pt x="0" y="0"/>
                </a:lnTo>
                <a:close/>
              </a:path>
            </a:pathLst>
          </a:custGeom>
          <a:solidFill>
            <a:srgbClr val="EF4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smtClean="0">
              <a:solidFill>
                <a:prstClr val="white"/>
              </a:solidFill>
            </a:endParaRPr>
          </a:p>
        </p:txBody>
      </p:sp>
      <p:pic>
        <p:nvPicPr>
          <p:cNvPr id="9" name="Image 8" descr="ADEME Agence de la transition énergetique"/>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679379" y="5324450"/>
            <a:ext cx="900430" cy="1069340"/>
          </a:xfrm>
          <a:prstGeom prst="rect">
            <a:avLst/>
          </a:prstGeom>
          <a:noFill/>
          <a:ln>
            <a:noFill/>
          </a:ln>
        </p:spPr>
      </p:pic>
    </p:spTree>
    <p:extLst>
      <p:ext uri="{BB962C8B-B14F-4D97-AF65-F5344CB8AC3E}">
        <p14:creationId xmlns:p14="http://schemas.microsoft.com/office/powerpoint/2010/main" val="2895347646"/>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de section">
    <p:spTree>
      <p:nvGrpSpPr>
        <p:cNvPr id="1" name=""/>
        <p:cNvGrpSpPr/>
        <p:nvPr/>
      </p:nvGrpSpPr>
      <p:grpSpPr>
        <a:xfrm>
          <a:off x="0" y="0"/>
          <a:ext cx="0" cy="0"/>
          <a:chOff x="0" y="0"/>
          <a:chExt cx="0" cy="0"/>
        </a:xfrm>
      </p:grpSpPr>
      <p:graphicFrame>
        <p:nvGraphicFramePr>
          <p:cNvPr id="11" name="Object 10" hidden="1"/>
          <p:cNvGraphicFramePr>
            <a:graphicFrameLocks noChangeAspect="1"/>
          </p:cNvGraphicFramePr>
          <p:nvPr>
            <p:custDataLst>
              <p:tags r:id="rId2"/>
            </p:custDataLst>
          </p:nvPr>
        </p:nvGraphicFramePr>
        <p:xfrm>
          <a:off x="1728" y="1718"/>
          <a:ext cx="1587" cy="1587"/>
        </p:xfrm>
        <a:graphic>
          <a:graphicData uri="http://schemas.openxmlformats.org/presentationml/2006/ole">
            <mc:AlternateContent xmlns:mc="http://schemas.openxmlformats.org/markup-compatibility/2006">
              <mc:Choice xmlns:v="urn:schemas-microsoft-com:vml" Requires="v">
                <p:oleObj spid="_x0000_s714379" name="think-cell Slide" r:id="rId4" imgW="270" imgH="270" progId="TCLayout.ActiveDocument.1">
                  <p:embed/>
                </p:oleObj>
              </mc:Choice>
              <mc:Fallback>
                <p:oleObj name="think-cell Slide" r:id="rId4" imgW="270" imgH="27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28" y="171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 name="Picture 3" descr="C:\Users\zineb_glila\Desktop\Clients en cours\ADEME\Cover5-gris.jpg"/>
          <p:cNvPicPr>
            <a:picLocks noChangeAspect="1" noChangeArrowheads="1"/>
          </p:cNvPicPr>
          <p:nvPr userDrawn="1"/>
        </p:nvPicPr>
        <p:blipFill>
          <a:blip r:embed="rId6" cstate="print"/>
          <a:srcRect l="2307" b="49"/>
          <a:stretch>
            <a:fillRect/>
          </a:stretch>
        </p:blipFill>
        <p:spPr bwMode="gray">
          <a:xfrm rot="16200000">
            <a:off x="-1000207" y="1000210"/>
            <a:ext cx="6858002" cy="4857587"/>
          </a:xfrm>
          <a:prstGeom prst="rect">
            <a:avLst/>
          </a:prstGeom>
          <a:noFill/>
        </p:spPr>
      </p:pic>
      <p:sp>
        <p:nvSpPr>
          <p:cNvPr id="2" name="Title 1"/>
          <p:cNvSpPr>
            <a:spLocks noGrp="1"/>
          </p:cNvSpPr>
          <p:nvPr userDrawn="1">
            <p:ph type="title"/>
          </p:nvPr>
        </p:nvSpPr>
        <p:spPr bwMode="gray">
          <a:xfrm>
            <a:off x="5475796" y="2438400"/>
            <a:ext cx="4146503" cy="1714500"/>
          </a:xfrm>
        </p:spPr>
        <p:txBody>
          <a:bodyPr anchor="ctr"/>
          <a:lstStyle>
            <a:lvl1pPr algn="ctr">
              <a:defRPr sz="3200" b="1" cap="none" baseline="0">
                <a:solidFill>
                  <a:schemeClr val="tx2"/>
                </a:solidFill>
              </a:defRPr>
            </a:lvl1pPr>
          </a:lstStyle>
          <a:p>
            <a:r>
              <a:rPr lang="fr-FR" smtClean="0"/>
              <a:t>Modifiez le style du titre</a:t>
            </a:r>
            <a:endParaRPr lang="fr-FR" dirty="0"/>
          </a:p>
        </p:txBody>
      </p:sp>
      <p:sp>
        <p:nvSpPr>
          <p:cNvPr id="13" name="Freeform 12"/>
          <p:cNvSpPr/>
          <p:nvPr userDrawn="1"/>
        </p:nvSpPr>
        <p:spPr bwMode="gray">
          <a:xfrm rot="16200000" flipH="1">
            <a:off x="1597822" y="3177023"/>
            <a:ext cx="6858001" cy="503962"/>
          </a:xfrm>
          <a:custGeom>
            <a:avLst/>
            <a:gdLst>
              <a:gd name="connsiteX0" fmla="*/ 0 w 9906000"/>
              <a:gd name="connsiteY0" fmla="*/ 0 h 739140"/>
              <a:gd name="connsiteX1" fmla="*/ 9906000 w 9906000"/>
              <a:gd name="connsiteY1" fmla="*/ 0 h 739140"/>
              <a:gd name="connsiteX2" fmla="*/ 9906000 w 9906000"/>
              <a:gd name="connsiteY2" fmla="*/ 739140 h 739140"/>
              <a:gd name="connsiteX3" fmla="*/ 0 w 9906000"/>
              <a:gd name="connsiteY3" fmla="*/ 739140 h 739140"/>
              <a:gd name="connsiteX4" fmla="*/ 0 w 9906000"/>
              <a:gd name="connsiteY4" fmla="*/ 0 h 739140"/>
              <a:gd name="connsiteX0" fmla="*/ 0 w 9906000"/>
              <a:gd name="connsiteY0" fmla="*/ 0 h 739140"/>
              <a:gd name="connsiteX1" fmla="*/ 9906000 w 9906000"/>
              <a:gd name="connsiteY1" fmla="*/ 0 h 739140"/>
              <a:gd name="connsiteX2" fmla="*/ 9883140 w 9906000"/>
              <a:gd name="connsiteY2" fmla="*/ 129540 h 739140"/>
              <a:gd name="connsiteX3" fmla="*/ 0 w 9906000"/>
              <a:gd name="connsiteY3" fmla="*/ 739140 h 739140"/>
              <a:gd name="connsiteX4" fmla="*/ 0 w 9906000"/>
              <a:gd name="connsiteY4" fmla="*/ 0 h 739140"/>
              <a:gd name="connsiteX0" fmla="*/ 0 w 9906000"/>
              <a:gd name="connsiteY0" fmla="*/ 0 h 739140"/>
              <a:gd name="connsiteX1" fmla="*/ 9906000 w 9906000"/>
              <a:gd name="connsiteY1" fmla="*/ 0 h 739140"/>
              <a:gd name="connsiteX2" fmla="*/ 9906000 w 9906000"/>
              <a:gd name="connsiteY2" fmla="*/ 189716 h 739140"/>
              <a:gd name="connsiteX3" fmla="*/ 0 w 9906000"/>
              <a:gd name="connsiteY3" fmla="*/ 739140 h 739140"/>
              <a:gd name="connsiteX4" fmla="*/ 0 w 9906000"/>
              <a:gd name="connsiteY4" fmla="*/ 0 h 739140"/>
              <a:gd name="connsiteX0" fmla="*/ 0 w 9906000"/>
              <a:gd name="connsiteY0" fmla="*/ 0 h 739140"/>
              <a:gd name="connsiteX1" fmla="*/ 9906000 w 9906000"/>
              <a:gd name="connsiteY1" fmla="*/ 0 h 739140"/>
              <a:gd name="connsiteX2" fmla="*/ 9906000 w 9906000"/>
              <a:gd name="connsiteY2" fmla="*/ 128773 h 739140"/>
              <a:gd name="connsiteX3" fmla="*/ 0 w 9906000"/>
              <a:gd name="connsiteY3" fmla="*/ 739140 h 739140"/>
              <a:gd name="connsiteX4" fmla="*/ 0 w 9906000"/>
              <a:gd name="connsiteY4" fmla="*/ 0 h 739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6000" h="739140">
                <a:moveTo>
                  <a:pt x="0" y="0"/>
                </a:moveTo>
                <a:lnTo>
                  <a:pt x="9906000" y="0"/>
                </a:lnTo>
                <a:lnTo>
                  <a:pt x="9906000" y="128773"/>
                </a:lnTo>
                <a:lnTo>
                  <a:pt x="0" y="739140"/>
                </a:lnTo>
                <a:lnTo>
                  <a:pt x="0" y="0"/>
                </a:lnTo>
                <a:close/>
              </a:path>
            </a:pathLst>
          </a:custGeom>
          <a:solidFill>
            <a:srgbClr val="EF4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smtClean="0">
              <a:solidFill>
                <a:prstClr val="white"/>
              </a:solidFill>
            </a:endParaRPr>
          </a:p>
        </p:txBody>
      </p:sp>
      <p:pic>
        <p:nvPicPr>
          <p:cNvPr id="8" name="Image 7" descr="Le Programme d&amp;#39;investissements d&amp;#39;avenir | Gouvernement.fr"/>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5696444" y="5347628"/>
            <a:ext cx="1022985" cy="1022985"/>
          </a:xfrm>
          <a:prstGeom prst="rect">
            <a:avLst/>
          </a:prstGeom>
          <a:noFill/>
          <a:ln>
            <a:noFill/>
          </a:ln>
        </p:spPr>
      </p:pic>
      <p:pic>
        <p:nvPicPr>
          <p:cNvPr id="10" name="Image 9" descr="ADEME Agence de la transition énergetique"/>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8286127" y="5324450"/>
            <a:ext cx="900430" cy="1069340"/>
          </a:xfrm>
          <a:prstGeom prst="rect">
            <a:avLst/>
          </a:prstGeom>
          <a:noFill/>
          <a:ln>
            <a:noFill/>
          </a:ln>
        </p:spPr>
      </p:pic>
      <p:pic>
        <p:nvPicPr>
          <p:cNvPr id="12" name="Image 11">
            <a:extLst>
              <a:ext uri="{FF2B5EF4-FFF2-40B4-BE49-F238E27FC236}">
                <a16:creationId xmlns:a16="http://schemas.microsoft.com/office/drawing/2014/main" id="{764BCCE4-9674-E34F-AE62-F6429200F520}"/>
              </a:ext>
            </a:extLst>
          </p:cNvPr>
          <p:cNvPicPr/>
          <p:nvPr userDrawn="1"/>
        </p:nvPicPr>
        <p:blipFill rotWithShape="1">
          <a:blip r:embed="rId9"/>
          <a:srcRect l="20661" t="8787" r="67040" b="70778"/>
          <a:stretch/>
        </p:blipFill>
        <p:spPr>
          <a:xfrm>
            <a:off x="6911593" y="5306670"/>
            <a:ext cx="1182370" cy="1104900"/>
          </a:xfrm>
          <a:prstGeom prst="rect">
            <a:avLst/>
          </a:prstGeom>
        </p:spPr>
      </p:pic>
    </p:spTree>
    <p:extLst>
      <p:ext uri="{BB962C8B-B14F-4D97-AF65-F5344CB8AC3E}">
        <p14:creationId xmlns:p14="http://schemas.microsoft.com/office/powerpoint/2010/main" val="954010642"/>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fr-FR"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Tree>
    <p:extLst>
      <p:ext uri="{BB962C8B-B14F-4D97-AF65-F5344CB8AC3E}">
        <p14:creationId xmlns:p14="http://schemas.microsoft.com/office/powerpoint/2010/main" val="3111125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fr-FR" dirty="0"/>
          </a:p>
        </p:txBody>
      </p:sp>
    </p:spTree>
    <p:extLst>
      <p:ext uri="{BB962C8B-B14F-4D97-AF65-F5344CB8AC3E}">
        <p14:creationId xmlns:p14="http://schemas.microsoft.com/office/powerpoint/2010/main" val="1633943970"/>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eux boîtes">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nvPr>
        </p:nvGraphicFramePr>
        <p:xfrm>
          <a:off x="1728" y="1718"/>
          <a:ext cx="1587" cy="1587"/>
        </p:xfrm>
        <a:graphic>
          <a:graphicData uri="http://schemas.openxmlformats.org/presentationml/2006/ole">
            <mc:AlternateContent xmlns:mc="http://schemas.openxmlformats.org/markup-compatibility/2006">
              <mc:Choice xmlns:v="urn:schemas-microsoft-com:vml" Requires="v">
                <p:oleObj spid="_x0000_s715404" name="think-cell Slide" r:id="rId4" imgW="270" imgH="270" progId="TCLayout.ActiveDocument.1">
                  <p:embed/>
                </p:oleObj>
              </mc:Choice>
              <mc:Fallback>
                <p:oleObj name="think-cell Slide" r:id="rId4" imgW="270" imgH="27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28" y="171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fr-FR" smtClean="0"/>
              <a:t>Modifiez le style du titre</a:t>
            </a:r>
            <a:endParaRPr lang="fr-FR" dirty="0"/>
          </a:p>
        </p:txBody>
      </p:sp>
      <p:sp>
        <p:nvSpPr>
          <p:cNvPr id="13" name="Rectangle 12"/>
          <p:cNvSpPr/>
          <p:nvPr userDrawn="1"/>
        </p:nvSpPr>
        <p:spPr>
          <a:xfrm>
            <a:off x="5162314" y="2093063"/>
            <a:ext cx="4248619" cy="350385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smtClean="0">
              <a:solidFill>
                <a:prstClr val="white"/>
              </a:solidFill>
            </a:endParaRPr>
          </a:p>
        </p:txBody>
      </p:sp>
      <p:sp>
        <p:nvSpPr>
          <p:cNvPr id="14" name="Rectangle 13"/>
          <p:cNvSpPr/>
          <p:nvPr userDrawn="1"/>
        </p:nvSpPr>
        <p:spPr>
          <a:xfrm>
            <a:off x="495412" y="2093063"/>
            <a:ext cx="4319656" cy="350385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smtClean="0">
              <a:solidFill>
                <a:prstClr val="white"/>
              </a:solidFill>
            </a:endParaRPr>
          </a:p>
        </p:txBody>
      </p:sp>
      <p:sp>
        <p:nvSpPr>
          <p:cNvPr id="15" name="ColumnHeader"/>
          <p:cNvSpPr txBox="1">
            <a:spLocks/>
          </p:cNvSpPr>
          <p:nvPr userDrawn="1"/>
        </p:nvSpPr>
        <p:spPr bwMode="gray">
          <a:xfrm>
            <a:off x="495412" y="1662176"/>
            <a:ext cx="4319656" cy="430887"/>
          </a:xfrm>
          <a:prstGeom prst="rect">
            <a:avLst/>
          </a:prstGeom>
          <a:solidFill>
            <a:schemeClr val="bg1"/>
          </a:solidFill>
          <a:ln w="9525" algn="ctr">
            <a:solidFill>
              <a:schemeClr val="bg1"/>
            </a:solidFill>
            <a:miter lim="800000"/>
            <a:headEnd type="none" w="lg" len="lg"/>
            <a:tailEnd type="none" w="lg" len="lg"/>
          </a:ln>
          <a:effectLst>
            <a:outerShdw dist="25400" dir="5400000" sx="99000" sy="99000" algn="ctr" rotWithShape="0">
              <a:schemeClr val="tx2"/>
            </a:outerShdw>
          </a:effectLst>
          <a:extLst/>
        </p:spPr>
        <p:txBody>
          <a:bodyPr wrap="square" tIns="91440" bIns="91440" anchor="b">
            <a:spAutoFit/>
          </a:bodyPr>
          <a:lstStyle/>
          <a:p>
            <a:pPr algn="ctr" defTabSz="914400">
              <a:buClr>
                <a:srgbClr val="EC0000"/>
              </a:buClr>
              <a:defRPr/>
            </a:pPr>
            <a:endParaRPr lang="fr-FR" altLang="fr-FR" sz="1600" b="1" kern="0" dirty="0" smtClean="0">
              <a:solidFill>
                <a:srgbClr val="404040"/>
              </a:solidFill>
              <a:cs typeface="Arial" pitchFamily="34" charset="0"/>
            </a:endParaRPr>
          </a:p>
        </p:txBody>
      </p:sp>
      <p:sp>
        <p:nvSpPr>
          <p:cNvPr id="16" name="ColumnHeader"/>
          <p:cNvSpPr txBox="1">
            <a:spLocks/>
          </p:cNvSpPr>
          <p:nvPr userDrawn="1"/>
        </p:nvSpPr>
        <p:spPr bwMode="gray">
          <a:xfrm>
            <a:off x="5162314" y="1662176"/>
            <a:ext cx="4248619" cy="430887"/>
          </a:xfrm>
          <a:prstGeom prst="rect">
            <a:avLst/>
          </a:prstGeom>
          <a:solidFill>
            <a:schemeClr val="bg1"/>
          </a:solidFill>
          <a:ln w="9525" algn="ctr">
            <a:solidFill>
              <a:schemeClr val="bg1"/>
            </a:solidFill>
            <a:miter lim="800000"/>
            <a:headEnd type="none" w="lg" len="lg"/>
            <a:tailEnd type="none" w="lg" len="lg"/>
          </a:ln>
          <a:effectLst>
            <a:outerShdw dist="25400" dir="5400000" sx="99000" sy="99000" algn="ctr" rotWithShape="0">
              <a:schemeClr val="tx2"/>
            </a:outerShdw>
          </a:effectLst>
          <a:extLst/>
        </p:spPr>
        <p:txBody>
          <a:bodyPr wrap="square" tIns="91440" bIns="91440" anchor="b">
            <a:spAutoFit/>
          </a:bodyPr>
          <a:lstStyle/>
          <a:p>
            <a:pPr algn="ctr" defTabSz="914400">
              <a:buClr>
                <a:srgbClr val="EC0000"/>
              </a:buClr>
              <a:defRPr/>
            </a:pPr>
            <a:endParaRPr lang="fr-FR" altLang="fr-FR" sz="1600" b="1" kern="0" dirty="0" smtClean="0">
              <a:solidFill>
                <a:srgbClr val="404040"/>
              </a:solidFill>
              <a:cs typeface="Arial" pitchFamily="34" charset="0"/>
            </a:endParaRPr>
          </a:p>
        </p:txBody>
      </p:sp>
      <p:sp>
        <p:nvSpPr>
          <p:cNvPr id="11" name="Text Placeholder 10"/>
          <p:cNvSpPr>
            <a:spLocks noGrp="1"/>
          </p:cNvSpPr>
          <p:nvPr>
            <p:ph type="body" sz="quarter" idx="11"/>
          </p:nvPr>
        </p:nvSpPr>
        <p:spPr>
          <a:xfrm>
            <a:off x="495412" y="1662176"/>
            <a:ext cx="4319656" cy="430887"/>
          </a:xfrm>
        </p:spPr>
        <p:txBody>
          <a:bodyPr anchor="ctr"/>
          <a:lstStyle>
            <a:lvl1pPr algn="ctr">
              <a:defRPr>
                <a:solidFill>
                  <a:schemeClr val="tx1"/>
                </a:solidFill>
              </a:defRPr>
            </a:lvl1pPr>
          </a:lstStyle>
          <a:p>
            <a:pPr lvl="0"/>
            <a:r>
              <a:rPr lang="fr-FR" smtClean="0"/>
              <a:t>Modifiez les styles du texte du masque</a:t>
            </a:r>
          </a:p>
        </p:txBody>
      </p:sp>
      <p:sp>
        <p:nvSpPr>
          <p:cNvPr id="12" name="Text Placeholder 10"/>
          <p:cNvSpPr>
            <a:spLocks noGrp="1"/>
          </p:cNvSpPr>
          <p:nvPr>
            <p:ph type="body" sz="quarter" idx="12"/>
          </p:nvPr>
        </p:nvSpPr>
        <p:spPr>
          <a:xfrm>
            <a:off x="5162314" y="1662176"/>
            <a:ext cx="4248619" cy="430887"/>
          </a:xfrm>
        </p:spPr>
        <p:txBody>
          <a:bodyPr anchor="ctr"/>
          <a:lstStyle>
            <a:lvl1pPr algn="ctr">
              <a:defRPr>
                <a:solidFill>
                  <a:schemeClr val="tx1"/>
                </a:solidFill>
              </a:defRPr>
            </a:lvl1pPr>
          </a:lstStyle>
          <a:p>
            <a:pPr lvl="0"/>
            <a:r>
              <a:rPr lang="fr-FR" dirty="0" smtClean="0"/>
              <a:t>Modifiez les styles du texte du masque</a:t>
            </a:r>
          </a:p>
        </p:txBody>
      </p:sp>
      <p:sp>
        <p:nvSpPr>
          <p:cNvPr id="3" name="Content Placeholder 2"/>
          <p:cNvSpPr>
            <a:spLocks noGrp="1"/>
          </p:cNvSpPr>
          <p:nvPr>
            <p:ph idx="1"/>
          </p:nvPr>
        </p:nvSpPr>
        <p:spPr>
          <a:xfrm>
            <a:off x="585403" y="2194912"/>
            <a:ext cx="4128256" cy="3300152"/>
          </a:xfrm>
        </p:spPr>
        <p:txBody>
          <a:bodyPr/>
          <a:lstStyle>
            <a:lvl1pPr>
              <a:defRPr sz="1400"/>
            </a:lvl1pPr>
            <a:lvl2pPr>
              <a:defRPr sz="1400"/>
            </a:lvl2pPr>
            <a:lvl3pPr>
              <a:defRPr sz="1400"/>
            </a:lvl3pPr>
            <a:lvl4pPr>
              <a:defRPr sz="1400"/>
            </a:lvl4pPr>
            <a:lvl5pPr>
              <a:defRPr sz="14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9" name="Content Placeholder 2"/>
          <p:cNvSpPr>
            <a:spLocks noGrp="1"/>
          </p:cNvSpPr>
          <p:nvPr>
            <p:ph idx="10"/>
          </p:nvPr>
        </p:nvSpPr>
        <p:spPr>
          <a:xfrm>
            <a:off x="5260296" y="2194912"/>
            <a:ext cx="4060367" cy="3300152"/>
          </a:xfrm>
        </p:spPr>
        <p:txBody>
          <a:bodyPr/>
          <a:lstStyle>
            <a:lvl1pPr>
              <a:defRPr sz="1400"/>
            </a:lvl1pPr>
            <a:lvl2pPr>
              <a:defRPr sz="1400"/>
            </a:lvl2pPr>
            <a:lvl3pPr>
              <a:defRPr sz="1400"/>
            </a:lvl3pPr>
            <a:lvl4pPr>
              <a:defRPr sz="1400"/>
            </a:lvl4pPr>
            <a:lvl5pPr>
              <a:defRPr sz="14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Tree>
    <p:extLst>
      <p:ext uri="{BB962C8B-B14F-4D97-AF65-F5344CB8AC3E}">
        <p14:creationId xmlns:p14="http://schemas.microsoft.com/office/powerpoint/2010/main" val="2232869249"/>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eux graphes">
    <p:bg bwMode="gray">
      <p:bgRef idx="1001">
        <a:schemeClr val="bg1"/>
      </p:bgRef>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nvPr>
        </p:nvGraphicFramePr>
        <p:xfrm>
          <a:off x="1728" y="1718"/>
          <a:ext cx="1587" cy="1587"/>
        </p:xfrm>
        <a:graphic>
          <a:graphicData uri="http://schemas.openxmlformats.org/presentationml/2006/ole">
            <mc:AlternateContent xmlns:mc="http://schemas.openxmlformats.org/markup-compatibility/2006">
              <mc:Choice xmlns:v="urn:schemas-microsoft-com:vml" Requires="v">
                <p:oleObj spid="_x0000_s717452" name="think-cell Slide" r:id="rId4" imgW="270" imgH="270" progId="TCLayout.ActiveDocument.1">
                  <p:embed/>
                </p:oleObj>
              </mc:Choice>
              <mc:Fallback>
                <p:oleObj name="think-cell Slide" r:id="rId4" imgW="270" imgH="27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28" y="171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fr-FR" smtClean="0"/>
              <a:t>Modifiez le style du titre</a:t>
            </a:r>
            <a:endParaRPr lang="fr-FR" dirty="0"/>
          </a:p>
        </p:txBody>
      </p:sp>
      <p:sp>
        <p:nvSpPr>
          <p:cNvPr id="15" name="Rectangle 14"/>
          <p:cNvSpPr/>
          <p:nvPr userDrawn="1"/>
        </p:nvSpPr>
        <p:spPr>
          <a:xfrm>
            <a:off x="495443" y="2301413"/>
            <a:ext cx="4067049" cy="350385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smtClean="0">
              <a:solidFill>
                <a:prstClr val="white"/>
              </a:solidFill>
            </a:endParaRPr>
          </a:p>
        </p:txBody>
      </p:sp>
      <p:sp>
        <p:nvSpPr>
          <p:cNvPr id="16" name="ColumnHeader"/>
          <p:cNvSpPr txBox="1">
            <a:spLocks/>
          </p:cNvSpPr>
          <p:nvPr userDrawn="1"/>
        </p:nvSpPr>
        <p:spPr bwMode="gray">
          <a:xfrm>
            <a:off x="495443" y="1593689"/>
            <a:ext cx="4067049" cy="430887"/>
          </a:xfrm>
          <a:prstGeom prst="rect">
            <a:avLst/>
          </a:prstGeom>
          <a:solidFill>
            <a:schemeClr val="bg1"/>
          </a:solidFill>
          <a:ln w="9525" algn="ctr">
            <a:solidFill>
              <a:schemeClr val="bg1"/>
            </a:solidFill>
            <a:miter lim="800000"/>
            <a:headEnd type="none" w="lg" len="lg"/>
            <a:tailEnd type="none" w="lg" len="lg"/>
          </a:ln>
          <a:effectLst>
            <a:outerShdw dist="25400" dir="5400000" sx="99000" sy="99000" algn="ctr" rotWithShape="0">
              <a:schemeClr val="tx2"/>
            </a:outerShdw>
          </a:effectLst>
          <a:extLst/>
        </p:spPr>
        <p:txBody>
          <a:bodyPr tIns="91440" bIns="91440" anchor="b">
            <a:spAutoFit/>
          </a:bodyPr>
          <a:lstStyle/>
          <a:p>
            <a:pPr algn="ctr" defTabSz="914400">
              <a:buClr>
                <a:srgbClr val="EC0000"/>
              </a:buClr>
              <a:defRPr/>
            </a:pPr>
            <a:endParaRPr lang="fr-FR" altLang="fr-FR" sz="1600" b="1" kern="0" dirty="0" smtClean="0">
              <a:solidFill>
                <a:srgbClr val="404040"/>
              </a:solidFill>
              <a:cs typeface="Arial" pitchFamily="34" charset="0"/>
            </a:endParaRPr>
          </a:p>
        </p:txBody>
      </p:sp>
      <p:sp>
        <p:nvSpPr>
          <p:cNvPr id="17" name="Text Placeholder 10"/>
          <p:cNvSpPr>
            <a:spLocks noGrp="1"/>
          </p:cNvSpPr>
          <p:nvPr>
            <p:ph type="body" sz="quarter" idx="12"/>
          </p:nvPr>
        </p:nvSpPr>
        <p:spPr>
          <a:xfrm>
            <a:off x="495443" y="1534967"/>
            <a:ext cx="4067049" cy="430887"/>
          </a:xfrm>
        </p:spPr>
        <p:txBody>
          <a:bodyPr anchor="ctr"/>
          <a:lstStyle>
            <a:lvl1pPr algn="ctr">
              <a:defRPr>
                <a:solidFill>
                  <a:schemeClr val="tx1"/>
                </a:solidFill>
              </a:defRPr>
            </a:lvl1pPr>
          </a:lstStyle>
          <a:p>
            <a:pPr lvl="0"/>
            <a:r>
              <a:rPr lang="fr-FR" smtClean="0"/>
              <a:t>Modifiez les styles du texte du masque</a:t>
            </a:r>
          </a:p>
        </p:txBody>
      </p:sp>
      <p:sp>
        <p:nvSpPr>
          <p:cNvPr id="18" name="Chart Placeholder 13"/>
          <p:cNvSpPr>
            <a:spLocks noGrp="1"/>
          </p:cNvSpPr>
          <p:nvPr>
            <p:ph type="chart" sz="quarter" idx="13"/>
          </p:nvPr>
        </p:nvSpPr>
        <p:spPr>
          <a:xfrm>
            <a:off x="585547" y="2403262"/>
            <a:ext cx="3886841" cy="3300152"/>
          </a:xfrm>
        </p:spPr>
        <p:txBody>
          <a:bodyPr anchor="ctr"/>
          <a:lstStyle>
            <a:lvl1pPr algn="ctr">
              <a:defRPr/>
            </a:lvl1pPr>
          </a:lstStyle>
          <a:p>
            <a:r>
              <a:rPr lang="fr-FR" smtClean="0"/>
              <a:t>Cliquez sur l'icône pour ajouter un graphique</a:t>
            </a:r>
            <a:endParaRPr lang="fr-FR"/>
          </a:p>
        </p:txBody>
      </p:sp>
      <p:sp>
        <p:nvSpPr>
          <p:cNvPr id="19" name="Rectangle 18"/>
          <p:cNvSpPr/>
          <p:nvPr userDrawn="1"/>
        </p:nvSpPr>
        <p:spPr>
          <a:xfrm>
            <a:off x="5343945" y="2301413"/>
            <a:ext cx="4067049" cy="350385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smtClean="0">
              <a:solidFill>
                <a:prstClr val="white"/>
              </a:solidFill>
            </a:endParaRPr>
          </a:p>
        </p:txBody>
      </p:sp>
      <p:sp>
        <p:nvSpPr>
          <p:cNvPr id="20" name="ColumnHeader"/>
          <p:cNvSpPr txBox="1">
            <a:spLocks/>
          </p:cNvSpPr>
          <p:nvPr userDrawn="1"/>
        </p:nvSpPr>
        <p:spPr bwMode="gray">
          <a:xfrm>
            <a:off x="5343945" y="1551748"/>
            <a:ext cx="4067049" cy="430887"/>
          </a:xfrm>
          <a:prstGeom prst="rect">
            <a:avLst/>
          </a:prstGeom>
          <a:solidFill>
            <a:schemeClr val="bg1"/>
          </a:solidFill>
          <a:ln w="9525" algn="ctr">
            <a:solidFill>
              <a:schemeClr val="bg1"/>
            </a:solidFill>
            <a:miter lim="800000"/>
            <a:headEnd type="none" w="lg" len="lg"/>
            <a:tailEnd type="none" w="lg" len="lg"/>
          </a:ln>
          <a:effectLst>
            <a:outerShdw dist="25400" dir="5400000" sx="99000" sy="99000" algn="ctr" rotWithShape="0">
              <a:schemeClr val="tx2"/>
            </a:outerShdw>
          </a:effectLst>
          <a:extLst/>
        </p:spPr>
        <p:txBody>
          <a:bodyPr tIns="91440" bIns="91440" anchor="b">
            <a:spAutoFit/>
          </a:bodyPr>
          <a:lstStyle/>
          <a:p>
            <a:pPr algn="ctr" defTabSz="914400">
              <a:buClr>
                <a:srgbClr val="EC0000"/>
              </a:buClr>
              <a:defRPr/>
            </a:pPr>
            <a:endParaRPr lang="fr-FR" altLang="fr-FR" sz="1600" b="1" kern="0" dirty="0" smtClean="0">
              <a:solidFill>
                <a:srgbClr val="404040"/>
              </a:solidFill>
              <a:cs typeface="Arial" pitchFamily="34" charset="0"/>
            </a:endParaRPr>
          </a:p>
        </p:txBody>
      </p:sp>
      <p:sp>
        <p:nvSpPr>
          <p:cNvPr id="21" name="Text Placeholder 10"/>
          <p:cNvSpPr>
            <a:spLocks noGrp="1"/>
          </p:cNvSpPr>
          <p:nvPr>
            <p:ph type="body" sz="quarter" idx="16"/>
          </p:nvPr>
        </p:nvSpPr>
        <p:spPr>
          <a:xfrm>
            <a:off x="5343945" y="1551748"/>
            <a:ext cx="4067049" cy="430887"/>
          </a:xfrm>
        </p:spPr>
        <p:txBody>
          <a:bodyPr anchor="ctr"/>
          <a:lstStyle>
            <a:lvl1pPr algn="ctr">
              <a:defRPr>
                <a:solidFill>
                  <a:schemeClr val="tx1"/>
                </a:solidFill>
              </a:defRPr>
            </a:lvl1pPr>
          </a:lstStyle>
          <a:p>
            <a:pPr lvl="0"/>
            <a:r>
              <a:rPr lang="fr-FR" dirty="0" smtClean="0"/>
              <a:t>Modifiez les styles du texte du masque</a:t>
            </a:r>
          </a:p>
        </p:txBody>
      </p:sp>
      <p:sp>
        <p:nvSpPr>
          <p:cNvPr id="22" name="Chart Placeholder 13"/>
          <p:cNvSpPr>
            <a:spLocks noGrp="1"/>
          </p:cNvSpPr>
          <p:nvPr>
            <p:ph type="chart" sz="quarter" idx="17"/>
          </p:nvPr>
        </p:nvSpPr>
        <p:spPr>
          <a:xfrm>
            <a:off x="5434049" y="2403262"/>
            <a:ext cx="3886841" cy="3300152"/>
          </a:xfrm>
        </p:spPr>
        <p:txBody>
          <a:bodyPr anchor="ctr"/>
          <a:lstStyle>
            <a:lvl1pPr algn="ctr">
              <a:defRPr/>
            </a:lvl1pPr>
          </a:lstStyle>
          <a:p>
            <a:r>
              <a:rPr lang="fr-FR" smtClean="0"/>
              <a:t>Cliquez sur l'icône pour ajouter un graphique</a:t>
            </a:r>
            <a:endParaRPr lang="fr-FR"/>
          </a:p>
        </p:txBody>
      </p:sp>
    </p:spTree>
    <p:extLst>
      <p:ext uri="{BB962C8B-B14F-4D97-AF65-F5344CB8AC3E}">
        <p14:creationId xmlns:p14="http://schemas.microsoft.com/office/powerpoint/2010/main" val="3548777988"/>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eux Graphs et Texte">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nvPr>
        </p:nvGraphicFramePr>
        <p:xfrm>
          <a:off x="1728" y="1718"/>
          <a:ext cx="1587" cy="1587"/>
        </p:xfrm>
        <a:graphic>
          <a:graphicData uri="http://schemas.openxmlformats.org/presentationml/2006/ole">
            <mc:AlternateContent xmlns:mc="http://schemas.openxmlformats.org/markup-compatibility/2006">
              <mc:Choice xmlns:v="urn:schemas-microsoft-com:vml" Requires="v">
                <p:oleObj spid="_x0000_s718475" name="think-cell Slide" r:id="rId4" imgW="270" imgH="270" progId="TCLayout.ActiveDocument.1">
                  <p:embed/>
                </p:oleObj>
              </mc:Choice>
              <mc:Fallback>
                <p:oleObj name="think-cell Slide" r:id="rId4" imgW="270" imgH="27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28" y="171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Rectangle 12"/>
          <p:cNvSpPr/>
          <p:nvPr userDrawn="1"/>
        </p:nvSpPr>
        <p:spPr>
          <a:xfrm>
            <a:off x="495443" y="2301958"/>
            <a:ext cx="4067049" cy="1343611"/>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smtClean="0">
              <a:solidFill>
                <a:prstClr val="white"/>
              </a:solidFill>
            </a:endParaRPr>
          </a:p>
        </p:txBody>
      </p:sp>
      <p:sp>
        <p:nvSpPr>
          <p:cNvPr id="2" name="Title 1"/>
          <p:cNvSpPr>
            <a:spLocks noGrp="1"/>
          </p:cNvSpPr>
          <p:nvPr>
            <p:ph type="title"/>
          </p:nvPr>
        </p:nvSpPr>
        <p:spPr/>
        <p:txBody>
          <a:bodyPr/>
          <a:lstStyle/>
          <a:p>
            <a:r>
              <a:rPr lang="fr-FR" smtClean="0"/>
              <a:t>Modifiez le style du titre</a:t>
            </a:r>
            <a:endParaRPr lang="fr-FR" dirty="0"/>
          </a:p>
        </p:txBody>
      </p:sp>
      <p:sp>
        <p:nvSpPr>
          <p:cNvPr id="18" name="Content Placeholder 2"/>
          <p:cNvSpPr>
            <a:spLocks noGrp="1"/>
          </p:cNvSpPr>
          <p:nvPr>
            <p:ph idx="1"/>
          </p:nvPr>
        </p:nvSpPr>
        <p:spPr>
          <a:xfrm>
            <a:off x="5343945" y="1819275"/>
            <a:ext cx="4067049" cy="3985988"/>
          </a:xfrm>
        </p:spPr>
        <p:txBody>
          <a:bodyPr/>
          <a:lstStyle>
            <a:lvl1pPr>
              <a:defRPr sz="1600"/>
            </a:lvl1pPr>
            <a:lvl2pPr>
              <a:defRPr sz="1600"/>
            </a:lvl2pPr>
            <a:lvl3pPr>
              <a:defRPr sz="1600"/>
            </a:lvl3pPr>
            <a:lvl4pPr>
              <a:defRPr sz="1600"/>
            </a:lvl4pPr>
            <a:lvl5pPr>
              <a:defRPr sz="16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14" name="ColumnHeader"/>
          <p:cNvSpPr txBox="1">
            <a:spLocks/>
          </p:cNvSpPr>
          <p:nvPr userDrawn="1"/>
        </p:nvSpPr>
        <p:spPr bwMode="gray">
          <a:xfrm>
            <a:off x="495443" y="1870526"/>
            <a:ext cx="4067049" cy="430887"/>
          </a:xfrm>
          <a:prstGeom prst="rect">
            <a:avLst/>
          </a:prstGeom>
          <a:solidFill>
            <a:schemeClr val="bg1"/>
          </a:solidFill>
          <a:ln w="9525" algn="ctr">
            <a:solidFill>
              <a:schemeClr val="bg1"/>
            </a:solidFill>
            <a:miter lim="800000"/>
            <a:headEnd type="none" w="lg" len="lg"/>
            <a:tailEnd type="none" w="lg" len="lg"/>
          </a:ln>
          <a:effectLst>
            <a:outerShdw dist="25400" dir="5400000" sx="99000" sy="99000" algn="ctr" rotWithShape="0">
              <a:schemeClr val="tx2"/>
            </a:outerShdw>
          </a:effectLst>
          <a:extLst/>
        </p:spPr>
        <p:txBody>
          <a:bodyPr tIns="91440" bIns="91440" anchor="b">
            <a:spAutoFit/>
          </a:bodyPr>
          <a:lstStyle/>
          <a:p>
            <a:pPr algn="ctr" defTabSz="914400">
              <a:buClr>
                <a:srgbClr val="EC0000"/>
              </a:buClr>
              <a:defRPr/>
            </a:pPr>
            <a:endParaRPr lang="fr-FR" altLang="fr-FR" sz="1600" b="1" kern="0" dirty="0" smtClean="0">
              <a:solidFill>
                <a:srgbClr val="404040"/>
              </a:solidFill>
              <a:cs typeface="Arial" pitchFamily="34" charset="0"/>
            </a:endParaRPr>
          </a:p>
        </p:txBody>
      </p:sp>
      <p:sp>
        <p:nvSpPr>
          <p:cNvPr id="15" name="Text Placeholder 10"/>
          <p:cNvSpPr>
            <a:spLocks noGrp="1"/>
          </p:cNvSpPr>
          <p:nvPr>
            <p:ph type="body" sz="quarter" idx="16"/>
          </p:nvPr>
        </p:nvSpPr>
        <p:spPr>
          <a:xfrm>
            <a:off x="495443" y="1870526"/>
            <a:ext cx="4067049" cy="430887"/>
          </a:xfrm>
        </p:spPr>
        <p:txBody>
          <a:bodyPr anchor="ctr"/>
          <a:lstStyle>
            <a:lvl1pPr algn="ctr">
              <a:defRPr>
                <a:solidFill>
                  <a:schemeClr val="tx1"/>
                </a:solidFill>
              </a:defRPr>
            </a:lvl1pPr>
          </a:lstStyle>
          <a:p>
            <a:pPr lvl="0"/>
            <a:r>
              <a:rPr lang="fr-FR" smtClean="0"/>
              <a:t>Modifiez les styles du texte du masque</a:t>
            </a:r>
          </a:p>
        </p:txBody>
      </p:sp>
      <p:sp>
        <p:nvSpPr>
          <p:cNvPr id="22" name="Chart Placeholder 13"/>
          <p:cNvSpPr>
            <a:spLocks noGrp="1"/>
          </p:cNvSpPr>
          <p:nvPr>
            <p:ph type="chart" sz="quarter" idx="13"/>
          </p:nvPr>
        </p:nvSpPr>
        <p:spPr>
          <a:xfrm>
            <a:off x="585547" y="2396758"/>
            <a:ext cx="3886841" cy="1154011"/>
          </a:xfrm>
        </p:spPr>
        <p:txBody>
          <a:bodyPr anchor="ctr"/>
          <a:lstStyle>
            <a:lvl1pPr algn="ctr">
              <a:defRPr/>
            </a:lvl1pPr>
          </a:lstStyle>
          <a:p>
            <a:r>
              <a:rPr lang="fr-FR" smtClean="0"/>
              <a:t>Cliquez sur l'icône pour ajouter un graphique</a:t>
            </a:r>
            <a:endParaRPr lang="fr-FR"/>
          </a:p>
        </p:txBody>
      </p:sp>
      <p:sp>
        <p:nvSpPr>
          <p:cNvPr id="16" name="Rectangle 15"/>
          <p:cNvSpPr/>
          <p:nvPr userDrawn="1"/>
        </p:nvSpPr>
        <p:spPr>
          <a:xfrm>
            <a:off x="495443" y="4462196"/>
            <a:ext cx="4067049" cy="1343611"/>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smtClean="0">
              <a:solidFill>
                <a:prstClr val="white"/>
              </a:solidFill>
            </a:endParaRPr>
          </a:p>
        </p:txBody>
      </p:sp>
      <p:sp>
        <p:nvSpPr>
          <p:cNvPr id="17" name="ColumnHeader"/>
          <p:cNvSpPr txBox="1">
            <a:spLocks/>
          </p:cNvSpPr>
          <p:nvPr userDrawn="1"/>
        </p:nvSpPr>
        <p:spPr bwMode="gray">
          <a:xfrm>
            <a:off x="495443" y="4030891"/>
            <a:ext cx="4067049" cy="430887"/>
          </a:xfrm>
          <a:prstGeom prst="rect">
            <a:avLst/>
          </a:prstGeom>
          <a:solidFill>
            <a:schemeClr val="bg1"/>
          </a:solidFill>
          <a:ln w="9525" algn="ctr">
            <a:solidFill>
              <a:schemeClr val="bg1"/>
            </a:solidFill>
            <a:miter lim="800000"/>
            <a:headEnd type="none" w="lg" len="lg"/>
            <a:tailEnd type="none" w="lg" len="lg"/>
          </a:ln>
          <a:effectLst>
            <a:outerShdw dist="25400" dir="5400000" sx="99000" sy="99000" algn="ctr" rotWithShape="0">
              <a:schemeClr val="tx2"/>
            </a:outerShdw>
          </a:effectLst>
          <a:extLst/>
        </p:spPr>
        <p:txBody>
          <a:bodyPr tIns="91440" bIns="91440" anchor="b">
            <a:spAutoFit/>
          </a:bodyPr>
          <a:lstStyle/>
          <a:p>
            <a:pPr algn="ctr" defTabSz="914400">
              <a:buClr>
                <a:srgbClr val="EC0000"/>
              </a:buClr>
              <a:defRPr/>
            </a:pPr>
            <a:endParaRPr lang="fr-FR" altLang="fr-FR" sz="1600" b="1" kern="0" dirty="0" smtClean="0">
              <a:solidFill>
                <a:srgbClr val="404040"/>
              </a:solidFill>
              <a:cs typeface="Arial" pitchFamily="34" charset="0"/>
            </a:endParaRPr>
          </a:p>
        </p:txBody>
      </p:sp>
      <p:sp>
        <p:nvSpPr>
          <p:cNvPr id="27" name="Text Placeholder 10"/>
          <p:cNvSpPr>
            <a:spLocks noGrp="1"/>
          </p:cNvSpPr>
          <p:nvPr>
            <p:ph type="body" sz="quarter" idx="17"/>
          </p:nvPr>
        </p:nvSpPr>
        <p:spPr>
          <a:xfrm>
            <a:off x="495443" y="4030891"/>
            <a:ext cx="4067049" cy="430887"/>
          </a:xfrm>
        </p:spPr>
        <p:txBody>
          <a:bodyPr anchor="ctr"/>
          <a:lstStyle>
            <a:lvl1pPr algn="ctr">
              <a:defRPr>
                <a:solidFill>
                  <a:schemeClr val="tx1"/>
                </a:solidFill>
              </a:defRPr>
            </a:lvl1pPr>
          </a:lstStyle>
          <a:p>
            <a:pPr lvl="0"/>
            <a:r>
              <a:rPr lang="fr-FR" smtClean="0"/>
              <a:t>Modifiez les styles du texte du masque</a:t>
            </a:r>
          </a:p>
        </p:txBody>
      </p:sp>
      <p:sp>
        <p:nvSpPr>
          <p:cNvPr id="28" name="Chart Placeholder 13"/>
          <p:cNvSpPr>
            <a:spLocks noGrp="1"/>
          </p:cNvSpPr>
          <p:nvPr>
            <p:ph type="chart" sz="quarter" idx="18"/>
          </p:nvPr>
        </p:nvSpPr>
        <p:spPr>
          <a:xfrm>
            <a:off x="585547" y="4556996"/>
            <a:ext cx="3886841" cy="1154011"/>
          </a:xfrm>
        </p:spPr>
        <p:txBody>
          <a:bodyPr anchor="ctr"/>
          <a:lstStyle>
            <a:lvl1pPr algn="ctr">
              <a:defRPr/>
            </a:lvl1pPr>
          </a:lstStyle>
          <a:p>
            <a:r>
              <a:rPr lang="fr-FR" smtClean="0"/>
              <a:t>Cliquez sur l'icône pour ajouter un graphique</a:t>
            </a:r>
            <a:endParaRPr lang="fr-FR"/>
          </a:p>
        </p:txBody>
      </p:sp>
    </p:spTree>
    <p:extLst>
      <p:ext uri="{BB962C8B-B14F-4D97-AF65-F5344CB8AC3E}">
        <p14:creationId xmlns:p14="http://schemas.microsoft.com/office/powerpoint/2010/main" val="2146789035"/>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nvPr>
        </p:nvGraphicFramePr>
        <p:xfrm>
          <a:off x="1728" y="1718"/>
          <a:ext cx="1587" cy="1587"/>
        </p:xfrm>
        <a:graphic>
          <a:graphicData uri="http://schemas.openxmlformats.org/presentationml/2006/ole">
            <mc:AlternateContent xmlns:mc="http://schemas.openxmlformats.org/markup-compatibility/2006">
              <mc:Choice xmlns:v="urn:schemas-microsoft-com:vml" Requires="v">
                <p:oleObj spid="_x0000_s719499" name="think-cell Slide" r:id="rId4" imgW="270" imgH="270" progId="TCLayout.ActiveDocument.1">
                  <p:embed/>
                </p:oleObj>
              </mc:Choice>
              <mc:Fallback>
                <p:oleObj name="think-cell Slide" r:id="rId4" imgW="270" imgH="27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28" y="171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a:xfrm>
            <a:off x="495300" y="274767"/>
            <a:ext cx="8915400" cy="770095"/>
          </a:xfrm>
        </p:spPr>
        <p:txBody>
          <a:bodyPr/>
          <a:lstStyle/>
          <a:p>
            <a:r>
              <a:rPr lang="fr-FR" smtClean="0"/>
              <a:t>Modifiez le style du titre</a:t>
            </a:r>
            <a:endParaRPr lang="fr-FR" dirty="0"/>
          </a:p>
        </p:txBody>
      </p:sp>
      <p:sp>
        <p:nvSpPr>
          <p:cNvPr id="14" name="Table Placeholder 13"/>
          <p:cNvSpPr>
            <a:spLocks noGrp="1"/>
          </p:cNvSpPr>
          <p:nvPr>
            <p:ph type="tbl" sz="quarter" idx="10"/>
          </p:nvPr>
        </p:nvSpPr>
        <p:spPr>
          <a:xfrm>
            <a:off x="495300" y="1819279"/>
            <a:ext cx="8915400" cy="3941445"/>
          </a:xfrm>
        </p:spPr>
        <p:txBody>
          <a:bodyPr anchor="ctr"/>
          <a:lstStyle>
            <a:lvl1pPr algn="ctr">
              <a:defRPr/>
            </a:lvl1pPr>
          </a:lstStyle>
          <a:p>
            <a:r>
              <a:rPr lang="fr-FR" smtClean="0"/>
              <a:t>Cliquez sur l'icône pour ajouter un tableau</a:t>
            </a:r>
            <a:endParaRPr lang="fr-FR" dirty="0"/>
          </a:p>
        </p:txBody>
      </p:sp>
    </p:spTree>
    <p:extLst>
      <p:ext uri="{BB962C8B-B14F-4D97-AF65-F5344CB8AC3E}">
        <p14:creationId xmlns:p14="http://schemas.microsoft.com/office/powerpoint/2010/main" val="4091568526"/>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6239761"/>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1.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vmlDrawing" Target="../drawings/vmlDrawing1.v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2"/>
            </p:custDataLst>
          </p:nvPr>
        </p:nvGraphicFramePr>
        <p:xfrm>
          <a:off x="1728" y="1718"/>
          <a:ext cx="1587" cy="1587"/>
        </p:xfrm>
        <a:graphic>
          <a:graphicData uri="http://schemas.openxmlformats.org/presentationml/2006/ole">
            <mc:AlternateContent xmlns:mc="http://schemas.openxmlformats.org/markup-compatibility/2006">
              <mc:Choice xmlns:v="urn:schemas-microsoft-com:vml" Requires="v">
                <p:oleObj spid="_x0000_s712337" name="think-cell Slide" r:id="rId13" imgW="270" imgH="270" progId="TCLayout.ActiveDocument.1">
                  <p:embed/>
                </p:oleObj>
              </mc:Choice>
              <mc:Fallback>
                <p:oleObj name="think-cell Slide" r:id="rId13" imgW="270" imgH="270" progId="TCLayout.ActiveDocument.1">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28" y="171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Freeform 18"/>
          <p:cNvSpPr/>
          <p:nvPr/>
        </p:nvSpPr>
        <p:spPr bwMode="gray">
          <a:xfrm>
            <a:off x="0" y="6457629"/>
            <a:ext cx="9907991" cy="261505"/>
          </a:xfrm>
          <a:custGeom>
            <a:avLst/>
            <a:gdLst>
              <a:gd name="connsiteX0" fmla="*/ 0 w 9906000"/>
              <a:gd name="connsiteY0" fmla="*/ 0 h 739140"/>
              <a:gd name="connsiteX1" fmla="*/ 9906000 w 9906000"/>
              <a:gd name="connsiteY1" fmla="*/ 0 h 739140"/>
              <a:gd name="connsiteX2" fmla="*/ 9906000 w 9906000"/>
              <a:gd name="connsiteY2" fmla="*/ 739140 h 739140"/>
              <a:gd name="connsiteX3" fmla="*/ 0 w 9906000"/>
              <a:gd name="connsiteY3" fmla="*/ 739140 h 739140"/>
              <a:gd name="connsiteX4" fmla="*/ 0 w 9906000"/>
              <a:gd name="connsiteY4" fmla="*/ 0 h 739140"/>
              <a:gd name="connsiteX0" fmla="*/ 0 w 9906000"/>
              <a:gd name="connsiteY0" fmla="*/ 0 h 739140"/>
              <a:gd name="connsiteX1" fmla="*/ 9906000 w 9906000"/>
              <a:gd name="connsiteY1" fmla="*/ 0 h 739140"/>
              <a:gd name="connsiteX2" fmla="*/ 9883140 w 9906000"/>
              <a:gd name="connsiteY2" fmla="*/ 129540 h 739140"/>
              <a:gd name="connsiteX3" fmla="*/ 0 w 9906000"/>
              <a:gd name="connsiteY3" fmla="*/ 739140 h 739140"/>
              <a:gd name="connsiteX4" fmla="*/ 0 w 9906000"/>
              <a:gd name="connsiteY4" fmla="*/ 0 h 739140"/>
              <a:gd name="connsiteX0" fmla="*/ 0 w 9906000"/>
              <a:gd name="connsiteY0" fmla="*/ 0 h 739140"/>
              <a:gd name="connsiteX1" fmla="*/ 9906000 w 9906000"/>
              <a:gd name="connsiteY1" fmla="*/ 0 h 739140"/>
              <a:gd name="connsiteX2" fmla="*/ 9906000 w 9906000"/>
              <a:gd name="connsiteY2" fmla="*/ 189716 h 739140"/>
              <a:gd name="connsiteX3" fmla="*/ 0 w 9906000"/>
              <a:gd name="connsiteY3" fmla="*/ 739140 h 739140"/>
              <a:gd name="connsiteX4" fmla="*/ 0 w 9906000"/>
              <a:gd name="connsiteY4" fmla="*/ 0 h 739140"/>
              <a:gd name="connsiteX0" fmla="*/ 0 w 9906000"/>
              <a:gd name="connsiteY0" fmla="*/ 0 h 739140"/>
              <a:gd name="connsiteX1" fmla="*/ 9906000 w 9906000"/>
              <a:gd name="connsiteY1" fmla="*/ 0 h 739140"/>
              <a:gd name="connsiteX2" fmla="*/ 9906000 w 9906000"/>
              <a:gd name="connsiteY2" fmla="*/ 128773 h 739140"/>
              <a:gd name="connsiteX3" fmla="*/ 0 w 9906000"/>
              <a:gd name="connsiteY3" fmla="*/ 739140 h 739140"/>
              <a:gd name="connsiteX4" fmla="*/ 0 w 9906000"/>
              <a:gd name="connsiteY4" fmla="*/ 0 h 739140"/>
              <a:gd name="connsiteX0" fmla="*/ 0 w 9906000"/>
              <a:gd name="connsiteY0" fmla="*/ 0 h 1331860"/>
              <a:gd name="connsiteX1" fmla="*/ 9906000 w 9906000"/>
              <a:gd name="connsiteY1" fmla="*/ 0 h 1331860"/>
              <a:gd name="connsiteX2" fmla="*/ 9906000 w 9906000"/>
              <a:gd name="connsiteY2" fmla="*/ 128773 h 1331860"/>
              <a:gd name="connsiteX3" fmla="*/ 0 w 9906000"/>
              <a:gd name="connsiteY3" fmla="*/ 1331860 h 1331860"/>
              <a:gd name="connsiteX4" fmla="*/ 0 w 9906000"/>
              <a:gd name="connsiteY4" fmla="*/ 0 h 1331860"/>
              <a:gd name="connsiteX0" fmla="*/ 0 w 9914313"/>
              <a:gd name="connsiteY0" fmla="*/ 0 h 1331860"/>
              <a:gd name="connsiteX1" fmla="*/ 9906000 w 9914313"/>
              <a:gd name="connsiteY1" fmla="*/ 0 h 1331860"/>
              <a:gd name="connsiteX2" fmla="*/ 9914313 w 9914313"/>
              <a:gd name="connsiteY2" fmla="*/ 382794 h 1331860"/>
              <a:gd name="connsiteX3" fmla="*/ 0 w 9914313"/>
              <a:gd name="connsiteY3" fmla="*/ 1331860 h 1331860"/>
              <a:gd name="connsiteX4" fmla="*/ 0 w 9914313"/>
              <a:gd name="connsiteY4" fmla="*/ 0 h 1331860"/>
              <a:gd name="connsiteX0" fmla="*/ 0 w 9906000"/>
              <a:gd name="connsiteY0" fmla="*/ 0 h 1331860"/>
              <a:gd name="connsiteX1" fmla="*/ 9906000 w 9906000"/>
              <a:gd name="connsiteY1" fmla="*/ 0 h 1331860"/>
              <a:gd name="connsiteX2" fmla="*/ 9900026 w 9906000"/>
              <a:gd name="connsiteY2" fmla="*/ 431306 h 1331860"/>
              <a:gd name="connsiteX3" fmla="*/ 0 w 9906000"/>
              <a:gd name="connsiteY3" fmla="*/ 1331860 h 1331860"/>
              <a:gd name="connsiteX4" fmla="*/ 0 w 9906000"/>
              <a:gd name="connsiteY4" fmla="*/ 0 h 1331860"/>
              <a:gd name="connsiteX0" fmla="*/ 0 w 9907991"/>
              <a:gd name="connsiteY0" fmla="*/ 0 h 1331860"/>
              <a:gd name="connsiteX1" fmla="*/ 9906000 w 9907991"/>
              <a:gd name="connsiteY1" fmla="*/ 0 h 1331860"/>
              <a:gd name="connsiteX2" fmla="*/ 9906000 w 9907991"/>
              <a:gd name="connsiteY2" fmla="*/ 319024 h 1331860"/>
              <a:gd name="connsiteX3" fmla="*/ 0 w 9907991"/>
              <a:gd name="connsiteY3" fmla="*/ 1331860 h 1331860"/>
              <a:gd name="connsiteX4" fmla="*/ 0 w 9907991"/>
              <a:gd name="connsiteY4" fmla="*/ 0 h 1331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991" h="1331860">
                <a:moveTo>
                  <a:pt x="0" y="0"/>
                </a:moveTo>
                <a:lnTo>
                  <a:pt x="9906000" y="0"/>
                </a:lnTo>
                <a:cubicBezTo>
                  <a:pt x="9904009" y="143769"/>
                  <a:pt x="9907991" y="175255"/>
                  <a:pt x="9906000" y="319024"/>
                </a:cubicBezTo>
                <a:lnTo>
                  <a:pt x="0" y="1331860"/>
                </a:lnTo>
                <a:lnTo>
                  <a:pt x="0" y="0"/>
                </a:lnTo>
                <a:close/>
              </a:path>
            </a:pathLst>
          </a:custGeom>
          <a:solidFill>
            <a:srgbClr val="EF4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57816" rtl="0" eaLnBrk="1" latinLnBrk="0" hangingPunct="1">
              <a:defRPr sz="1900" kern="1200">
                <a:solidFill>
                  <a:schemeClr val="lt1"/>
                </a:solidFill>
                <a:latin typeface="+mn-lt"/>
                <a:ea typeface="+mn-ea"/>
                <a:cs typeface="+mn-cs"/>
              </a:defRPr>
            </a:lvl1pPr>
            <a:lvl2pPr marL="478908" algn="l" defTabSz="957816" rtl="0" eaLnBrk="1" latinLnBrk="0" hangingPunct="1">
              <a:defRPr sz="1900" kern="1200">
                <a:solidFill>
                  <a:schemeClr val="lt1"/>
                </a:solidFill>
                <a:latin typeface="+mn-lt"/>
                <a:ea typeface="+mn-ea"/>
                <a:cs typeface="+mn-cs"/>
              </a:defRPr>
            </a:lvl2pPr>
            <a:lvl3pPr marL="957816" algn="l" defTabSz="957816" rtl="0" eaLnBrk="1" latinLnBrk="0" hangingPunct="1">
              <a:defRPr sz="1900" kern="1200">
                <a:solidFill>
                  <a:schemeClr val="lt1"/>
                </a:solidFill>
                <a:latin typeface="+mn-lt"/>
                <a:ea typeface="+mn-ea"/>
                <a:cs typeface="+mn-cs"/>
              </a:defRPr>
            </a:lvl3pPr>
            <a:lvl4pPr marL="1436724" algn="l" defTabSz="957816" rtl="0" eaLnBrk="1" latinLnBrk="0" hangingPunct="1">
              <a:defRPr sz="1900" kern="1200">
                <a:solidFill>
                  <a:schemeClr val="lt1"/>
                </a:solidFill>
                <a:latin typeface="+mn-lt"/>
                <a:ea typeface="+mn-ea"/>
                <a:cs typeface="+mn-cs"/>
              </a:defRPr>
            </a:lvl4pPr>
            <a:lvl5pPr marL="1915631" algn="l" defTabSz="957816" rtl="0" eaLnBrk="1" latinLnBrk="0" hangingPunct="1">
              <a:defRPr sz="1900" kern="1200">
                <a:solidFill>
                  <a:schemeClr val="lt1"/>
                </a:solidFill>
                <a:latin typeface="+mn-lt"/>
                <a:ea typeface="+mn-ea"/>
                <a:cs typeface="+mn-cs"/>
              </a:defRPr>
            </a:lvl5pPr>
            <a:lvl6pPr marL="2394539" algn="l" defTabSz="957816" rtl="0" eaLnBrk="1" latinLnBrk="0" hangingPunct="1">
              <a:defRPr sz="1900" kern="1200">
                <a:solidFill>
                  <a:schemeClr val="lt1"/>
                </a:solidFill>
                <a:latin typeface="+mn-lt"/>
                <a:ea typeface="+mn-ea"/>
                <a:cs typeface="+mn-cs"/>
              </a:defRPr>
            </a:lvl6pPr>
            <a:lvl7pPr marL="2873447" algn="l" defTabSz="957816" rtl="0" eaLnBrk="1" latinLnBrk="0" hangingPunct="1">
              <a:defRPr sz="1900" kern="1200">
                <a:solidFill>
                  <a:schemeClr val="lt1"/>
                </a:solidFill>
                <a:latin typeface="+mn-lt"/>
                <a:ea typeface="+mn-ea"/>
                <a:cs typeface="+mn-cs"/>
              </a:defRPr>
            </a:lvl7pPr>
            <a:lvl8pPr marL="3352355" algn="l" defTabSz="957816" rtl="0" eaLnBrk="1" latinLnBrk="0" hangingPunct="1">
              <a:defRPr sz="1900" kern="1200">
                <a:solidFill>
                  <a:schemeClr val="lt1"/>
                </a:solidFill>
                <a:latin typeface="+mn-lt"/>
                <a:ea typeface="+mn-ea"/>
                <a:cs typeface="+mn-cs"/>
              </a:defRPr>
            </a:lvl8pPr>
            <a:lvl9pPr marL="3831263" algn="l" defTabSz="957816" rtl="0" eaLnBrk="1" latinLnBrk="0" hangingPunct="1">
              <a:defRPr sz="1900" kern="1200">
                <a:solidFill>
                  <a:schemeClr val="lt1"/>
                </a:solidFill>
                <a:latin typeface="+mn-lt"/>
                <a:ea typeface="+mn-ea"/>
                <a:cs typeface="+mn-cs"/>
              </a:defRPr>
            </a:lvl9pPr>
          </a:lstStyle>
          <a:p>
            <a:pPr algn="ctr"/>
            <a:endParaRPr lang="fr-FR" sz="1600" dirty="0" smtClean="0">
              <a:solidFill>
                <a:prstClr val="white"/>
              </a:solidFill>
            </a:endParaRPr>
          </a:p>
        </p:txBody>
      </p:sp>
      <p:sp>
        <p:nvSpPr>
          <p:cNvPr id="3" name="Text Placeholder 2"/>
          <p:cNvSpPr>
            <a:spLocks noGrp="1"/>
          </p:cNvSpPr>
          <p:nvPr>
            <p:ph type="body" idx="1"/>
          </p:nvPr>
        </p:nvSpPr>
        <p:spPr bwMode="gray">
          <a:xfrm>
            <a:off x="495300" y="1819275"/>
            <a:ext cx="8915400" cy="4191000"/>
          </a:xfrm>
          <a:prstGeom prst="rect">
            <a:avLst/>
          </a:prstGeom>
        </p:spPr>
        <p:txBody>
          <a:bodyPr vert="horz" lIns="0" tIns="45720" rIns="0" bIns="45720" rtlCol="0">
            <a:no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pic>
        <p:nvPicPr>
          <p:cNvPr id="7" name="Picture 3" descr="C:\Users\zineb_glila\Desktop\Clients en cours\ADEME\Cover5-gris.jpg"/>
          <p:cNvPicPr>
            <a:picLocks noChangeAspect="1" noChangeArrowheads="1"/>
          </p:cNvPicPr>
          <p:nvPr/>
        </p:nvPicPr>
        <p:blipFill>
          <a:blip r:embed="rId15" cstate="print">
            <a:lum bright="10000"/>
          </a:blip>
          <a:srcRect b="82222"/>
          <a:stretch>
            <a:fillRect/>
          </a:stretch>
        </p:blipFill>
        <p:spPr bwMode="auto">
          <a:xfrm>
            <a:off x="0" y="0"/>
            <a:ext cx="9906000" cy="1219200"/>
          </a:xfrm>
          <a:prstGeom prst="rect">
            <a:avLst/>
          </a:prstGeom>
          <a:noFill/>
        </p:spPr>
      </p:pic>
      <p:pic>
        <p:nvPicPr>
          <p:cNvPr id="14" name="Picture 113" descr="C:\Users\zineb_glila\Desktop\Clients en cours\ADEME\SIG_Investissements_D'avenir.png"/>
          <p:cNvPicPr>
            <a:picLocks noChangeAspect="1" noChangeArrowheads="1"/>
          </p:cNvPicPr>
          <p:nvPr/>
        </p:nvPicPr>
        <p:blipFill>
          <a:blip r:embed="rId16" cstate="print"/>
          <a:srcRect/>
          <a:stretch>
            <a:fillRect/>
          </a:stretch>
        </p:blipFill>
        <p:spPr bwMode="gray">
          <a:xfrm>
            <a:off x="794052" y="6405974"/>
            <a:ext cx="355005" cy="355005"/>
          </a:xfrm>
          <a:prstGeom prst="rect">
            <a:avLst/>
          </a:prstGeom>
          <a:noFill/>
        </p:spPr>
      </p:pic>
      <p:sp>
        <p:nvSpPr>
          <p:cNvPr id="15" name="TextBox 14"/>
          <p:cNvSpPr txBox="1"/>
          <p:nvPr/>
        </p:nvSpPr>
        <p:spPr bwMode="gray">
          <a:xfrm>
            <a:off x="1189389" y="6503490"/>
            <a:ext cx="806311" cy="123111"/>
          </a:xfrm>
          <a:prstGeom prst="rect">
            <a:avLst/>
          </a:prstGeom>
          <a:noFill/>
        </p:spPr>
        <p:txBody>
          <a:bodyPr wrap="none" lIns="0" tIns="0" rIns="0" bIns="0" rtlCol="0">
            <a:spAutoFit/>
          </a:bodyPr>
          <a:lstStyle/>
          <a:p>
            <a:r>
              <a:rPr lang="fr-FR" sz="800" dirty="0" smtClean="0">
                <a:solidFill>
                  <a:prstClr val="white"/>
                </a:solidFill>
              </a:rPr>
              <a:t>Présentation</a:t>
            </a:r>
            <a:r>
              <a:rPr lang="fr-FR" sz="800" baseline="0" dirty="0" smtClean="0">
                <a:solidFill>
                  <a:prstClr val="white"/>
                </a:solidFill>
              </a:rPr>
              <a:t> projet</a:t>
            </a:r>
            <a:endParaRPr lang="fr-FR" sz="800" dirty="0">
              <a:solidFill>
                <a:prstClr val="white"/>
              </a:solidFill>
            </a:endParaRPr>
          </a:p>
        </p:txBody>
      </p:sp>
      <p:sp>
        <p:nvSpPr>
          <p:cNvPr id="16" name="TextBox 15"/>
          <p:cNvSpPr txBox="1"/>
          <p:nvPr/>
        </p:nvSpPr>
        <p:spPr bwMode="gray">
          <a:xfrm>
            <a:off x="54522" y="6508930"/>
            <a:ext cx="184345" cy="123111"/>
          </a:xfrm>
          <a:prstGeom prst="rect">
            <a:avLst/>
          </a:prstGeom>
          <a:noFill/>
        </p:spPr>
        <p:txBody>
          <a:bodyPr wrap="none" lIns="0" tIns="0" rIns="0" bIns="0" rtlCol="0" anchor="ctr">
            <a:spAutoFit/>
          </a:bodyPr>
          <a:lstStyle/>
          <a:p>
            <a:pPr algn="r"/>
            <a:fld id="{6A895693-0027-4F28-9367-92E39A51F51C}" type="slidenum">
              <a:rPr lang="fr-FR" sz="800" smtClean="0">
                <a:solidFill>
                  <a:prstClr val="white"/>
                </a:solidFill>
              </a:rPr>
              <a:pPr algn="r"/>
              <a:t>‹N°›</a:t>
            </a:fld>
            <a:endParaRPr lang="fr-FR" sz="800" dirty="0">
              <a:solidFill>
                <a:prstClr val="white"/>
              </a:solidFill>
            </a:endParaRPr>
          </a:p>
        </p:txBody>
      </p:sp>
      <p:sp>
        <p:nvSpPr>
          <p:cNvPr id="2" name="Title Placeholder 1"/>
          <p:cNvSpPr>
            <a:spLocks noGrp="1"/>
          </p:cNvSpPr>
          <p:nvPr>
            <p:ph type="title"/>
          </p:nvPr>
        </p:nvSpPr>
        <p:spPr bwMode="gray">
          <a:xfrm>
            <a:off x="495300" y="274767"/>
            <a:ext cx="8915400" cy="770095"/>
          </a:xfrm>
          <a:prstGeom prst="rect">
            <a:avLst/>
          </a:prstGeom>
        </p:spPr>
        <p:txBody>
          <a:bodyPr vert="horz" lIns="0" tIns="45720" rIns="0" bIns="45720" rtlCol="0" anchor="ctr">
            <a:noAutofit/>
          </a:bodyPr>
          <a:lstStyle/>
          <a:p>
            <a:r>
              <a:rPr lang="fr-FR" smtClean="0"/>
              <a:t>Modifiez le style du titre</a:t>
            </a:r>
            <a:endParaRPr lang="fr-FR" dirty="0"/>
          </a:p>
        </p:txBody>
      </p:sp>
      <p:pic>
        <p:nvPicPr>
          <p:cNvPr id="12" name="Picture 4"/>
          <p:cNvPicPr>
            <a:picLocks noChangeAspect="1" noChangeArrowheads="1"/>
          </p:cNvPicPr>
          <p:nvPr/>
        </p:nvPicPr>
        <p:blipFill>
          <a:blip r:embed="rId17" cstate="print"/>
          <a:srcRect/>
          <a:stretch>
            <a:fillRect/>
          </a:stretch>
        </p:blipFill>
        <p:spPr bwMode="auto">
          <a:xfrm>
            <a:off x="344445" y="6372078"/>
            <a:ext cx="377307" cy="418329"/>
          </a:xfrm>
          <a:prstGeom prst="rect">
            <a:avLst/>
          </a:prstGeom>
          <a:noFill/>
          <a:ln w="9525">
            <a:noFill/>
            <a:miter lim="800000"/>
            <a:headEnd/>
            <a:tailEnd/>
          </a:ln>
          <a:effectLst/>
        </p:spPr>
      </p:pic>
    </p:spTree>
    <p:extLst>
      <p:ext uri="{BB962C8B-B14F-4D97-AF65-F5344CB8AC3E}">
        <p14:creationId xmlns:p14="http://schemas.microsoft.com/office/powerpoint/2010/main" val="861456328"/>
      </p:ext>
    </p:extLst>
  </p:cSld>
  <p:clrMap bg1="lt1" tx1="dk1" bg2="lt2" tx2="dk2" accent1="accent1" accent2="accent2" accent3="accent3" accent4="accent4" accent5="accent5" accent6="accent6" hlink="hlink" folHlink="folHlink"/>
  <p:sldLayoutIdLst>
    <p:sldLayoutId id="2147484138" r:id="rId1"/>
    <p:sldLayoutId id="2147484139" r:id="rId2"/>
    <p:sldLayoutId id="2147484140" r:id="rId3"/>
    <p:sldLayoutId id="2147484141" r:id="rId4"/>
    <p:sldLayoutId id="2147484142" r:id="rId5"/>
    <p:sldLayoutId id="2147484144" r:id="rId6"/>
    <p:sldLayoutId id="2147484145" r:id="rId7"/>
    <p:sldLayoutId id="2147484146" r:id="rId8"/>
    <p:sldLayoutId id="2147484147" r:id="rId9"/>
  </p:sldLayoutIdLst>
  <p:transition>
    <p:fade/>
  </p:transition>
  <p:timing>
    <p:tnLst>
      <p:par>
        <p:cTn id="1" dur="indefinite" restart="never" nodeType="tmRoot"/>
      </p:par>
    </p:tnLst>
  </p:timing>
  <p:txStyles>
    <p:titleStyle>
      <a:lvl1pPr algn="l" defTabSz="914400" rtl="0" eaLnBrk="1" latinLnBrk="0" hangingPunct="1">
        <a:spcBef>
          <a:spcPct val="0"/>
        </a:spcBef>
        <a:buNone/>
        <a:defRPr sz="2400" b="1" kern="1200">
          <a:solidFill>
            <a:schemeClr val="tx2"/>
          </a:solidFill>
          <a:latin typeface="+mj-lt"/>
          <a:ea typeface="+mj-ea"/>
          <a:cs typeface="+mj-cs"/>
        </a:defRPr>
      </a:lvl1pPr>
    </p:titleStyle>
    <p:bodyStyle>
      <a:lvl1pPr marL="0" indent="0" algn="l" defTabSz="914400" rtl="0" eaLnBrk="1" latinLnBrk="0" hangingPunct="1">
        <a:spcBef>
          <a:spcPts val="0"/>
        </a:spcBef>
        <a:spcAft>
          <a:spcPts val="300"/>
        </a:spcAft>
        <a:buFontTx/>
        <a:buNone/>
        <a:defRPr sz="1600" b="1" kern="1200">
          <a:solidFill>
            <a:schemeClr val="tx1"/>
          </a:solidFill>
          <a:latin typeface="+mn-lt"/>
          <a:ea typeface="+mn-ea"/>
          <a:cs typeface="+mn-cs"/>
        </a:defRPr>
      </a:lvl1pPr>
      <a:lvl2pPr marL="525600" indent="-285750" algn="l" defTabSz="914400" rtl="0" eaLnBrk="1" latinLnBrk="0" hangingPunct="1">
        <a:spcBef>
          <a:spcPts val="0"/>
        </a:spcBef>
        <a:spcAft>
          <a:spcPts val="300"/>
        </a:spcAft>
        <a:buClr>
          <a:schemeClr val="tx2"/>
        </a:buClr>
        <a:buSzPct val="130000"/>
        <a:buFont typeface="Wingdings 2" pitchFamily="18" charset="2"/>
        <a:buChar char="¡"/>
        <a:defRPr sz="1600" kern="1200">
          <a:solidFill>
            <a:schemeClr val="tx1"/>
          </a:solidFill>
          <a:latin typeface="+mn-lt"/>
          <a:ea typeface="+mn-ea"/>
          <a:cs typeface="+mn-cs"/>
        </a:defRPr>
      </a:lvl2pPr>
      <a:lvl3pPr marL="932400" indent="-230400" algn="l" defTabSz="914400" rtl="0" eaLnBrk="1" latinLnBrk="0" hangingPunct="1">
        <a:spcBef>
          <a:spcPts val="0"/>
        </a:spcBef>
        <a:spcAft>
          <a:spcPts val="300"/>
        </a:spcAft>
        <a:buClr>
          <a:schemeClr val="tx2"/>
        </a:buClr>
        <a:buSzPct val="130000"/>
        <a:buFont typeface="Wingdings" pitchFamily="2" charset="2"/>
        <a:buChar char="§"/>
        <a:defRPr sz="1600" kern="1200">
          <a:solidFill>
            <a:schemeClr val="tx1"/>
          </a:solidFill>
          <a:latin typeface="+mn-lt"/>
          <a:ea typeface="+mn-ea"/>
          <a:cs typeface="+mn-cs"/>
        </a:defRPr>
      </a:lvl3pPr>
      <a:lvl4pPr marL="1371600" indent="-2286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4pPr>
      <a:lvl5pPr marL="1789200" indent="-1800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8.xml"/><Relationship Id="rId1" Type="http://schemas.openxmlformats.org/officeDocument/2006/relationships/vmlDrawing" Target="../drawings/vmlDrawing8.vml"/><Relationship Id="rId6" Type="http://schemas.openxmlformats.org/officeDocument/2006/relationships/image" Target="../media/image1.emf"/><Relationship Id="rId5" Type="http://schemas.openxmlformats.org/officeDocument/2006/relationships/oleObject" Target="../embeddings/oleObject8.bin"/><Relationship Id="rId4"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BF7F-9D8A-4414-B720-4B4CC0523A5A}"/>
              </a:ext>
            </a:extLst>
          </p:cNvPr>
          <p:cNvSpPr/>
          <p:nvPr/>
        </p:nvSpPr>
        <p:spPr>
          <a:xfrm>
            <a:off x="780129" y="2413427"/>
            <a:ext cx="3520259" cy="646331"/>
          </a:xfrm>
          <a:prstGeom prst="rect">
            <a:avLst/>
          </a:prstGeom>
        </p:spPr>
        <p:txBody>
          <a:bodyPr wrap="none">
            <a:spAutoFit/>
          </a:bodyPr>
          <a:lstStyle/>
          <a:p>
            <a:pPr>
              <a:spcBef>
                <a:spcPts val="600"/>
              </a:spcBef>
              <a:spcAft>
                <a:spcPts val="600"/>
              </a:spcAft>
            </a:pPr>
            <a:r>
              <a:rPr lang="fr-FR" sz="3600" b="1" dirty="0" smtClean="0"/>
              <a:t>Nom du projet </a:t>
            </a:r>
            <a:endParaRPr lang="fr-FR" sz="3600" b="1" dirty="0"/>
          </a:p>
        </p:txBody>
      </p:sp>
      <p:pic>
        <p:nvPicPr>
          <p:cNvPr id="6" name="Image 5">
            <a:extLst>
              <a:ext uri="{FF2B5EF4-FFF2-40B4-BE49-F238E27FC236}">
                <a16:creationId xmlns:a16="http://schemas.microsoft.com/office/drawing/2014/main" id="{E12BE57F-CB59-4CE9-9433-AB9FB19989D8}"/>
              </a:ext>
            </a:extLst>
          </p:cNvPr>
          <p:cNvPicPr/>
          <p:nvPr/>
        </p:nvPicPr>
        <p:blipFill>
          <a:blip r:embed="rId3">
            <a:extLst>
              <a:ext uri="{28A0092B-C50C-407E-A947-70E740481C1C}">
                <a14:useLocalDpi xmlns:a14="http://schemas.microsoft.com/office/drawing/2010/main"/>
              </a:ext>
            </a:extLst>
          </a:blip>
          <a:srcRect/>
          <a:stretch>
            <a:fillRect/>
          </a:stretch>
        </p:blipFill>
        <p:spPr bwMode="auto">
          <a:xfrm>
            <a:off x="8789605" y="370880"/>
            <a:ext cx="1094870" cy="1080020"/>
          </a:xfrm>
          <a:prstGeom prst="rect">
            <a:avLst/>
          </a:prstGeom>
          <a:noFill/>
        </p:spPr>
      </p:pic>
      <p:sp>
        <p:nvSpPr>
          <p:cNvPr id="10" name="Rectangle 9">
            <a:extLst>
              <a:ext uri="{FF2B5EF4-FFF2-40B4-BE49-F238E27FC236}">
                <a16:creationId xmlns:a16="http://schemas.microsoft.com/office/drawing/2014/main" id="{B66FBF7F-9D8A-4414-B720-4B4CC0523A5A}"/>
              </a:ext>
            </a:extLst>
          </p:cNvPr>
          <p:cNvSpPr/>
          <p:nvPr/>
        </p:nvSpPr>
        <p:spPr>
          <a:xfrm>
            <a:off x="3439926" y="6006922"/>
            <a:ext cx="4121012" cy="461665"/>
          </a:xfrm>
          <a:prstGeom prst="rect">
            <a:avLst/>
          </a:prstGeom>
        </p:spPr>
        <p:txBody>
          <a:bodyPr wrap="square">
            <a:spAutoFit/>
          </a:bodyPr>
          <a:lstStyle/>
          <a:p>
            <a:pPr>
              <a:spcBef>
                <a:spcPts val="600"/>
              </a:spcBef>
              <a:spcAft>
                <a:spcPts val="600"/>
              </a:spcAft>
            </a:pPr>
            <a:r>
              <a:rPr lang="fr-FR" sz="2400" b="1" dirty="0" smtClean="0">
                <a:solidFill>
                  <a:srgbClr val="FF0000"/>
                </a:solidFill>
              </a:rPr>
              <a:t>Document confidentiel </a:t>
            </a:r>
            <a:endParaRPr lang="fr-FR" sz="2400" b="1" dirty="0">
              <a:solidFill>
                <a:srgbClr val="FF0000"/>
              </a:solidFill>
            </a:endParaRPr>
          </a:p>
        </p:txBody>
      </p:sp>
      <p:sp>
        <p:nvSpPr>
          <p:cNvPr id="13" name="Rectangle 12">
            <a:extLst>
              <a:ext uri="{FF2B5EF4-FFF2-40B4-BE49-F238E27FC236}">
                <a16:creationId xmlns:a16="http://schemas.microsoft.com/office/drawing/2014/main" id="{B66FBF7F-9D8A-4414-B720-4B4CC0523A5A}"/>
              </a:ext>
            </a:extLst>
          </p:cNvPr>
          <p:cNvSpPr/>
          <p:nvPr/>
        </p:nvSpPr>
        <p:spPr>
          <a:xfrm>
            <a:off x="7162538" y="5883812"/>
            <a:ext cx="2533397" cy="584775"/>
          </a:xfrm>
          <a:prstGeom prst="rect">
            <a:avLst/>
          </a:prstGeom>
        </p:spPr>
        <p:txBody>
          <a:bodyPr wrap="square">
            <a:spAutoFit/>
          </a:bodyPr>
          <a:lstStyle/>
          <a:p>
            <a:pPr algn="r">
              <a:spcBef>
                <a:spcPts val="600"/>
              </a:spcBef>
              <a:spcAft>
                <a:spcPts val="600"/>
              </a:spcAft>
            </a:pPr>
            <a:r>
              <a:rPr lang="fr-FR" sz="1600" b="1" dirty="0" smtClean="0"/>
              <a:t>Date de présentation : JJ/MM/AAAA</a:t>
            </a:r>
            <a:endParaRPr lang="fr-FR" sz="1600" b="1" dirty="0"/>
          </a:p>
        </p:txBody>
      </p:sp>
      <p:sp>
        <p:nvSpPr>
          <p:cNvPr id="14" name="Rectangle 13">
            <a:extLst>
              <a:ext uri="{FF2B5EF4-FFF2-40B4-BE49-F238E27FC236}">
                <a16:creationId xmlns:a16="http://schemas.microsoft.com/office/drawing/2014/main" id="{B66FBF7F-9D8A-4414-B720-4B4CC0523A5A}"/>
              </a:ext>
            </a:extLst>
          </p:cNvPr>
          <p:cNvSpPr/>
          <p:nvPr/>
        </p:nvSpPr>
        <p:spPr>
          <a:xfrm>
            <a:off x="780129" y="3649758"/>
            <a:ext cx="6780809" cy="461665"/>
          </a:xfrm>
          <a:prstGeom prst="rect">
            <a:avLst/>
          </a:prstGeom>
        </p:spPr>
        <p:txBody>
          <a:bodyPr wrap="square">
            <a:spAutoFit/>
          </a:bodyPr>
          <a:lstStyle/>
          <a:p>
            <a:pPr>
              <a:spcBef>
                <a:spcPts val="600"/>
              </a:spcBef>
              <a:spcAft>
                <a:spcPts val="600"/>
              </a:spcAft>
            </a:pPr>
            <a:r>
              <a:rPr lang="fr-FR" sz="2400" b="1" dirty="0" smtClean="0"/>
              <a:t>Sous-titre du projet </a:t>
            </a:r>
            <a:endParaRPr lang="fr-FR" sz="2400" b="1" dirty="0"/>
          </a:p>
        </p:txBody>
      </p:sp>
      <p:sp>
        <p:nvSpPr>
          <p:cNvPr id="4" name="Titre 3"/>
          <p:cNvSpPr>
            <a:spLocks noGrp="1"/>
          </p:cNvSpPr>
          <p:nvPr>
            <p:ph type="ctrTitle"/>
          </p:nvPr>
        </p:nvSpPr>
        <p:spPr>
          <a:xfrm>
            <a:off x="28719" y="149390"/>
            <a:ext cx="8796510" cy="218477"/>
          </a:xfrm>
        </p:spPr>
        <p:txBody>
          <a:bodyPr/>
          <a:lstStyle/>
          <a:p>
            <a:r>
              <a:rPr lang="fr-FR" sz="2000" dirty="0"/>
              <a:t>Présentation de pré-dépôt </a:t>
            </a:r>
            <a:r>
              <a:rPr lang="fr-FR" sz="2000" dirty="0" smtClean="0"/>
              <a:t> </a:t>
            </a:r>
            <a:endParaRPr lang="fr-FR" sz="2000" dirty="0"/>
          </a:p>
        </p:txBody>
      </p:sp>
      <p:sp>
        <p:nvSpPr>
          <p:cNvPr id="7" name="Sous-titre 6"/>
          <p:cNvSpPr>
            <a:spLocks noGrp="1"/>
          </p:cNvSpPr>
          <p:nvPr>
            <p:ph type="subTitle" idx="1"/>
          </p:nvPr>
        </p:nvSpPr>
        <p:spPr>
          <a:xfrm>
            <a:off x="28719" y="436810"/>
            <a:ext cx="7423787" cy="390525"/>
          </a:xfrm>
        </p:spPr>
        <p:txBody>
          <a:bodyPr/>
          <a:lstStyle/>
          <a:p>
            <a:r>
              <a:rPr lang="fr-FR" sz="2000" b="1" dirty="0" smtClean="0"/>
              <a:t>Stratégie :  Produits </a:t>
            </a:r>
            <a:r>
              <a:rPr lang="fr-FR" sz="2000" b="1" dirty="0" err="1" smtClean="0"/>
              <a:t>biosourcés</a:t>
            </a:r>
            <a:r>
              <a:rPr lang="fr-FR" sz="2000" b="1" dirty="0" smtClean="0"/>
              <a:t> et biotechnologies industrielles</a:t>
            </a:r>
          </a:p>
          <a:p>
            <a:r>
              <a:rPr lang="fr-FR" sz="2000" b="1" dirty="0" smtClean="0"/>
              <a:t> - Carburant durables</a:t>
            </a:r>
          </a:p>
        </p:txBody>
      </p:sp>
      <p:sp>
        <p:nvSpPr>
          <p:cNvPr id="2" name="Rectangle 1"/>
          <p:cNvSpPr/>
          <p:nvPr/>
        </p:nvSpPr>
        <p:spPr>
          <a:xfrm>
            <a:off x="0" y="1050790"/>
            <a:ext cx="10160000" cy="400110"/>
          </a:xfrm>
          <a:prstGeom prst="rect">
            <a:avLst/>
          </a:prstGeom>
        </p:spPr>
        <p:txBody>
          <a:bodyPr wrap="square">
            <a:spAutoFit/>
          </a:bodyPr>
          <a:lstStyle/>
          <a:p>
            <a:r>
              <a:rPr lang="fr-FR" sz="2000" b="1" dirty="0"/>
              <a:t>Appel à Projet : </a:t>
            </a:r>
            <a:r>
              <a:rPr lang="fr-FR" sz="2000" dirty="0"/>
              <a:t>Produits </a:t>
            </a:r>
            <a:r>
              <a:rPr lang="fr-FR" sz="2000" dirty="0" err="1"/>
              <a:t>biosourcés</a:t>
            </a:r>
            <a:r>
              <a:rPr lang="fr-FR" sz="2000" dirty="0"/>
              <a:t> et biotechnologies industrielles</a:t>
            </a:r>
          </a:p>
        </p:txBody>
      </p:sp>
      <p:pic>
        <p:nvPicPr>
          <p:cNvPr id="12" name="Image 11"/>
          <p:cNvPicPr/>
          <p:nvPr/>
        </p:nvPicPr>
        <p:blipFill>
          <a:blip r:embed="rId4">
            <a:extLst>
              <a:ext uri="{28A0092B-C50C-407E-A947-70E740481C1C}">
                <a14:useLocalDpi xmlns:a14="http://schemas.microsoft.com/office/drawing/2010/main" val="0"/>
              </a:ext>
            </a:extLst>
          </a:blip>
          <a:stretch>
            <a:fillRect/>
          </a:stretch>
        </p:blipFill>
        <p:spPr>
          <a:xfrm>
            <a:off x="7370337" y="436810"/>
            <a:ext cx="1428750" cy="719455"/>
          </a:xfrm>
          <a:prstGeom prst="rect">
            <a:avLst/>
          </a:prstGeom>
        </p:spPr>
      </p:pic>
    </p:spTree>
    <p:extLst>
      <p:ext uri="{BB962C8B-B14F-4D97-AF65-F5344CB8AC3E}">
        <p14:creationId xmlns:p14="http://schemas.microsoft.com/office/powerpoint/2010/main" val="2180989171"/>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pPr lvl="0"/>
            <a:r>
              <a:rPr lang="fr-FR" dirty="0"/>
              <a:t>6</a:t>
            </a:r>
            <a:r>
              <a:rPr lang="fr-FR" dirty="0" smtClean="0"/>
              <a:t>. </a:t>
            </a:r>
            <a:r>
              <a:rPr lang="fr-FR" dirty="0"/>
              <a:t>Budget global du </a:t>
            </a:r>
            <a:r>
              <a:rPr lang="fr-FR" dirty="0" smtClean="0"/>
              <a:t>projet</a:t>
            </a:r>
            <a:br>
              <a:rPr lang="fr-FR" dirty="0" smtClean="0"/>
            </a:br>
            <a:r>
              <a:rPr lang="fr-FR" b="0" dirty="0"/>
              <a:t>(cf. Annexe </a:t>
            </a:r>
            <a:r>
              <a:rPr lang="fr-FR" b="0" dirty="0" smtClean="0"/>
              <a:t>4) </a:t>
            </a: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81856679"/>
              </p:ext>
            </p:extLst>
          </p:nvPr>
        </p:nvGraphicFramePr>
        <p:xfrm>
          <a:off x="495298" y="2061135"/>
          <a:ext cx="8724901" cy="3365499"/>
        </p:xfrm>
        <a:graphic>
          <a:graphicData uri="http://schemas.openxmlformats.org/drawingml/2006/table">
            <a:tbl>
              <a:tblPr firstRow="1" firstCol="1" lastRow="1" lastCol="1" bandRow="1" bandCol="1">
                <a:tableStyleId>{F2DE63D5-997A-4646-A377-4702673A728D}</a:tableStyleId>
              </a:tblPr>
              <a:tblGrid>
                <a:gridCol w="1433261">
                  <a:extLst>
                    <a:ext uri="{9D8B030D-6E8A-4147-A177-3AD203B41FA5}">
                      <a16:colId xmlns:a16="http://schemas.microsoft.com/office/drawing/2014/main" val="1470891619"/>
                    </a:ext>
                  </a:extLst>
                </a:gridCol>
                <a:gridCol w="1458328">
                  <a:extLst>
                    <a:ext uri="{9D8B030D-6E8A-4147-A177-3AD203B41FA5}">
                      <a16:colId xmlns:a16="http://schemas.microsoft.com/office/drawing/2014/main" val="1063732247"/>
                    </a:ext>
                  </a:extLst>
                </a:gridCol>
                <a:gridCol w="1458328">
                  <a:extLst>
                    <a:ext uri="{9D8B030D-6E8A-4147-A177-3AD203B41FA5}">
                      <a16:colId xmlns:a16="http://schemas.microsoft.com/office/drawing/2014/main" val="1437910328"/>
                    </a:ext>
                  </a:extLst>
                </a:gridCol>
                <a:gridCol w="1458328">
                  <a:extLst>
                    <a:ext uri="{9D8B030D-6E8A-4147-A177-3AD203B41FA5}">
                      <a16:colId xmlns:a16="http://schemas.microsoft.com/office/drawing/2014/main" val="221784148"/>
                    </a:ext>
                  </a:extLst>
                </a:gridCol>
                <a:gridCol w="1458328">
                  <a:extLst>
                    <a:ext uri="{9D8B030D-6E8A-4147-A177-3AD203B41FA5}">
                      <a16:colId xmlns:a16="http://schemas.microsoft.com/office/drawing/2014/main" val="1722010453"/>
                    </a:ext>
                  </a:extLst>
                </a:gridCol>
                <a:gridCol w="1458328">
                  <a:extLst>
                    <a:ext uri="{9D8B030D-6E8A-4147-A177-3AD203B41FA5}">
                      <a16:colId xmlns:a16="http://schemas.microsoft.com/office/drawing/2014/main" val="2226921755"/>
                    </a:ext>
                  </a:extLst>
                </a:gridCol>
              </a:tblGrid>
              <a:tr h="790614">
                <a:tc>
                  <a:txBody>
                    <a:bodyPr/>
                    <a:lstStyle/>
                    <a:p>
                      <a:pPr algn="ctr" fontAlgn="ctr"/>
                      <a:r>
                        <a:rPr lang="fr-FR" sz="1050" u="none" strike="noStrike" kern="1200" dirty="0" smtClean="0">
                          <a:effectLst/>
                        </a:rPr>
                        <a:t>Partenaires </a:t>
                      </a:r>
                      <a:br>
                        <a:rPr lang="fr-FR" sz="1050" u="none" strike="noStrike" kern="1200" dirty="0" smtClean="0">
                          <a:effectLst/>
                        </a:rPr>
                      </a:br>
                      <a:r>
                        <a:rPr lang="fr-FR" sz="1050" u="none" strike="noStrike" kern="1200" dirty="0" smtClean="0">
                          <a:effectLst/>
                        </a:rPr>
                        <a:t> (5 max)</a:t>
                      </a:r>
                      <a:endParaRPr lang="fr-FR" sz="1050" b="1" i="0" u="none" strike="noStrike" kern="1200" dirty="0">
                        <a:solidFill>
                          <a:srgbClr val="FFFFFF"/>
                        </a:solidFill>
                        <a:effectLst/>
                        <a:latin typeface="Arial" panose="020B0604020202020204" pitchFamily="34" charset="0"/>
                        <a:ea typeface="+mn-ea"/>
                        <a:cs typeface="+mn-cs"/>
                      </a:endParaRPr>
                    </a:p>
                  </a:txBody>
                  <a:tcPr marL="0" marR="0" marT="0" marB="0" anchor="ct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050" b="1" i="0" u="none" strike="noStrike" kern="1200" dirty="0" smtClean="0">
                          <a:solidFill>
                            <a:schemeClr val="bg1"/>
                          </a:solidFill>
                          <a:effectLst/>
                          <a:latin typeface="+mn-lt"/>
                          <a:ea typeface="+mn-ea"/>
                          <a:cs typeface="+mn-cs"/>
                        </a:rPr>
                        <a:t>TOTAL</a:t>
                      </a:r>
                      <a:endParaRPr lang="fr-FR" sz="1050" b="1" i="0" u="none" strike="noStrike" kern="1200" dirty="0" smtClean="0">
                        <a:solidFill>
                          <a:srgbClr val="FFFFFF"/>
                        </a:solidFill>
                        <a:effectLst/>
                        <a:latin typeface="Arial" panose="020B0604020202020204" pitchFamily="34" charset="0"/>
                        <a:ea typeface="+mn-ea"/>
                        <a:cs typeface="+mn-cs"/>
                      </a:endParaRPr>
                    </a:p>
                  </a:txBody>
                  <a:tcPr marL="0" marR="0" marT="0" marB="0" anchor="ct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050" b="1" i="0" u="none" strike="noStrike" kern="1200" dirty="0" smtClean="0">
                          <a:solidFill>
                            <a:schemeClr val="tx1"/>
                          </a:solidFill>
                          <a:effectLst/>
                          <a:latin typeface="+mn-lt"/>
                          <a:ea typeface="+mn-ea"/>
                          <a:cs typeface="+mn-cs"/>
                        </a:rPr>
                        <a:t>Dont Frais</a:t>
                      </a:r>
                      <a:r>
                        <a:rPr lang="fr-FR" sz="1050" b="1" i="0" u="none" strike="noStrike" kern="1200" baseline="0" dirty="0" smtClean="0">
                          <a:solidFill>
                            <a:schemeClr val="tx1"/>
                          </a:solidFill>
                          <a:effectLst/>
                          <a:latin typeface="+mn-lt"/>
                          <a:ea typeface="+mn-ea"/>
                          <a:cs typeface="+mn-cs"/>
                        </a:rPr>
                        <a:t> de personnels</a:t>
                      </a:r>
                      <a:endParaRPr lang="fr-FR" sz="1050" b="1" i="0" u="none" strike="noStrike" kern="1200" dirty="0" smtClean="0">
                        <a:solidFill>
                          <a:schemeClr val="tx1"/>
                        </a:solidFill>
                        <a:effectLst/>
                        <a:latin typeface="Arial" panose="020B0604020202020204" pitchFamily="34" charset="0"/>
                        <a:ea typeface="+mn-ea"/>
                        <a:cs typeface="+mn-cs"/>
                      </a:endParaRPr>
                    </a:p>
                  </a:txBody>
                  <a:tcPr marL="0" marR="0" marT="0" marB="0" anchor="ct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050" u="none" strike="noStrike" kern="1200" dirty="0" smtClean="0">
                          <a:solidFill>
                            <a:schemeClr val="tx1"/>
                          </a:solidFill>
                          <a:effectLst/>
                        </a:rPr>
                        <a:t>Dont Sous-traitance</a:t>
                      </a:r>
                      <a:endParaRPr lang="fr-FR" sz="1050" b="1" i="0" u="none" strike="noStrike" kern="1200" dirty="0">
                        <a:solidFill>
                          <a:schemeClr val="tx1"/>
                        </a:solidFill>
                        <a:effectLst/>
                        <a:latin typeface="Arial" panose="020B0604020202020204" pitchFamily="34" charset="0"/>
                        <a:ea typeface="+mn-ea"/>
                        <a:cs typeface="+mn-cs"/>
                      </a:endParaRPr>
                    </a:p>
                  </a:txBody>
                  <a:tcPr marL="0" marR="0" marT="0" marB="0" anchor="ct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050" u="none" strike="noStrike" kern="1200" dirty="0" smtClean="0">
                          <a:solidFill>
                            <a:schemeClr val="tx1"/>
                          </a:solidFill>
                          <a:effectLst/>
                        </a:rPr>
                        <a:t>Dont Investissement</a:t>
                      </a:r>
                    </a:p>
                  </a:txBody>
                  <a:tcPr marL="0" marR="0" marT="0" marB="0" anchor="ct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fr-FR" sz="1050" u="none" strike="noStrike" kern="1200" dirty="0" smtClean="0">
                          <a:solidFill>
                            <a:schemeClr val="tx1"/>
                          </a:solidFill>
                          <a:effectLst/>
                        </a:rPr>
                        <a:t>Commentaires</a:t>
                      </a:r>
                      <a:endParaRPr lang="fr-FR" sz="1050" b="1" i="0" u="none" strike="noStrike" kern="1200" dirty="0">
                        <a:solidFill>
                          <a:schemeClr val="tx1"/>
                        </a:solidFill>
                        <a:effectLst/>
                        <a:latin typeface="Arial" panose="020B0604020202020204" pitchFamily="34" charset="0"/>
                        <a:ea typeface="+mn-ea"/>
                        <a:cs typeface="+mn-cs"/>
                      </a:endParaRPr>
                    </a:p>
                  </a:txBody>
                  <a:tcPr marL="0" marR="0" marT="0" marB="0" anchor="ctr">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05503865"/>
                  </a:ext>
                </a:extLst>
              </a:tr>
              <a:tr h="514977">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58160925"/>
                  </a:ext>
                </a:extLst>
              </a:tr>
              <a:tr h="514977">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5151173"/>
                  </a:ext>
                </a:extLst>
              </a:tr>
              <a:tr h="514977">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81388124"/>
                  </a:ext>
                </a:extLst>
              </a:tr>
              <a:tr h="514977">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73612844"/>
                  </a:ext>
                </a:extLst>
              </a:tr>
              <a:tr h="514977">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01273960"/>
                  </a:ext>
                </a:extLst>
              </a:tr>
            </a:tbl>
          </a:graphicData>
        </a:graphic>
      </p:graphicFrame>
      <p:sp>
        <p:nvSpPr>
          <p:cNvPr id="2" name="Rectangle 1"/>
          <p:cNvSpPr/>
          <p:nvPr/>
        </p:nvSpPr>
        <p:spPr>
          <a:xfrm>
            <a:off x="3388659" y="1600200"/>
            <a:ext cx="5831540" cy="2958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solidFill>
                  <a:sysClr val="windowText" lastClr="000000"/>
                </a:solidFill>
                <a:latin typeface="Gill Sans MT" pitchFamily="34" charset="0"/>
              </a:rPr>
              <a:t>A titre informatif</a:t>
            </a:r>
          </a:p>
        </p:txBody>
      </p:sp>
    </p:spTree>
    <p:extLst>
      <p:ext uri="{BB962C8B-B14F-4D97-AF65-F5344CB8AC3E}">
        <p14:creationId xmlns:p14="http://schemas.microsoft.com/office/powerpoint/2010/main" val="3263114173"/>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pPr lvl="0"/>
            <a:r>
              <a:rPr lang="fr-FR" dirty="0" smtClean="0"/>
              <a:t>7. Marché(s)</a:t>
            </a:r>
            <a:r>
              <a:rPr lang="fr-FR" baseline="0" dirty="0" smtClean="0"/>
              <a:t> visé(s)</a:t>
            </a:r>
            <a:br>
              <a:rPr lang="fr-FR" baseline="0" dirty="0" smtClean="0"/>
            </a:br>
            <a:r>
              <a:rPr lang="fr-FR" b="0" dirty="0"/>
              <a:t>(cf. Annexe </a:t>
            </a:r>
            <a:r>
              <a:rPr lang="fr-FR" b="0" dirty="0" smtClean="0"/>
              <a:t>3b et 6) </a:t>
            </a:r>
            <a:endParaRPr lang="fr-FR" dirty="0"/>
          </a:p>
        </p:txBody>
      </p:sp>
      <p:sp>
        <p:nvSpPr>
          <p:cNvPr id="3" name="Espace réservé du contenu 2"/>
          <p:cNvSpPr>
            <a:spLocks noGrp="1"/>
          </p:cNvSpPr>
          <p:nvPr>
            <p:ph idx="1"/>
          </p:nvPr>
        </p:nvSpPr>
        <p:spPr/>
        <p:txBody>
          <a:bodyPr/>
          <a:lstStyle/>
          <a:p>
            <a:endParaRPr lang="fr-FR"/>
          </a:p>
        </p:txBody>
      </p:sp>
      <p:sp>
        <p:nvSpPr>
          <p:cNvPr id="6" name="Espace réservé du contenu 8"/>
          <p:cNvSpPr txBox="1">
            <a:spLocks/>
          </p:cNvSpPr>
          <p:nvPr/>
        </p:nvSpPr>
        <p:spPr bwMode="gray">
          <a:xfrm>
            <a:off x="3543301" y="1819275"/>
            <a:ext cx="5867400" cy="2506239"/>
          </a:xfrm>
          <a:prstGeom prst="wedgeRectCallout">
            <a:avLst>
              <a:gd name="adj1" fmla="val -62107"/>
              <a:gd name="adj2" fmla="val -10308"/>
            </a:avLst>
          </a:prstGeom>
          <a:solidFill>
            <a:schemeClr val="bg1">
              <a:lumMod val="85000"/>
            </a:schemeClr>
          </a:solidFill>
        </p:spPr>
        <p:txBody>
          <a:bodyPr vert="horz" lIns="0" tIns="45720" rIns="0" bIns="45720" rtlCol="0">
            <a:noAutofit/>
          </a:bodyPr>
          <a:lstStyle>
            <a:lvl1pPr marL="0" indent="0" algn="l" defTabSz="914400" rtl="0" eaLnBrk="1" latinLnBrk="0" hangingPunct="1">
              <a:spcBef>
                <a:spcPts val="0"/>
              </a:spcBef>
              <a:spcAft>
                <a:spcPts val="300"/>
              </a:spcAft>
              <a:buFontTx/>
              <a:buNone/>
              <a:defRPr sz="1600" b="1" kern="1200">
                <a:solidFill>
                  <a:schemeClr val="tx1"/>
                </a:solidFill>
                <a:latin typeface="+mn-lt"/>
                <a:ea typeface="+mn-ea"/>
                <a:cs typeface="+mn-cs"/>
              </a:defRPr>
            </a:lvl1pPr>
            <a:lvl2pPr marL="525600" indent="-285750" algn="l" defTabSz="914400" rtl="0" eaLnBrk="1" latinLnBrk="0" hangingPunct="1">
              <a:spcBef>
                <a:spcPts val="0"/>
              </a:spcBef>
              <a:spcAft>
                <a:spcPts val="300"/>
              </a:spcAft>
              <a:buClr>
                <a:schemeClr val="tx2"/>
              </a:buClr>
              <a:buSzPct val="130000"/>
              <a:buFont typeface="Wingdings 2" pitchFamily="18" charset="2"/>
              <a:buChar char="¡"/>
              <a:defRPr sz="1600" kern="1200">
                <a:solidFill>
                  <a:schemeClr val="tx1"/>
                </a:solidFill>
                <a:latin typeface="+mn-lt"/>
                <a:ea typeface="+mn-ea"/>
                <a:cs typeface="+mn-cs"/>
              </a:defRPr>
            </a:lvl2pPr>
            <a:lvl3pPr marL="932400" indent="-230400" algn="l" defTabSz="914400" rtl="0" eaLnBrk="1" latinLnBrk="0" hangingPunct="1">
              <a:spcBef>
                <a:spcPts val="0"/>
              </a:spcBef>
              <a:spcAft>
                <a:spcPts val="300"/>
              </a:spcAft>
              <a:buClr>
                <a:schemeClr val="tx2"/>
              </a:buClr>
              <a:buSzPct val="130000"/>
              <a:buFont typeface="Wingdings" pitchFamily="2" charset="2"/>
              <a:buChar char="§"/>
              <a:defRPr sz="1600" kern="1200">
                <a:solidFill>
                  <a:schemeClr val="tx1"/>
                </a:solidFill>
                <a:latin typeface="+mn-lt"/>
                <a:ea typeface="+mn-ea"/>
                <a:cs typeface="+mn-cs"/>
              </a:defRPr>
            </a:lvl3pPr>
            <a:lvl4pPr marL="1371600" indent="-2286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4pPr>
            <a:lvl5pPr marL="1789200" indent="-1800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88900"/>
            <a:r>
              <a:rPr lang="fr-FR" i="1" dirty="0" smtClean="0"/>
              <a:t>Marché(s) visé(s) : </a:t>
            </a:r>
          </a:p>
          <a:p>
            <a:pPr marL="285750" indent="-196850">
              <a:buFont typeface="Arial" panose="020B0604020202020204" pitchFamily="34" charset="0"/>
              <a:buChar char="•"/>
            </a:pPr>
            <a:r>
              <a:rPr lang="fr-FR" b="0" i="1" dirty="0" smtClean="0"/>
              <a:t>Etat </a:t>
            </a:r>
            <a:r>
              <a:rPr lang="fr-FR" b="0" i="1" dirty="0"/>
              <a:t>des lieux </a:t>
            </a:r>
            <a:r>
              <a:rPr lang="fr-FR" b="0" i="1" dirty="0" smtClean="0"/>
              <a:t>du(es) marché(s) visé(s) </a:t>
            </a:r>
            <a:r>
              <a:rPr lang="fr-FR" b="0" i="1" dirty="0"/>
              <a:t>(national, européens, internationaux)</a:t>
            </a:r>
          </a:p>
          <a:p>
            <a:pPr marL="285750" indent="-196850">
              <a:buFont typeface="Arial" panose="020B0604020202020204" pitchFamily="34" charset="0"/>
              <a:buChar char="•"/>
            </a:pPr>
            <a:r>
              <a:rPr lang="fr-FR" b="0" i="1" dirty="0" smtClean="0"/>
              <a:t>Taille par segment de marchés visés </a:t>
            </a:r>
            <a:endParaRPr lang="fr-FR" b="0" i="1" dirty="0"/>
          </a:p>
          <a:p>
            <a:pPr marL="285750" indent="-196850">
              <a:buFont typeface="Arial" panose="020B0604020202020204" pitchFamily="34" charset="0"/>
              <a:buChar char="•"/>
            </a:pPr>
            <a:r>
              <a:rPr lang="fr-FR" b="0" i="1" dirty="0" smtClean="0"/>
              <a:t>Typologie des clients </a:t>
            </a:r>
            <a:r>
              <a:rPr lang="fr-FR" b="0" i="1" dirty="0"/>
              <a:t>et </a:t>
            </a:r>
            <a:r>
              <a:rPr lang="fr-FR" b="0" i="1" dirty="0" smtClean="0"/>
              <a:t>besoins identifiés (qualitatif/quantitatif) </a:t>
            </a:r>
          </a:p>
          <a:p>
            <a:pPr marL="285750" indent="-196850">
              <a:buFont typeface="Arial" panose="020B0604020202020204" pitchFamily="34" charset="0"/>
              <a:buChar char="•"/>
            </a:pPr>
            <a:r>
              <a:rPr lang="fr-FR" b="0" i="1" dirty="0" smtClean="0"/>
              <a:t>Prix </a:t>
            </a:r>
            <a:r>
              <a:rPr lang="fr-FR" b="0" i="1" dirty="0"/>
              <a:t>de vente du produit et benchmark de la concurrence, sensibilité du prix </a:t>
            </a:r>
            <a:r>
              <a:rPr lang="fr-FR" b="0" i="1" dirty="0" smtClean="0"/>
              <a:t>selon paramètres</a:t>
            </a:r>
          </a:p>
          <a:p>
            <a:pPr marL="285750" indent="-196850">
              <a:buFont typeface="Arial" panose="020B0604020202020204" pitchFamily="34" charset="0"/>
              <a:buChar char="•"/>
            </a:pPr>
            <a:r>
              <a:rPr lang="fr-FR" b="0" i="1" dirty="0"/>
              <a:t>Canaux de distribution </a:t>
            </a:r>
          </a:p>
          <a:p>
            <a:pPr marL="285750" indent="-196850">
              <a:buFont typeface="Arial" panose="020B0604020202020204" pitchFamily="34" charset="0"/>
              <a:buChar char="•"/>
            </a:pPr>
            <a:r>
              <a:rPr lang="fr-FR" b="0" i="1" dirty="0"/>
              <a:t>Enjeux </a:t>
            </a:r>
            <a:r>
              <a:rPr lang="fr-FR" b="0" i="1" dirty="0" smtClean="0"/>
              <a:t>réglementaires (ICPE, autorisations de mise sur le marché, </a:t>
            </a:r>
            <a:r>
              <a:rPr lang="fr-FR" b="0" i="1" dirty="0" err="1" smtClean="0"/>
              <a:t>etc</a:t>
            </a:r>
            <a:r>
              <a:rPr lang="fr-FR" b="0" i="1" dirty="0" smtClean="0"/>
              <a:t>)</a:t>
            </a:r>
            <a:endParaRPr lang="fr-FR" b="0" i="1" dirty="0"/>
          </a:p>
        </p:txBody>
      </p:sp>
    </p:spTree>
    <p:extLst>
      <p:ext uri="{BB962C8B-B14F-4D97-AF65-F5344CB8AC3E}">
        <p14:creationId xmlns:p14="http://schemas.microsoft.com/office/powerpoint/2010/main" val="335898120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pPr lvl="0"/>
            <a:r>
              <a:rPr lang="fr-FR" dirty="0"/>
              <a:t>8</a:t>
            </a:r>
            <a:r>
              <a:rPr lang="fr-FR" dirty="0" smtClean="0"/>
              <a:t>. Impacts environnementaux</a:t>
            </a:r>
            <a:br>
              <a:rPr lang="fr-FR" dirty="0" smtClean="0"/>
            </a:br>
            <a:r>
              <a:rPr lang="fr-FR" b="0" dirty="0"/>
              <a:t>(</a:t>
            </a:r>
            <a:r>
              <a:rPr lang="fr-FR" b="0" dirty="0" smtClean="0"/>
              <a:t>cf. Annexe </a:t>
            </a:r>
            <a:r>
              <a:rPr lang="fr-FR" b="0" dirty="0"/>
              <a:t>5</a:t>
            </a:r>
            <a:r>
              <a:rPr lang="fr-FR" b="0" dirty="0" smtClean="0"/>
              <a:t>) </a:t>
            </a:r>
            <a:endParaRPr lang="fr-FR" dirty="0"/>
          </a:p>
        </p:txBody>
      </p:sp>
      <p:sp>
        <p:nvSpPr>
          <p:cNvPr id="2" name="Espace réservé du contenu 1"/>
          <p:cNvSpPr>
            <a:spLocks noGrp="1"/>
          </p:cNvSpPr>
          <p:nvPr>
            <p:ph idx="1"/>
          </p:nvPr>
        </p:nvSpPr>
        <p:spPr>
          <a:xfrm>
            <a:off x="416278" y="1320613"/>
            <a:ext cx="8764536" cy="5081365"/>
          </a:xfrm>
        </p:spPr>
        <p:txBody>
          <a:bodyPr/>
          <a:lstStyle/>
          <a:p>
            <a:endParaRPr lang="fr-FR" dirty="0"/>
          </a:p>
        </p:txBody>
      </p:sp>
      <p:sp>
        <p:nvSpPr>
          <p:cNvPr id="6" name="Espace réservé du contenu 8"/>
          <p:cNvSpPr txBox="1">
            <a:spLocks/>
          </p:cNvSpPr>
          <p:nvPr/>
        </p:nvSpPr>
        <p:spPr bwMode="gray">
          <a:xfrm>
            <a:off x="3883377" y="1512711"/>
            <a:ext cx="5297437" cy="4697170"/>
          </a:xfrm>
          <a:prstGeom prst="wedgeRectCallout">
            <a:avLst>
              <a:gd name="adj1" fmla="val -60139"/>
              <a:gd name="adj2" fmla="val -37222"/>
            </a:avLst>
          </a:prstGeom>
          <a:solidFill>
            <a:schemeClr val="bg1">
              <a:lumMod val="85000"/>
            </a:schemeClr>
          </a:solidFill>
        </p:spPr>
        <p:txBody>
          <a:bodyPr vert="horz" lIns="0" tIns="45720" rIns="0" bIns="45720" rtlCol="0">
            <a:noAutofit/>
          </a:bodyPr>
          <a:lstStyle>
            <a:lvl1pPr marL="0" indent="0" algn="l" defTabSz="914400" rtl="0" eaLnBrk="1" latinLnBrk="0" hangingPunct="1">
              <a:spcBef>
                <a:spcPts val="0"/>
              </a:spcBef>
              <a:spcAft>
                <a:spcPts val="300"/>
              </a:spcAft>
              <a:buFontTx/>
              <a:buNone/>
              <a:defRPr sz="1600" b="1" kern="1200">
                <a:solidFill>
                  <a:schemeClr val="tx1"/>
                </a:solidFill>
                <a:latin typeface="+mn-lt"/>
                <a:ea typeface="+mn-ea"/>
                <a:cs typeface="+mn-cs"/>
              </a:defRPr>
            </a:lvl1pPr>
            <a:lvl2pPr marL="525600" indent="-285750" algn="l" defTabSz="914400" rtl="0" eaLnBrk="1" latinLnBrk="0" hangingPunct="1">
              <a:spcBef>
                <a:spcPts val="0"/>
              </a:spcBef>
              <a:spcAft>
                <a:spcPts val="300"/>
              </a:spcAft>
              <a:buClr>
                <a:schemeClr val="tx2"/>
              </a:buClr>
              <a:buSzPct val="130000"/>
              <a:buFont typeface="Wingdings 2" pitchFamily="18" charset="2"/>
              <a:buChar char="¡"/>
              <a:defRPr sz="1600" kern="1200">
                <a:solidFill>
                  <a:schemeClr val="tx1"/>
                </a:solidFill>
                <a:latin typeface="+mn-lt"/>
                <a:ea typeface="+mn-ea"/>
                <a:cs typeface="+mn-cs"/>
              </a:defRPr>
            </a:lvl2pPr>
            <a:lvl3pPr marL="932400" indent="-230400" algn="l" defTabSz="914400" rtl="0" eaLnBrk="1" latinLnBrk="0" hangingPunct="1">
              <a:spcBef>
                <a:spcPts val="0"/>
              </a:spcBef>
              <a:spcAft>
                <a:spcPts val="300"/>
              </a:spcAft>
              <a:buClr>
                <a:schemeClr val="tx2"/>
              </a:buClr>
              <a:buSzPct val="130000"/>
              <a:buFont typeface="Wingdings" pitchFamily="2" charset="2"/>
              <a:buChar char="§"/>
              <a:defRPr sz="1600" kern="1200">
                <a:solidFill>
                  <a:schemeClr val="tx1"/>
                </a:solidFill>
                <a:latin typeface="+mn-lt"/>
                <a:ea typeface="+mn-ea"/>
                <a:cs typeface="+mn-cs"/>
              </a:defRPr>
            </a:lvl3pPr>
            <a:lvl4pPr marL="1371600" indent="-2286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4pPr>
            <a:lvl5pPr marL="1789200" indent="-1800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196850" fontAlgn="ctr">
              <a:buFont typeface="Arial" panose="020B0604020202020204" pitchFamily="34" charset="0"/>
              <a:buChar char="•"/>
            </a:pPr>
            <a:r>
              <a:rPr lang="fr-FR" sz="1400" b="0" i="1" dirty="0"/>
              <a:t>Quel est le service rendu par le projet d'un point de vue environnemental ? </a:t>
            </a:r>
            <a:endParaRPr lang="fr-FR" sz="1400" b="0" i="1" dirty="0" smtClean="0"/>
          </a:p>
          <a:p>
            <a:pPr marL="285750" indent="-196850" fontAlgn="ctr">
              <a:buFont typeface="Arial" panose="020B0604020202020204" pitchFamily="34" charset="0"/>
              <a:buChar char="•"/>
            </a:pPr>
            <a:r>
              <a:rPr lang="fr-FR" sz="1400" b="0" i="1" dirty="0" smtClean="0"/>
              <a:t>Etude environnementale de type ACV, empreinte carbone ou autres diagnostics </a:t>
            </a:r>
            <a:r>
              <a:rPr lang="fr-FR" sz="1400" b="0" i="1" dirty="0"/>
              <a:t>déjà réalisés ? </a:t>
            </a:r>
          </a:p>
          <a:p>
            <a:pPr marL="285750" indent="-196850" fontAlgn="ctr">
              <a:buFont typeface="Arial" panose="020B0604020202020204" pitchFamily="34" charset="0"/>
              <a:buChar char="•"/>
            </a:pPr>
            <a:r>
              <a:rPr lang="fr-FR" sz="1400" b="0" i="1" dirty="0"/>
              <a:t>Objectifs chiffrés en matière de gains </a:t>
            </a:r>
            <a:r>
              <a:rPr lang="fr-FR" sz="1400" b="0" i="1" dirty="0" smtClean="0"/>
              <a:t>environnementaux ?</a:t>
            </a:r>
            <a:endParaRPr lang="fr-FR" sz="1400" b="0" i="1" dirty="0"/>
          </a:p>
          <a:p>
            <a:pPr marL="285750" indent="-196850" fontAlgn="ctr">
              <a:buFont typeface="Arial" panose="020B0604020202020204" pitchFamily="34" charset="0"/>
              <a:buChar char="•"/>
            </a:pPr>
            <a:r>
              <a:rPr lang="fr-FR" sz="1400" b="0" i="1" dirty="0" smtClean="0"/>
              <a:t>Qualification des Externalités / impacts : Climat </a:t>
            </a:r>
            <a:r>
              <a:rPr lang="fr-FR" sz="1400" b="0" i="1" dirty="0"/>
              <a:t>via la réduction des gaz à effet de </a:t>
            </a:r>
            <a:r>
              <a:rPr lang="fr-FR" sz="1400" b="0" i="1" dirty="0" smtClean="0"/>
              <a:t>serre; Pollution </a:t>
            </a:r>
            <a:r>
              <a:rPr lang="fr-FR" sz="1400" b="0" i="1" dirty="0"/>
              <a:t>de </a:t>
            </a:r>
            <a:r>
              <a:rPr lang="fr-FR" sz="1400" b="0" i="1" dirty="0" smtClean="0"/>
              <a:t>l'air; Qualité </a:t>
            </a:r>
            <a:r>
              <a:rPr lang="fr-FR" sz="1400" b="0" i="1" dirty="0"/>
              <a:t>de </a:t>
            </a:r>
            <a:r>
              <a:rPr lang="fr-FR" sz="1400" b="0" i="1" dirty="0" smtClean="0"/>
              <a:t>l'eau; Consommation </a:t>
            </a:r>
            <a:r>
              <a:rPr lang="fr-FR" sz="1400" b="0" i="1" dirty="0"/>
              <a:t>des </a:t>
            </a:r>
            <a:r>
              <a:rPr lang="fr-FR" sz="1400" b="0" i="1" dirty="0" smtClean="0"/>
              <a:t>ressources; Réduction </a:t>
            </a:r>
            <a:r>
              <a:rPr lang="fr-FR" sz="1400" b="0" i="1" dirty="0"/>
              <a:t>et recyclage des </a:t>
            </a:r>
            <a:r>
              <a:rPr lang="fr-FR" sz="1400" b="0" i="1" dirty="0" smtClean="0"/>
              <a:t>déchets; Impact énergétique ou bilan énergie-matière; Impact sur </a:t>
            </a:r>
            <a:r>
              <a:rPr lang="fr-FR" sz="1400" b="0" i="1" dirty="0"/>
              <a:t>la </a:t>
            </a:r>
            <a:r>
              <a:rPr lang="fr-FR" sz="1400" b="0" i="1" dirty="0" smtClean="0"/>
              <a:t>biodiversité; le cas échéant Impact sociétal (acceptabilité, création/maintien emplois &amp; filière)</a:t>
            </a:r>
          </a:p>
          <a:p>
            <a:pPr marL="285750" indent="-196850" fontAlgn="ctr">
              <a:buFont typeface="Arial" panose="020B0604020202020204" pitchFamily="34" charset="0"/>
              <a:buChar char="•"/>
            </a:pPr>
            <a:r>
              <a:rPr lang="fr-FR" sz="1400" b="0" i="1" dirty="0" smtClean="0"/>
              <a:t>Solution de référence </a:t>
            </a:r>
            <a:r>
              <a:rPr lang="fr-FR" sz="1400" b="0" i="1" dirty="0"/>
              <a:t>? </a:t>
            </a:r>
            <a:r>
              <a:rPr lang="fr-FR" sz="1400" b="0" i="1" dirty="0" smtClean="0"/>
              <a:t>(Solution </a:t>
            </a:r>
            <a:r>
              <a:rPr lang="fr-FR" sz="1400" b="0" i="1" dirty="0"/>
              <a:t>la plus probable mise en œuvre en l'absence d'innovation, </a:t>
            </a:r>
            <a:r>
              <a:rPr lang="fr-FR" sz="1400" b="0" i="1" dirty="0" smtClean="0"/>
              <a:t>ou Situation actuelle)</a:t>
            </a:r>
          </a:p>
          <a:p>
            <a:pPr marL="285750" indent="-196850" fontAlgn="ctr">
              <a:buFont typeface="Arial" panose="020B0604020202020204" pitchFamily="34" charset="0"/>
              <a:buChar char="•"/>
            </a:pPr>
            <a:r>
              <a:rPr lang="fr-FR" sz="1400" b="0" i="1" dirty="0" smtClean="0"/>
              <a:t>Etapes du cycle de vie sur lesquelles la performance environnementale de l’innovation est la plus forte (par rapport à la solution de référence), c’est-à-dire apportant les bénéfices environnementaux les plus importants : Extraction et ou production des ressources / Fabrication de la solution /Distribution de la solution / utilisation de la solution / Elimination, valorisation de la solution </a:t>
            </a:r>
          </a:p>
          <a:p>
            <a:pPr marL="285750" indent="-196850" fontAlgn="ctr">
              <a:buFont typeface="Arial" panose="020B0604020202020204" pitchFamily="34" charset="0"/>
              <a:buChar char="•"/>
            </a:pPr>
            <a:r>
              <a:rPr lang="fr-FR" sz="1400" b="0" i="1" dirty="0" smtClean="0"/>
              <a:t>Avez-vous identifié des transferts d’impacts potentiels entre les étapes du cycle de vie ou entre externalités / impacts (Ex. baisse des GES impacts utilisation / hausse des impacts fin de vie (déchets)) ?</a:t>
            </a:r>
          </a:p>
          <a:p>
            <a:pPr marL="285750" indent="-196850" fontAlgn="ctr">
              <a:buFont typeface="Arial" panose="020B0604020202020204" pitchFamily="34" charset="0"/>
              <a:buChar char="•"/>
            </a:pPr>
            <a:endParaRPr lang="fr-FR" sz="1400" b="0" i="1" dirty="0" smtClean="0"/>
          </a:p>
          <a:p>
            <a:pPr marL="285750" indent="-196850" fontAlgn="ctr">
              <a:buFont typeface="Arial" panose="020B0604020202020204" pitchFamily="34" charset="0"/>
              <a:buChar char="•"/>
            </a:pPr>
            <a:endParaRPr lang="fr-FR" sz="1400" b="0" i="1" dirty="0"/>
          </a:p>
        </p:txBody>
      </p:sp>
    </p:spTree>
    <p:extLst>
      <p:ext uri="{BB962C8B-B14F-4D97-AF65-F5344CB8AC3E}">
        <p14:creationId xmlns:p14="http://schemas.microsoft.com/office/powerpoint/2010/main" val="2858997803"/>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pPr lvl="0"/>
            <a:r>
              <a:rPr lang="fr-FR" dirty="0"/>
              <a:t>9</a:t>
            </a:r>
            <a:r>
              <a:rPr lang="fr-FR" dirty="0" smtClean="0"/>
              <a:t>. Modèle économique</a:t>
            </a:r>
            <a:br>
              <a:rPr lang="fr-FR" dirty="0" smtClean="0"/>
            </a:br>
            <a:r>
              <a:rPr lang="fr-FR" b="0" dirty="0"/>
              <a:t>(cf. Annexe </a:t>
            </a:r>
            <a:r>
              <a:rPr lang="fr-FR" b="0" dirty="0" smtClean="0"/>
              <a:t>3b) </a:t>
            </a:r>
            <a:endParaRPr lang="fr-FR" dirty="0"/>
          </a:p>
        </p:txBody>
      </p:sp>
      <p:sp>
        <p:nvSpPr>
          <p:cNvPr id="3" name="Espace réservé du contenu 2"/>
          <p:cNvSpPr>
            <a:spLocks noGrp="1"/>
          </p:cNvSpPr>
          <p:nvPr>
            <p:ph idx="1"/>
          </p:nvPr>
        </p:nvSpPr>
        <p:spPr/>
        <p:txBody>
          <a:bodyPr/>
          <a:lstStyle/>
          <a:p>
            <a:endParaRPr lang="fr-FR" dirty="0"/>
          </a:p>
        </p:txBody>
      </p:sp>
      <p:sp>
        <p:nvSpPr>
          <p:cNvPr id="7" name="Espace réservé du contenu 8"/>
          <p:cNvSpPr txBox="1">
            <a:spLocks/>
          </p:cNvSpPr>
          <p:nvPr/>
        </p:nvSpPr>
        <p:spPr bwMode="gray">
          <a:xfrm>
            <a:off x="3526971" y="1819275"/>
            <a:ext cx="5883729" cy="2384425"/>
          </a:xfrm>
          <a:prstGeom prst="wedgeRectCallout">
            <a:avLst>
              <a:gd name="adj1" fmla="val -60132"/>
              <a:gd name="adj2" fmla="val -11961"/>
            </a:avLst>
          </a:prstGeom>
          <a:solidFill>
            <a:schemeClr val="bg1">
              <a:lumMod val="85000"/>
            </a:schemeClr>
          </a:solidFill>
        </p:spPr>
        <p:txBody>
          <a:bodyPr vert="horz" lIns="0" tIns="45720" rIns="0" bIns="45720" rtlCol="0">
            <a:noAutofit/>
          </a:bodyPr>
          <a:lstStyle>
            <a:lvl1pPr marL="0" indent="0" algn="l" defTabSz="914400" rtl="0" eaLnBrk="1" latinLnBrk="0" hangingPunct="1">
              <a:spcBef>
                <a:spcPts val="0"/>
              </a:spcBef>
              <a:spcAft>
                <a:spcPts val="300"/>
              </a:spcAft>
              <a:buFontTx/>
              <a:buNone/>
              <a:defRPr sz="1600" b="1" kern="1200">
                <a:solidFill>
                  <a:schemeClr val="tx1"/>
                </a:solidFill>
                <a:latin typeface="+mn-lt"/>
                <a:ea typeface="+mn-ea"/>
                <a:cs typeface="+mn-cs"/>
              </a:defRPr>
            </a:lvl1pPr>
            <a:lvl2pPr marL="525600" indent="-285750" algn="l" defTabSz="914400" rtl="0" eaLnBrk="1" latinLnBrk="0" hangingPunct="1">
              <a:spcBef>
                <a:spcPts val="0"/>
              </a:spcBef>
              <a:spcAft>
                <a:spcPts val="300"/>
              </a:spcAft>
              <a:buClr>
                <a:schemeClr val="tx2"/>
              </a:buClr>
              <a:buSzPct val="130000"/>
              <a:buFont typeface="Wingdings 2" pitchFamily="18" charset="2"/>
              <a:buChar char="¡"/>
              <a:defRPr sz="1600" kern="1200">
                <a:solidFill>
                  <a:schemeClr val="tx1"/>
                </a:solidFill>
                <a:latin typeface="+mn-lt"/>
                <a:ea typeface="+mn-ea"/>
                <a:cs typeface="+mn-cs"/>
              </a:defRPr>
            </a:lvl2pPr>
            <a:lvl3pPr marL="932400" indent="-230400" algn="l" defTabSz="914400" rtl="0" eaLnBrk="1" latinLnBrk="0" hangingPunct="1">
              <a:spcBef>
                <a:spcPts val="0"/>
              </a:spcBef>
              <a:spcAft>
                <a:spcPts val="300"/>
              </a:spcAft>
              <a:buClr>
                <a:schemeClr val="tx2"/>
              </a:buClr>
              <a:buSzPct val="130000"/>
              <a:buFont typeface="Wingdings" pitchFamily="2" charset="2"/>
              <a:buChar char="§"/>
              <a:defRPr sz="1600" kern="1200">
                <a:solidFill>
                  <a:schemeClr val="tx1"/>
                </a:solidFill>
                <a:latin typeface="+mn-lt"/>
                <a:ea typeface="+mn-ea"/>
                <a:cs typeface="+mn-cs"/>
              </a:defRPr>
            </a:lvl3pPr>
            <a:lvl4pPr marL="1371600" indent="-2286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4pPr>
            <a:lvl5pPr marL="1789200" indent="-1800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88900"/>
            <a:r>
              <a:rPr lang="fr-FR" i="1" dirty="0" smtClean="0"/>
              <a:t>Modèle économique : </a:t>
            </a:r>
          </a:p>
          <a:p>
            <a:pPr marL="285750" indent="-196850">
              <a:buFont typeface="Arial" panose="020B0604020202020204" pitchFamily="34" charset="0"/>
              <a:buChar char="•"/>
            </a:pPr>
            <a:r>
              <a:rPr lang="fr-FR" b="0" i="1" smtClean="0"/>
              <a:t>Coûts </a:t>
            </a:r>
            <a:r>
              <a:rPr lang="fr-FR" b="0" i="1" dirty="0"/>
              <a:t>de </a:t>
            </a:r>
            <a:r>
              <a:rPr lang="fr-FR" b="0" i="1" dirty="0" smtClean="0"/>
              <a:t>production</a:t>
            </a:r>
            <a:endParaRPr lang="fr-FR" b="0" i="1" dirty="0"/>
          </a:p>
          <a:p>
            <a:pPr marL="285750" indent="-196850">
              <a:buFont typeface="Arial" panose="020B0604020202020204" pitchFamily="34" charset="0"/>
              <a:buChar char="•"/>
            </a:pPr>
            <a:r>
              <a:rPr lang="fr-FR" b="0" i="1" dirty="0" smtClean="0"/>
              <a:t>TCO (Coût Total de Possession) </a:t>
            </a:r>
            <a:r>
              <a:rPr lang="fr-FR" b="0" i="1" dirty="0"/>
              <a:t>de la solution </a:t>
            </a:r>
          </a:p>
          <a:p>
            <a:pPr marL="285750" indent="-196850">
              <a:buFont typeface="Arial" panose="020B0604020202020204" pitchFamily="34" charset="0"/>
              <a:buChar char="•"/>
            </a:pPr>
            <a:r>
              <a:rPr lang="fr-FR" b="0" i="1" dirty="0" smtClean="0"/>
              <a:t>Stratégie </a:t>
            </a:r>
            <a:r>
              <a:rPr lang="fr-FR" b="0" i="1" dirty="0"/>
              <a:t>de développement / de commercialisation / d’industrialisation / de propriété intellectuelle</a:t>
            </a:r>
          </a:p>
          <a:p>
            <a:pPr marL="285750" indent="-196850">
              <a:buFont typeface="Arial" panose="020B0604020202020204" pitchFamily="34" charset="0"/>
              <a:buChar char="•"/>
            </a:pPr>
            <a:r>
              <a:rPr lang="fr-FR" b="0" i="1" dirty="0" smtClean="0"/>
              <a:t>Garantie </a:t>
            </a:r>
            <a:r>
              <a:rPr lang="fr-FR" b="0" i="1" dirty="0"/>
              <a:t>et services annexes proposés</a:t>
            </a:r>
          </a:p>
          <a:p>
            <a:pPr marL="285750" indent="-196850">
              <a:buFont typeface="Arial" panose="020B0604020202020204" pitchFamily="34" charset="0"/>
              <a:buChar char="•"/>
            </a:pPr>
            <a:r>
              <a:rPr lang="fr-FR" b="0" i="1" dirty="0" smtClean="0"/>
              <a:t>Facteurs </a:t>
            </a:r>
            <a:r>
              <a:rPr lang="fr-FR" b="0" i="1" dirty="0"/>
              <a:t>compétitifs face aux concurrents </a:t>
            </a:r>
          </a:p>
          <a:p>
            <a:pPr marL="285750" indent="-196850">
              <a:buFont typeface="Arial" panose="020B0604020202020204" pitchFamily="34" charset="0"/>
              <a:buChar char="•"/>
            </a:pPr>
            <a:r>
              <a:rPr lang="fr-FR" b="0" i="1" dirty="0" smtClean="0"/>
              <a:t>Graphe de rentabilité </a:t>
            </a:r>
            <a:r>
              <a:rPr lang="fr-FR" b="0" i="1" dirty="0"/>
              <a:t>du projet </a:t>
            </a:r>
            <a:r>
              <a:rPr lang="fr-FR" b="0" i="1" dirty="0" smtClean="0"/>
              <a:t>(flux financiers, </a:t>
            </a:r>
            <a:r>
              <a:rPr lang="fr-FR" b="0" i="1" dirty="0"/>
              <a:t>marge, impact cours, </a:t>
            </a:r>
            <a:r>
              <a:rPr lang="fr-FR" b="0" i="1" dirty="0" err="1"/>
              <a:t>etc</a:t>
            </a:r>
            <a:r>
              <a:rPr lang="fr-FR" b="0" i="1" dirty="0"/>
              <a:t>)</a:t>
            </a:r>
          </a:p>
          <a:p>
            <a:pPr marL="285750" indent="-196850">
              <a:buFont typeface="Arial" panose="020B0604020202020204" pitchFamily="34" charset="0"/>
              <a:buChar char="•"/>
            </a:pPr>
            <a:endParaRPr lang="fr-FR" b="0" i="1" dirty="0"/>
          </a:p>
        </p:txBody>
      </p:sp>
    </p:spTree>
    <p:extLst>
      <p:ext uri="{BB962C8B-B14F-4D97-AF65-F5344CB8AC3E}">
        <p14:creationId xmlns:p14="http://schemas.microsoft.com/office/powerpoint/2010/main" val="2521338729"/>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pPr lvl="0"/>
            <a:r>
              <a:rPr lang="fr-FR" dirty="0" smtClean="0"/>
              <a:t>10. Impacts emploi et économiques</a:t>
            </a:r>
            <a:br>
              <a:rPr lang="fr-FR" dirty="0" smtClean="0"/>
            </a:br>
            <a:r>
              <a:rPr lang="fr-FR" b="0" dirty="0"/>
              <a:t>(</a:t>
            </a:r>
            <a:r>
              <a:rPr lang="fr-FR" b="0" dirty="0" smtClean="0"/>
              <a:t>cf. Annexe </a:t>
            </a:r>
            <a:r>
              <a:rPr lang="fr-FR" b="0" dirty="0"/>
              <a:t>5</a:t>
            </a:r>
            <a:r>
              <a:rPr lang="fr-FR" b="0" dirty="0" smtClean="0"/>
              <a:t>) </a:t>
            </a:r>
            <a:endParaRPr lang="fr-FR"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990290112"/>
              </p:ext>
            </p:extLst>
          </p:nvPr>
        </p:nvGraphicFramePr>
        <p:xfrm>
          <a:off x="495301" y="1135422"/>
          <a:ext cx="9239827" cy="5310062"/>
        </p:xfrm>
        <a:graphic>
          <a:graphicData uri="http://schemas.openxmlformats.org/drawingml/2006/table">
            <a:tbl>
              <a:tblPr/>
              <a:tblGrid>
                <a:gridCol w="1753075">
                  <a:extLst>
                    <a:ext uri="{9D8B030D-6E8A-4147-A177-3AD203B41FA5}">
                      <a16:colId xmlns:a16="http://schemas.microsoft.com/office/drawing/2014/main" val="2851751558"/>
                    </a:ext>
                  </a:extLst>
                </a:gridCol>
                <a:gridCol w="1174077">
                  <a:extLst>
                    <a:ext uri="{9D8B030D-6E8A-4147-A177-3AD203B41FA5}">
                      <a16:colId xmlns:a16="http://schemas.microsoft.com/office/drawing/2014/main" val="386482548"/>
                    </a:ext>
                  </a:extLst>
                </a:gridCol>
                <a:gridCol w="1174077">
                  <a:extLst>
                    <a:ext uri="{9D8B030D-6E8A-4147-A177-3AD203B41FA5}">
                      <a16:colId xmlns:a16="http://schemas.microsoft.com/office/drawing/2014/main" val="3950211767"/>
                    </a:ext>
                  </a:extLst>
                </a:gridCol>
                <a:gridCol w="1174077">
                  <a:extLst>
                    <a:ext uri="{9D8B030D-6E8A-4147-A177-3AD203B41FA5}">
                      <a16:colId xmlns:a16="http://schemas.microsoft.com/office/drawing/2014/main" val="2852040055"/>
                    </a:ext>
                  </a:extLst>
                </a:gridCol>
                <a:gridCol w="1174077">
                  <a:extLst>
                    <a:ext uri="{9D8B030D-6E8A-4147-A177-3AD203B41FA5}">
                      <a16:colId xmlns:a16="http://schemas.microsoft.com/office/drawing/2014/main" val="3599104622"/>
                    </a:ext>
                  </a:extLst>
                </a:gridCol>
                <a:gridCol w="1174077">
                  <a:extLst>
                    <a:ext uri="{9D8B030D-6E8A-4147-A177-3AD203B41FA5}">
                      <a16:colId xmlns:a16="http://schemas.microsoft.com/office/drawing/2014/main" val="3227503757"/>
                    </a:ext>
                  </a:extLst>
                </a:gridCol>
                <a:gridCol w="1077578">
                  <a:extLst>
                    <a:ext uri="{9D8B030D-6E8A-4147-A177-3AD203B41FA5}">
                      <a16:colId xmlns:a16="http://schemas.microsoft.com/office/drawing/2014/main" val="2005536837"/>
                    </a:ext>
                  </a:extLst>
                </a:gridCol>
                <a:gridCol w="538789">
                  <a:extLst>
                    <a:ext uri="{9D8B030D-6E8A-4147-A177-3AD203B41FA5}">
                      <a16:colId xmlns:a16="http://schemas.microsoft.com/office/drawing/2014/main" val="50069715"/>
                    </a:ext>
                  </a:extLst>
                </a:gridCol>
              </a:tblGrid>
              <a:tr h="267432">
                <a:tc>
                  <a:txBody>
                    <a:bodyPr/>
                    <a:lstStyle/>
                    <a:p>
                      <a:pPr algn="l" fontAlgn="ctr"/>
                      <a:r>
                        <a:rPr lang="fr-FR" sz="700" b="1" i="1" u="none" strike="noStrike" dirty="0">
                          <a:solidFill>
                            <a:srgbClr val="FFFFFF"/>
                          </a:solidFill>
                          <a:effectLst/>
                          <a:latin typeface="Arial" panose="020B0604020202020204" pitchFamily="34" charset="0"/>
                        </a:rPr>
                        <a:t>A dupliquer par partenaire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b"/>
                      <a:endParaRPr lang="fr-FR" sz="700" b="0" i="0" u="none" strike="noStrike">
                        <a:solidFill>
                          <a:srgbClr val="000000"/>
                        </a:solidFill>
                        <a:effectLst/>
                        <a:latin typeface="Arial1"/>
                      </a:endParaRP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Arial1"/>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Arial1"/>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Arial1"/>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Arial1"/>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Arial1"/>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Arial1"/>
                      </a:endParaRPr>
                    </a:p>
                  </a:txBody>
                  <a:tcPr marL="0" marR="0" marT="0" marB="0" anchor="b">
                    <a:lnL>
                      <a:noFill/>
                    </a:lnL>
                    <a:lnR>
                      <a:noFill/>
                    </a:lnR>
                    <a:lnT>
                      <a:noFill/>
                    </a:lnT>
                    <a:lnB>
                      <a:noFill/>
                    </a:lnB>
                  </a:tcPr>
                </a:tc>
                <a:extLst>
                  <a:ext uri="{0D108BD9-81ED-4DB2-BD59-A6C34878D82A}">
                    <a16:rowId xmlns:a16="http://schemas.microsoft.com/office/drawing/2014/main" val="4208564362"/>
                  </a:ext>
                </a:extLst>
              </a:tr>
              <a:tr h="617151">
                <a:tc>
                  <a:txBody>
                    <a:bodyPr/>
                    <a:lstStyle/>
                    <a:p>
                      <a:pPr algn="l" fontAlgn="ctr"/>
                      <a:r>
                        <a:rPr lang="fr-FR" sz="700" b="1" i="1" u="none" strike="noStrike" dirty="0">
                          <a:solidFill>
                            <a:srgbClr val="FFFFFF"/>
                          </a:solidFill>
                          <a:effectLst/>
                          <a:latin typeface="Arial" panose="020B0604020202020204" pitchFamily="34" charset="0"/>
                        </a:rPr>
                        <a:t>Impact prévisionnel du projet, post-projet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fr-FR" sz="700" b="1" i="0" u="none" strike="noStrike" dirty="0">
                          <a:solidFill>
                            <a:srgbClr val="FFFFFF"/>
                          </a:solidFill>
                          <a:effectLst/>
                          <a:latin typeface="Arial" panose="020B0604020202020204" pitchFamily="34" charset="0"/>
                        </a:rPr>
                        <a:t>Année 1 après le projet</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fr-FR" sz="700" b="1" i="0" u="none" strike="noStrike" dirty="0">
                          <a:solidFill>
                            <a:srgbClr val="FFFFFF"/>
                          </a:solidFill>
                          <a:effectLst/>
                          <a:latin typeface="Arial" panose="020B0604020202020204" pitchFamily="34" charset="0"/>
                        </a:rPr>
                        <a:t>Année 2</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fr-FR" sz="700" b="1" i="0" u="none" strike="noStrike" dirty="0">
                          <a:solidFill>
                            <a:srgbClr val="FFFFFF"/>
                          </a:solidFill>
                          <a:effectLst/>
                          <a:latin typeface="Arial" panose="020B0604020202020204" pitchFamily="34" charset="0"/>
                        </a:rPr>
                        <a:t>Année 3</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fr-FR" sz="700" b="1" i="0" u="none" strike="noStrike" dirty="0">
                          <a:solidFill>
                            <a:srgbClr val="FFFFFF"/>
                          </a:solidFill>
                          <a:effectLst/>
                          <a:latin typeface="Arial" panose="020B0604020202020204" pitchFamily="34" charset="0"/>
                        </a:rPr>
                        <a:t>Année 4</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fr-FR" sz="700" b="1" i="0" u="none" strike="noStrike" dirty="0">
                          <a:solidFill>
                            <a:srgbClr val="FFFFFF"/>
                          </a:solidFill>
                          <a:effectLst/>
                          <a:latin typeface="Arial" panose="020B0604020202020204" pitchFamily="34" charset="0"/>
                        </a:rPr>
                        <a:t>Année 5</a:t>
                      </a:r>
                    </a:p>
                  </a:txBody>
                  <a:tcPr marL="0" marR="0" marT="0" marB="0" anchor="ctr">
                    <a:lnL>
                      <a:noFill/>
                    </a:lnL>
                    <a:lnR w="12700" cap="flat" cmpd="sng" algn="ctr">
                      <a:solidFill>
                        <a:schemeClr val="tx1"/>
                      </a:solidFill>
                      <a:prstDash val="dot"/>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rgbClr val="0070C0"/>
                    </a:solidFill>
                  </a:tcPr>
                </a:tc>
                <a:tc>
                  <a:txBody>
                    <a:bodyPr/>
                    <a:lstStyle/>
                    <a:p>
                      <a:pPr algn="ctr" fontAlgn="ctr"/>
                      <a:r>
                        <a:rPr lang="fr-FR" sz="700" b="1" i="0" u="none" strike="noStrike" dirty="0">
                          <a:solidFill>
                            <a:srgbClr val="FFFFFF"/>
                          </a:solidFill>
                          <a:effectLst/>
                          <a:latin typeface="Arial" panose="020B0604020202020204" pitchFamily="34" charset="0"/>
                        </a:rPr>
                        <a:t>Total</a:t>
                      </a:r>
                    </a:p>
                  </a:txBody>
                  <a:tcPr marL="0" marR="0" marT="0" marB="0" anchor="ctr">
                    <a:lnL w="12700" cap="flat" cmpd="sng" algn="ctr">
                      <a:solidFill>
                        <a:schemeClr val="tx1"/>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rgbClr val="0070C0"/>
                    </a:solidFill>
                  </a:tcPr>
                </a:tc>
                <a:tc>
                  <a:txBody>
                    <a:bodyPr/>
                    <a:lstStyle/>
                    <a:p>
                      <a:pPr algn="l" fontAlgn="b"/>
                      <a:endParaRPr lang="fr-FR" sz="700" b="0" i="0" u="none" strike="noStrike">
                        <a:solidFill>
                          <a:srgbClr val="000000"/>
                        </a:solidFill>
                        <a:effectLst/>
                        <a:latin typeface="Arial1"/>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321552662"/>
                  </a:ext>
                </a:extLst>
              </a:tr>
              <a:tr h="473149">
                <a:tc>
                  <a:txBody>
                    <a:bodyPr/>
                    <a:lstStyle/>
                    <a:p>
                      <a:pPr algn="l" fontAlgn="ctr"/>
                      <a:r>
                        <a:rPr lang="fr-FR" sz="700" b="1" i="0" u="none" strike="noStrike" dirty="0">
                          <a:solidFill>
                            <a:srgbClr val="000000"/>
                          </a:solidFill>
                          <a:effectLst/>
                          <a:latin typeface="Arial" panose="020B0604020202020204" pitchFamily="34" charset="0"/>
                        </a:rPr>
                        <a:t>Impacts économiques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dot"/>
                      <a:round/>
                      <a:headEnd type="none" w="med" len="med"/>
                      <a:tailEnd type="none" w="med" len="med"/>
                    </a:lnB>
                    <a:solidFill>
                      <a:srgbClr val="D9E1F2"/>
                    </a:solidFill>
                  </a:tcPr>
                </a:tc>
                <a:tc>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dot"/>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dot"/>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1270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dot"/>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dot"/>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dot"/>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Arial" panose="020B0604020202020204" pitchFamily="34" charset="0"/>
                        </a:rPr>
                        <a:t> </a:t>
                      </a:r>
                    </a:p>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dot"/>
                      <a:round/>
                      <a:headEnd type="none" w="med" len="med"/>
                      <a:tailEnd type="none" w="med" len="med"/>
                    </a:lnB>
                    <a:solidFill>
                      <a:schemeClr val="bg1"/>
                    </a:solidFill>
                  </a:tcPr>
                </a:tc>
                <a:tc>
                  <a:txBody>
                    <a:bodyPr/>
                    <a:lstStyle/>
                    <a:p>
                      <a:pPr algn="ctr" fontAlgn="ctr"/>
                      <a:endParaRPr lang="fr-FR" sz="600" b="0" i="0" u="none" strike="noStrike" dirty="0">
                        <a:solidFill>
                          <a:srgbClr val="000000"/>
                        </a:solidFill>
                        <a:effectLst/>
                        <a:latin typeface="Arial" panose="020B0604020202020204" pitchFamily="34" charset="0"/>
                      </a:endParaRPr>
                    </a:p>
                  </a:txBody>
                  <a:tcPr marL="0" marR="0" marT="0" marB="0" anchor="ctr">
                    <a:lnL w="12700" cap="flat" cmpd="sng" algn="ctr">
                      <a:solidFill>
                        <a:schemeClr val="tx1"/>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dot"/>
                      <a:round/>
                      <a:headEnd type="none" w="med" len="med"/>
                      <a:tailEnd type="none" w="med" len="med"/>
                    </a:lnB>
                    <a:solidFill>
                      <a:schemeClr val="bg1"/>
                    </a:solidFill>
                  </a:tcPr>
                </a:tc>
                <a:tc>
                  <a:txBody>
                    <a:bodyPr/>
                    <a:lstStyle/>
                    <a:p>
                      <a:pPr algn="l" fontAlgn="b"/>
                      <a:r>
                        <a:rPr lang="fr-FR" sz="700" b="0" i="0" u="none" strike="noStrike">
                          <a:solidFill>
                            <a:srgbClr val="000000"/>
                          </a:solidFill>
                          <a:effectLst/>
                          <a:latin typeface="Arial1"/>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709767910"/>
                  </a:ext>
                </a:extLst>
              </a:tr>
              <a:tr h="534863">
                <a:tc>
                  <a:txBody>
                    <a:bodyPr/>
                    <a:lstStyle/>
                    <a:p>
                      <a:pPr algn="l" fontAlgn="ctr"/>
                      <a:r>
                        <a:rPr lang="fr-FR" sz="700" b="0" i="1" u="none" strike="noStrike" dirty="0">
                          <a:solidFill>
                            <a:srgbClr val="000000"/>
                          </a:solidFill>
                          <a:effectLst/>
                          <a:latin typeface="Arial" panose="020B0604020202020204" pitchFamily="34" charset="0"/>
                        </a:rPr>
                        <a:t>(Chiffre d’affaires direct généré par le projet </a:t>
                      </a:r>
                      <a:r>
                        <a:rPr lang="fr-FR" sz="700" b="1" i="1" u="sng" strike="noStrike" dirty="0">
                          <a:solidFill>
                            <a:srgbClr val="000000"/>
                          </a:solidFill>
                          <a:effectLst/>
                          <a:latin typeface="Arial" panose="020B0604020202020204" pitchFamily="34" charset="0"/>
                        </a:rPr>
                        <a:t>annuel</a:t>
                      </a:r>
                      <a:r>
                        <a:rPr lang="fr-FR" sz="700" b="1" i="1" u="none" strike="noStrike" dirty="0">
                          <a:solidFill>
                            <a:srgbClr val="000000"/>
                          </a:solidFill>
                          <a:effectLst/>
                          <a:latin typeface="Arial" panose="020B0604020202020204" pitchFamily="34" charset="0"/>
                        </a:rPr>
                        <a:t> </a:t>
                      </a:r>
                      <a:r>
                        <a:rPr lang="fr-FR" sz="700" b="0" i="1" u="none" strike="noStrike" dirty="0">
                          <a:solidFill>
                            <a:srgbClr val="000000"/>
                          </a:solidFill>
                          <a:effectLst/>
                          <a:latin typeface="Arial" panose="020B0604020202020204" pitchFamily="34" charset="0"/>
                        </a:rPr>
                        <a:t>k€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9E1F2"/>
                    </a:solidFill>
                  </a:tcPr>
                </a:tc>
                <a:tc>
                  <a:txBody>
                    <a:bodyPr/>
                    <a:lstStyle/>
                    <a:p>
                      <a:pPr algn="ctr" fontAlgn="ctr"/>
                      <a:endParaRPr lang="fr-FR" sz="6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fr-FR" sz="600" b="0" i="0" u="none" strike="noStrike" dirty="0">
                        <a:solidFill>
                          <a:srgbClr val="000000"/>
                        </a:solidFill>
                        <a:effectLst/>
                        <a:latin typeface="Arial" panose="020B0604020202020204" pitchFamily="34" charset="0"/>
                      </a:endParaRPr>
                    </a:p>
                  </a:txBody>
                  <a:tcPr marL="0" marR="0" marT="0" marB="0" anchor="ctr">
                    <a:lnL w="1270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fr-FR" sz="6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fr-FR" sz="6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fr-FR" sz="6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fr-FR" sz="600" b="0" i="0" u="none" strike="noStrike" dirty="0">
                        <a:solidFill>
                          <a:srgbClr val="000000"/>
                        </a:solidFill>
                        <a:effectLst/>
                        <a:latin typeface="Arial" panose="020B0604020202020204" pitchFamily="34" charset="0"/>
                      </a:endParaRPr>
                    </a:p>
                  </a:txBody>
                  <a:tcPr marL="0" marR="0" marT="0" marB="0" anchor="ctr">
                    <a:lnL w="12700" cap="flat" cmpd="sng" algn="ctr">
                      <a:solidFill>
                        <a:schemeClr val="tx1"/>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l" fontAlgn="b"/>
                      <a:r>
                        <a:rPr lang="fr-FR" sz="700" b="0" i="0" u="none" strike="noStrike">
                          <a:solidFill>
                            <a:srgbClr val="FF0000"/>
                          </a:solidFill>
                          <a:effectLst/>
                          <a:latin typeface="Arial1"/>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58620832"/>
                  </a:ext>
                </a:extLst>
              </a:tr>
              <a:tr h="534863">
                <a:tc>
                  <a:txBody>
                    <a:bodyPr/>
                    <a:lstStyle/>
                    <a:p>
                      <a:pPr algn="l" fontAlgn="ctr"/>
                      <a:r>
                        <a:rPr lang="fr-FR" sz="700" b="1" i="1" u="none" strike="noStrike">
                          <a:solidFill>
                            <a:srgbClr val="000000"/>
                          </a:solidFill>
                          <a:effectLst/>
                          <a:latin typeface="Arial" panose="020B0604020202020204" pitchFamily="34" charset="0"/>
                        </a:rPr>
                        <a:t>Explications </a:t>
                      </a:r>
                      <a:r>
                        <a:rPr lang="fr-FR" sz="700" b="0" i="1" u="none" strike="noStrike">
                          <a:solidFill>
                            <a:srgbClr val="000000"/>
                          </a:solidFill>
                          <a:effectLst/>
                          <a:latin typeface="Arial" panose="020B0604020202020204" pitchFamily="34" charset="0"/>
                        </a:rPr>
                        <a:t>(description des unités d'œuvres générant le CA)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9E1F2"/>
                    </a:solidFill>
                  </a:tcPr>
                </a:tc>
                <a:tc>
                  <a:txBody>
                    <a:bodyPr/>
                    <a:lstStyle/>
                    <a:p>
                      <a:pPr algn="ctr" fontAlgn="ctr"/>
                      <a:r>
                        <a:rPr lang="fr-FR" sz="6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lnBlToTr w="6350" cap="flat" cmpd="sng" algn="ctr">
                      <a:solidFill>
                        <a:srgbClr val="000000"/>
                      </a:solidFill>
                      <a:prstDash val="solid"/>
                      <a:round/>
                      <a:headEnd type="none" w="med" len="med"/>
                      <a:tailEnd type="none" w="med" len="med"/>
                    </a:lnBlToTr>
                    <a:solidFill>
                      <a:schemeClr val="bg1"/>
                    </a:solidFill>
                  </a:tcPr>
                </a:tc>
                <a:tc>
                  <a:txBody>
                    <a:bodyPr/>
                    <a:lstStyle/>
                    <a:p>
                      <a:pPr algn="l" fontAlgn="b"/>
                      <a:r>
                        <a:rPr lang="fr-FR" sz="700" b="0" i="0" u="none" strike="noStrike">
                          <a:solidFill>
                            <a:srgbClr val="000000"/>
                          </a:solidFill>
                          <a:effectLst/>
                          <a:latin typeface="Arial1"/>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959825535"/>
                  </a:ext>
                </a:extLst>
              </a:tr>
              <a:tr h="534863">
                <a:tc>
                  <a:txBody>
                    <a:bodyPr/>
                    <a:lstStyle/>
                    <a:p>
                      <a:pPr algn="l" fontAlgn="ctr"/>
                      <a:r>
                        <a:rPr lang="fr-FR" sz="700" b="1" i="1" u="none" strike="noStrike" dirty="0">
                          <a:solidFill>
                            <a:srgbClr val="000000"/>
                          </a:solidFill>
                          <a:effectLst/>
                          <a:latin typeface="Arial" panose="020B0604020202020204" pitchFamily="34" charset="0"/>
                        </a:rPr>
                        <a:t>Types </a:t>
                      </a:r>
                      <a:r>
                        <a:rPr lang="fr-FR" sz="700" b="0" i="1" u="none" strike="noStrike" dirty="0">
                          <a:solidFill>
                            <a:srgbClr val="000000"/>
                          </a:solidFill>
                          <a:effectLst/>
                          <a:latin typeface="Arial" panose="020B0604020202020204" pitchFamily="34" charset="0"/>
                        </a:rPr>
                        <a:t>d'unités d'œuvre générant le CA**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fr-FR" sz="6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lnBlToTr w="6350" cap="flat" cmpd="sng" algn="ctr">
                      <a:solidFill>
                        <a:srgbClr val="000000"/>
                      </a:solidFill>
                      <a:prstDash val="solid"/>
                      <a:round/>
                      <a:headEnd type="none" w="med" len="med"/>
                      <a:tailEnd type="none" w="med" len="med"/>
                    </a:lnBlToTr>
                    <a:solidFill>
                      <a:schemeClr val="bg1"/>
                    </a:solidFill>
                  </a:tcPr>
                </a:tc>
                <a:tc>
                  <a:txBody>
                    <a:bodyPr/>
                    <a:lstStyle/>
                    <a:p>
                      <a:pPr algn="l" fontAlgn="b"/>
                      <a:r>
                        <a:rPr lang="fr-FR" sz="700" b="0" i="0" u="none" strike="noStrike">
                          <a:solidFill>
                            <a:srgbClr val="000000"/>
                          </a:solidFill>
                          <a:effectLst/>
                          <a:latin typeface="Arial1"/>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311460231"/>
                  </a:ext>
                </a:extLst>
              </a:tr>
              <a:tr h="534863">
                <a:tc>
                  <a:txBody>
                    <a:bodyPr/>
                    <a:lstStyle/>
                    <a:p>
                      <a:pPr algn="l" fontAlgn="ctr"/>
                      <a:r>
                        <a:rPr lang="fr-FR" sz="700" b="0" i="1" u="none" strike="noStrike" dirty="0" smtClean="0">
                          <a:solidFill>
                            <a:srgbClr val="000000"/>
                          </a:solidFill>
                          <a:effectLst/>
                          <a:latin typeface="Arial" panose="020B0604020202020204" pitchFamily="34" charset="0"/>
                        </a:rPr>
                        <a:t>Coût</a:t>
                      </a:r>
                      <a:r>
                        <a:rPr lang="fr-FR" sz="700" b="0" i="1" u="none" strike="noStrike" baseline="0" dirty="0" smtClean="0">
                          <a:solidFill>
                            <a:srgbClr val="000000"/>
                          </a:solidFill>
                          <a:effectLst/>
                          <a:latin typeface="Arial" panose="020B0604020202020204" pitchFamily="34" charset="0"/>
                        </a:rPr>
                        <a:t> de la tonne de CO2 évitée</a:t>
                      </a:r>
                      <a:endParaRPr lang="fr-FR" sz="700" b="0" i="1"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endParaRPr lang="fr-FR" sz="600" b="0" i="0" u="none" strike="noStrike">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fr-FR" sz="600" b="0" i="0" u="none" strike="noStrike">
                        <a:solidFill>
                          <a:srgbClr val="000000"/>
                        </a:solidFill>
                        <a:effectLst/>
                        <a:latin typeface="Arial" panose="020B060402020202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fr-FR" sz="600" b="0" i="0" u="none" strike="noStrike">
                        <a:solidFill>
                          <a:srgbClr val="000000"/>
                        </a:solidFill>
                        <a:effectLst/>
                        <a:latin typeface="Arial" panose="020B060402020202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fr-FR" sz="6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fr-FR" sz="6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fr-FR" sz="6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lnBlToTr w="6350" cap="flat" cmpd="sng" algn="ctr">
                      <a:solidFill>
                        <a:srgbClr val="000000"/>
                      </a:solidFill>
                      <a:prstDash val="solid"/>
                      <a:round/>
                      <a:headEnd type="none" w="med" len="med"/>
                      <a:tailEnd type="none" w="med" len="med"/>
                    </a:lnBlToTr>
                    <a:solidFill>
                      <a:schemeClr val="bg1"/>
                    </a:solidFill>
                  </a:tcPr>
                </a:tc>
                <a:tc>
                  <a:txBody>
                    <a:bodyPr/>
                    <a:lstStyle/>
                    <a:p>
                      <a:pPr algn="l" fontAlgn="b"/>
                      <a:endParaRPr lang="fr-FR" sz="700" b="0" i="0" u="none" strike="noStrike" dirty="0">
                        <a:solidFill>
                          <a:srgbClr val="000000"/>
                        </a:solidFill>
                        <a:effectLst/>
                        <a:latin typeface="Arial1"/>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306772674"/>
                  </a:ext>
                </a:extLst>
              </a:tr>
              <a:tr h="236574">
                <a:tc>
                  <a:txBody>
                    <a:bodyPr/>
                    <a:lstStyle/>
                    <a:p>
                      <a:pPr algn="l" fontAlgn="ctr"/>
                      <a:r>
                        <a:rPr lang="fr-FR" sz="700" b="1" i="0" u="none" strike="noStrike">
                          <a:solidFill>
                            <a:srgbClr val="000000"/>
                          </a:solidFill>
                          <a:effectLst/>
                          <a:latin typeface="Arial" panose="020B0604020202020204" pitchFamily="34" charset="0"/>
                        </a:rPr>
                        <a:t>Emploi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E1F2"/>
                    </a:solidFill>
                  </a:tcPr>
                </a:tc>
                <a:tc rowSpan="2">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fr-FR" sz="6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fr-FR" sz="6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r>
                        <a:rPr lang="fr-FR" sz="600" b="0" i="0" u="none" strike="noStrike" dirty="0">
                          <a:solidFill>
                            <a:srgbClr val="000000"/>
                          </a:solidFill>
                          <a:effectLst/>
                          <a:latin typeface="Arial" panose="020B0604020202020204" pitchFamily="34" charset="0"/>
                        </a:rPr>
                        <a:t> </a:t>
                      </a:r>
                    </a:p>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chemeClr val="tx1"/>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rowSpan="2">
                  <a:txBody>
                    <a:bodyPr/>
                    <a:lstStyle/>
                    <a:p>
                      <a:pPr algn="ctr" fontAlgn="ctr"/>
                      <a:endParaRPr lang="fr-FR" sz="600" b="0" i="0" u="none" strike="noStrike" dirty="0">
                        <a:solidFill>
                          <a:srgbClr val="000000"/>
                        </a:solidFill>
                        <a:effectLst/>
                        <a:latin typeface="Arial" panose="020B0604020202020204" pitchFamily="34" charset="0"/>
                      </a:endParaRPr>
                    </a:p>
                  </a:txBody>
                  <a:tcPr marL="0" marR="0" marT="0" marB="0" anchor="ctr">
                    <a:lnL w="12700" cap="flat" cmpd="sng" algn="ctr">
                      <a:solidFill>
                        <a:schemeClr val="tx1"/>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l" fontAlgn="b"/>
                      <a:r>
                        <a:rPr lang="fr-FR" sz="700" b="0" i="0" u="none" strike="noStrike">
                          <a:solidFill>
                            <a:srgbClr val="000000"/>
                          </a:solidFill>
                          <a:effectLst/>
                          <a:latin typeface="Arial1"/>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954685617"/>
                  </a:ext>
                </a:extLst>
              </a:tr>
              <a:tr h="1049154">
                <a:tc>
                  <a:txBody>
                    <a:bodyPr/>
                    <a:lstStyle/>
                    <a:p>
                      <a:pPr algn="l" fontAlgn="ctr"/>
                      <a:r>
                        <a:rPr lang="fr-FR" sz="700" b="0" i="1" u="none" strike="noStrike" dirty="0">
                          <a:solidFill>
                            <a:srgbClr val="000000"/>
                          </a:solidFill>
                          <a:effectLst/>
                          <a:latin typeface="Arial" panose="020B0604020202020204" pitchFamily="34" charset="0"/>
                        </a:rPr>
                        <a:t>(Nombre emplois </a:t>
                      </a:r>
                      <a:r>
                        <a:rPr lang="fr-FR" sz="700" b="1" i="1" u="sng" strike="noStrike" dirty="0">
                          <a:solidFill>
                            <a:srgbClr val="000000"/>
                          </a:solidFill>
                          <a:effectLst/>
                          <a:latin typeface="Arial" panose="020B0604020202020204" pitchFamily="34" charset="0"/>
                        </a:rPr>
                        <a:t>directs mobilisés</a:t>
                      </a:r>
                      <a:r>
                        <a:rPr lang="fr-FR" sz="700" b="1" i="1" u="none" strike="noStrike" dirty="0">
                          <a:solidFill>
                            <a:srgbClr val="000000"/>
                          </a:solidFill>
                          <a:effectLst/>
                          <a:latin typeface="Arial" panose="020B0604020202020204" pitchFamily="34" charset="0"/>
                        </a:rPr>
                        <a:t> annuellement </a:t>
                      </a:r>
                      <a:r>
                        <a:rPr lang="fr-FR" sz="700" b="0" i="1" u="none" strike="noStrike" dirty="0">
                          <a:solidFill>
                            <a:srgbClr val="000000"/>
                          </a:solidFill>
                          <a:effectLst/>
                          <a:latin typeface="Arial" panose="020B0604020202020204" pitchFamily="34" charset="0"/>
                        </a:rPr>
                        <a:t>pour l'activité d'exploitation du projet, qu'ils soient créés et/ou maintenus</a:t>
                      </a:r>
                      <a:r>
                        <a:rPr lang="fr-FR" sz="700" b="0" i="0" u="none" strike="noStrike" dirty="0">
                          <a:solidFill>
                            <a:srgbClr val="000000"/>
                          </a:solidFill>
                          <a:effectLst/>
                          <a:latin typeface="Arial" panose="020B0604020202020204" pitchFamily="34" charset="0"/>
                        </a:rPr>
                        <a:t>)</a:t>
                      </a:r>
                      <a:endParaRPr lang="fr-FR" sz="700" b="0" i="1"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dot"/>
                      <a:round/>
                      <a:headEnd type="none" w="med" len="med"/>
                      <a:tailEnd type="none" w="med" len="med"/>
                    </a:lnB>
                    <a:solidFill>
                      <a:srgbClr val="D9E1F2"/>
                    </a:solidFill>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l" fontAlgn="b"/>
                      <a:endParaRPr lang="fr-FR" sz="700" b="0" i="0" u="none" strike="noStrike" dirty="0">
                        <a:solidFill>
                          <a:srgbClr val="000000"/>
                        </a:solidFill>
                        <a:effectLst/>
                        <a:latin typeface="Arial1"/>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968951056"/>
                  </a:ext>
                </a:extLst>
              </a:tr>
              <a:tr h="527150">
                <a:tc>
                  <a:txBody>
                    <a:bodyPr/>
                    <a:lstStyle/>
                    <a:p>
                      <a:pPr algn="l" fontAlgn="ctr"/>
                      <a:r>
                        <a:rPr lang="fr-FR" sz="700" b="1" i="1" u="none" strike="noStrike">
                          <a:solidFill>
                            <a:srgbClr val="000000"/>
                          </a:solidFill>
                          <a:effectLst/>
                          <a:latin typeface="Arial" panose="020B0604020202020204" pitchFamily="34" charset="0"/>
                        </a:rPr>
                        <a:t>dont </a:t>
                      </a:r>
                      <a:r>
                        <a:rPr lang="fr-FR" sz="700" b="0" i="1" u="none" strike="noStrike">
                          <a:solidFill>
                            <a:srgbClr val="000000"/>
                          </a:solidFill>
                          <a:effectLst/>
                          <a:latin typeface="Arial" panose="020B0604020202020204" pitchFamily="34" charset="0"/>
                        </a:rPr>
                        <a:t>emplois nouvellement créés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fr-FR" sz="600" b="0" i="0" u="none" strike="noStrike" dirty="0">
                          <a:solidFill>
                            <a:srgbClr val="000000"/>
                          </a:solidFill>
                          <a:effectLst/>
                          <a:latin typeface="Arial" panose="020B0604020202020204" pitchFamily="34" charset="0"/>
                        </a:rPr>
                        <a:t> </a:t>
                      </a:r>
                    </a:p>
                    <a:p>
                      <a:pPr algn="ctr" fontAlgn="ctr"/>
                      <a:r>
                        <a:rPr lang="fr-FR" sz="600" b="0" i="0" u="none" strike="noStrike" dirty="0">
                          <a:solidFill>
                            <a:srgbClr val="000000"/>
                          </a:solidFill>
                          <a:effectLst/>
                          <a:latin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fr-FR" sz="600" b="0" i="0" u="none" strike="noStrike" dirty="0">
                        <a:solidFill>
                          <a:srgbClr val="000000"/>
                        </a:solidFill>
                        <a:effectLst/>
                        <a:latin typeface="Arial" panose="020B0604020202020204" pitchFamily="34" charset="0"/>
                      </a:endParaRPr>
                    </a:p>
                  </a:txBody>
                  <a:tcPr marL="0" marR="0" marT="0" marB="0" anchor="ctr">
                    <a:lnL w="12700" cap="flat" cmpd="sng" algn="ctr">
                      <a:solidFill>
                        <a:schemeClr val="tx1"/>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fr-FR" sz="700" b="0" i="0" u="none" strike="noStrike" dirty="0">
                        <a:solidFill>
                          <a:srgbClr val="000000"/>
                        </a:solidFill>
                        <a:effectLst/>
                        <a:latin typeface="Arial1"/>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149526436"/>
                  </a:ext>
                </a:extLst>
              </a:tr>
            </a:tbl>
          </a:graphicData>
        </a:graphic>
      </p:graphicFrame>
    </p:spTree>
    <p:extLst>
      <p:ext uri="{BB962C8B-B14F-4D97-AF65-F5344CB8AC3E}">
        <p14:creationId xmlns:p14="http://schemas.microsoft.com/office/powerpoint/2010/main" val="510107571"/>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pPr lvl="0"/>
            <a:r>
              <a:rPr lang="fr-FR" dirty="0" smtClean="0"/>
              <a:t>11. Plan de financement du projet</a:t>
            </a:r>
            <a:br>
              <a:rPr lang="fr-FR" dirty="0" smtClean="0"/>
            </a:br>
            <a:r>
              <a:rPr lang="fr-FR" dirty="0" smtClean="0"/>
              <a:t>(cf. Annexe 3b, 6) </a:t>
            </a:r>
            <a:endParaRPr lang="fr-FR" dirty="0"/>
          </a:p>
        </p:txBody>
      </p:sp>
      <p:sp>
        <p:nvSpPr>
          <p:cNvPr id="3" name="Espace réservé du contenu 2"/>
          <p:cNvSpPr>
            <a:spLocks noGrp="1"/>
          </p:cNvSpPr>
          <p:nvPr>
            <p:ph idx="1"/>
          </p:nvPr>
        </p:nvSpPr>
        <p:spPr/>
        <p:txBody>
          <a:bodyPr/>
          <a:lstStyle/>
          <a:p>
            <a:endParaRPr lang="fr-FR"/>
          </a:p>
        </p:txBody>
      </p:sp>
      <p:sp>
        <p:nvSpPr>
          <p:cNvPr id="7" name="Espace réservé du contenu 8"/>
          <p:cNvSpPr txBox="1">
            <a:spLocks/>
          </p:cNvSpPr>
          <p:nvPr/>
        </p:nvSpPr>
        <p:spPr bwMode="gray">
          <a:xfrm>
            <a:off x="4234375" y="1819275"/>
            <a:ext cx="5176325" cy="1550057"/>
          </a:xfrm>
          <a:prstGeom prst="wedgeRectCallout">
            <a:avLst>
              <a:gd name="adj1" fmla="val -61293"/>
              <a:gd name="adj2" fmla="val -6800"/>
            </a:avLst>
          </a:prstGeom>
          <a:solidFill>
            <a:schemeClr val="bg1">
              <a:lumMod val="85000"/>
            </a:schemeClr>
          </a:solidFill>
        </p:spPr>
        <p:txBody>
          <a:bodyPr vert="horz" lIns="0" tIns="45720" rIns="0" bIns="45720" rtlCol="0">
            <a:noAutofit/>
          </a:bodyPr>
          <a:lstStyle>
            <a:lvl1pPr marL="0" indent="0" algn="l" defTabSz="914400" rtl="0" eaLnBrk="1" latinLnBrk="0" hangingPunct="1">
              <a:spcBef>
                <a:spcPts val="0"/>
              </a:spcBef>
              <a:spcAft>
                <a:spcPts val="300"/>
              </a:spcAft>
              <a:buFontTx/>
              <a:buNone/>
              <a:defRPr sz="1600" b="1" kern="1200">
                <a:solidFill>
                  <a:schemeClr val="tx1"/>
                </a:solidFill>
                <a:latin typeface="+mn-lt"/>
                <a:ea typeface="+mn-ea"/>
                <a:cs typeface="+mn-cs"/>
              </a:defRPr>
            </a:lvl1pPr>
            <a:lvl2pPr marL="525600" indent="-285750" algn="l" defTabSz="914400" rtl="0" eaLnBrk="1" latinLnBrk="0" hangingPunct="1">
              <a:spcBef>
                <a:spcPts val="0"/>
              </a:spcBef>
              <a:spcAft>
                <a:spcPts val="300"/>
              </a:spcAft>
              <a:buClr>
                <a:schemeClr val="tx2"/>
              </a:buClr>
              <a:buSzPct val="130000"/>
              <a:buFont typeface="Wingdings 2" pitchFamily="18" charset="2"/>
              <a:buChar char="¡"/>
              <a:defRPr sz="1600" kern="1200">
                <a:solidFill>
                  <a:schemeClr val="tx1"/>
                </a:solidFill>
                <a:latin typeface="+mn-lt"/>
                <a:ea typeface="+mn-ea"/>
                <a:cs typeface="+mn-cs"/>
              </a:defRPr>
            </a:lvl2pPr>
            <a:lvl3pPr marL="932400" indent="-230400" algn="l" defTabSz="914400" rtl="0" eaLnBrk="1" latinLnBrk="0" hangingPunct="1">
              <a:spcBef>
                <a:spcPts val="0"/>
              </a:spcBef>
              <a:spcAft>
                <a:spcPts val="300"/>
              </a:spcAft>
              <a:buClr>
                <a:schemeClr val="tx2"/>
              </a:buClr>
              <a:buSzPct val="130000"/>
              <a:buFont typeface="Wingdings" pitchFamily="2" charset="2"/>
              <a:buChar char="§"/>
              <a:defRPr sz="1600" kern="1200">
                <a:solidFill>
                  <a:schemeClr val="tx1"/>
                </a:solidFill>
                <a:latin typeface="+mn-lt"/>
                <a:ea typeface="+mn-ea"/>
                <a:cs typeface="+mn-cs"/>
              </a:defRPr>
            </a:lvl3pPr>
            <a:lvl4pPr marL="1371600" indent="-2286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4pPr>
            <a:lvl5pPr marL="1789200" indent="-1800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88900"/>
            <a:r>
              <a:rPr lang="fr-FR" b="0" i="1" dirty="0" smtClean="0"/>
              <a:t>Sur la durée du projet </a:t>
            </a:r>
            <a:r>
              <a:rPr lang="fr-FR" b="0" i="1" dirty="0"/>
              <a:t> </a:t>
            </a:r>
            <a:r>
              <a:rPr lang="fr-FR" b="0" i="1" dirty="0" smtClean="0"/>
              <a:t>/ Post projet</a:t>
            </a:r>
          </a:p>
          <a:p>
            <a:pPr marL="285750" indent="-196850">
              <a:buFont typeface="Arial" panose="020B0604020202020204" pitchFamily="34" charset="0"/>
              <a:buChar char="•"/>
            </a:pPr>
            <a:r>
              <a:rPr lang="fr-FR" b="0" i="1" dirty="0" smtClean="0"/>
              <a:t>Levées de fonds et ressources en capitaux propres</a:t>
            </a:r>
          </a:p>
          <a:p>
            <a:pPr marL="285750" indent="-196850">
              <a:buFont typeface="Arial" panose="020B0604020202020204" pitchFamily="34" charset="0"/>
              <a:buChar char="•"/>
            </a:pPr>
            <a:r>
              <a:rPr lang="fr-FR" b="0" i="1" dirty="0" smtClean="0"/>
              <a:t>Financement bancaire</a:t>
            </a:r>
          </a:p>
          <a:p>
            <a:pPr marL="285750" indent="-196850">
              <a:buFont typeface="Arial" panose="020B0604020202020204" pitchFamily="34" charset="0"/>
              <a:buChar char="•"/>
            </a:pPr>
            <a:r>
              <a:rPr lang="fr-FR" b="0" i="1" dirty="0"/>
              <a:t>Capacité d’autofinancement (CAF)</a:t>
            </a:r>
          </a:p>
          <a:p>
            <a:pPr marL="285750" indent="-196850">
              <a:buFont typeface="Arial" panose="020B0604020202020204" pitchFamily="34" charset="0"/>
              <a:buChar char="•"/>
            </a:pPr>
            <a:r>
              <a:rPr lang="fr-FR" b="0" i="1" dirty="0" smtClean="0"/>
              <a:t>Autres aides publiques</a:t>
            </a:r>
          </a:p>
          <a:p>
            <a:pPr marL="285750" indent="-196850">
              <a:buFont typeface="Arial" panose="020B0604020202020204" pitchFamily="34" charset="0"/>
              <a:buChar char="•"/>
            </a:pPr>
            <a:endParaRPr lang="fr-FR" b="0" i="1" dirty="0"/>
          </a:p>
        </p:txBody>
      </p:sp>
    </p:spTree>
    <p:extLst>
      <p:ext uri="{BB962C8B-B14F-4D97-AF65-F5344CB8AC3E}">
        <p14:creationId xmlns:p14="http://schemas.microsoft.com/office/powerpoint/2010/main" val="2884910357"/>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noFill/>
        </p:spPr>
        <p:txBody>
          <a:bodyPr/>
          <a:lstStyle/>
          <a:p>
            <a:pPr lvl="0"/>
            <a:r>
              <a:rPr lang="fr-FR" dirty="0" smtClean="0"/>
              <a:t>12. Pour Thème 3 (Industrialisation) – Description de la solution de référence (cf. Annexe 9) </a:t>
            </a:r>
            <a:endParaRPr lang="fr-FR" dirty="0"/>
          </a:p>
        </p:txBody>
      </p:sp>
      <p:sp>
        <p:nvSpPr>
          <p:cNvPr id="3" name="Espace réservé du contenu 2"/>
          <p:cNvSpPr>
            <a:spLocks noGrp="1"/>
          </p:cNvSpPr>
          <p:nvPr>
            <p:ph idx="1"/>
          </p:nvPr>
        </p:nvSpPr>
        <p:spPr/>
        <p:txBody>
          <a:bodyPr/>
          <a:lstStyle/>
          <a:p>
            <a:endParaRPr lang="fr-FR"/>
          </a:p>
        </p:txBody>
      </p:sp>
      <p:sp>
        <p:nvSpPr>
          <p:cNvPr id="7" name="Espace réservé du contenu 8"/>
          <p:cNvSpPr txBox="1">
            <a:spLocks/>
          </p:cNvSpPr>
          <p:nvPr/>
        </p:nvSpPr>
        <p:spPr bwMode="gray">
          <a:xfrm>
            <a:off x="4234375" y="1819275"/>
            <a:ext cx="5176325" cy="4191000"/>
          </a:xfrm>
          <a:prstGeom prst="wedgeRectCallout">
            <a:avLst>
              <a:gd name="adj1" fmla="val -61293"/>
              <a:gd name="adj2" fmla="val -6800"/>
            </a:avLst>
          </a:prstGeom>
          <a:solidFill>
            <a:schemeClr val="bg1">
              <a:lumMod val="85000"/>
            </a:schemeClr>
          </a:solidFill>
        </p:spPr>
        <p:txBody>
          <a:bodyPr vert="horz" lIns="0" tIns="45720" rIns="0" bIns="45720" rtlCol="0">
            <a:noAutofit/>
          </a:bodyPr>
          <a:lstStyle>
            <a:lvl1pPr marL="0" indent="0" algn="l" defTabSz="914400" rtl="0" eaLnBrk="1" latinLnBrk="0" hangingPunct="1">
              <a:spcBef>
                <a:spcPts val="0"/>
              </a:spcBef>
              <a:spcAft>
                <a:spcPts val="300"/>
              </a:spcAft>
              <a:buFontTx/>
              <a:buNone/>
              <a:defRPr sz="1600" b="1" kern="1200">
                <a:solidFill>
                  <a:schemeClr val="tx1"/>
                </a:solidFill>
                <a:latin typeface="+mn-lt"/>
                <a:ea typeface="+mn-ea"/>
                <a:cs typeface="+mn-cs"/>
              </a:defRPr>
            </a:lvl1pPr>
            <a:lvl2pPr marL="525600" indent="-285750" algn="l" defTabSz="914400" rtl="0" eaLnBrk="1" latinLnBrk="0" hangingPunct="1">
              <a:spcBef>
                <a:spcPts val="0"/>
              </a:spcBef>
              <a:spcAft>
                <a:spcPts val="300"/>
              </a:spcAft>
              <a:buClr>
                <a:schemeClr val="tx2"/>
              </a:buClr>
              <a:buSzPct val="130000"/>
              <a:buFont typeface="Wingdings 2" pitchFamily="18" charset="2"/>
              <a:buChar char="¡"/>
              <a:defRPr sz="1600" kern="1200">
                <a:solidFill>
                  <a:schemeClr val="tx1"/>
                </a:solidFill>
                <a:latin typeface="+mn-lt"/>
                <a:ea typeface="+mn-ea"/>
                <a:cs typeface="+mn-cs"/>
              </a:defRPr>
            </a:lvl2pPr>
            <a:lvl3pPr marL="932400" indent="-230400" algn="l" defTabSz="914400" rtl="0" eaLnBrk="1" latinLnBrk="0" hangingPunct="1">
              <a:spcBef>
                <a:spcPts val="0"/>
              </a:spcBef>
              <a:spcAft>
                <a:spcPts val="300"/>
              </a:spcAft>
              <a:buClr>
                <a:schemeClr val="tx2"/>
              </a:buClr>
              <a:buSzPct val="130000"/>
              <a:buFont typeface="Wingdings" pitchFamily="2" charset="2"/>
              <a:buChar char="§"/>
              <a:defRPr sz="1600" kern="1200">
                <a:solidFill>
                  <a:schemeClr val="tx1"/>
                </a:solidFill>
                <a:latin typeface="+mn-lt"/>
                <a:ea typeface="+mn-ea"/>
                <a:cs typeface="+mn-cs"/>
              </a:defRPr>
            </a:lvl3pPr>
            <a:lvl4pPr marL="1371600" indent="-2286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4pPr>
            <a:lvl5pPr marL="1789200" indent="-1800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88900"/>
            <a:r>
              <a:rPr lang="fr-FR" b="0" i="1" dirty="0" smtClean="0"/>
              <a:t>Description de la solution de référence (Scénario contrefactuel)</a:t>
            </a:r>
          </a:p>
          <a:p>
            <a:pPr marL="88900"/>
            <a:r>
              <a:rPr lang="fr-FR" b="0" i="1" dirty="0" smtClean="0"/>
              <a:t>Le </a:t>
            </a:r>
            <a:r>
              <a:rPr lang="fr-FR" b="0" i="1" dirty="0"/>
              <a:t>scénario contrefactuel représente la solution sans ambition environnementale ou énergétique dans laquelle investirait le demandeur, sans aide publique.</a:t>
            </a:r>
            <a:br>
              <a:rPr lang="fr-FR" b="0" i="1" dirty="0"/>
            </a:br>
            <a:r>
              <a:rPr lang="fr-FR" b="0" i="1" dirty="0"/>
              <a:t>Selon les règles communautaires, seuls les coûts supplémentaires nécessaires pour aller au-delà des normes applicables de l’Union Européenne ou pour augmenter le niveau de protection de l’environnement en l’absence de normes sont admissibles. L’assiette des coûts admissibles sera donc calculée comme le surcoût de la solution visée de l’opération future (plus respectueuse de l’environnement) par rapport au scénario </a:t>
            </a:r>
            <a:r>
              <a:rPr lang="fr-FR" b="0" i="1" dirty="0" smtClean="0"/>
              <a:t>contrefactuel.</a:t>
            </a:r>
            <a:r>
              <a:rPr lang="fr-FR" b="0" dirty="0"/>
              <a:t/>
            </a:r>
            <a:br>
              <a:rPr lang="fr-FR" b="0" dirty="0"/>
            </a:br>
            <a:endParaRPr lang="fr-FR" b="0" i="1" dirty="0"/>
          </a:p>
        </p:txBody>
      </p:sp>
    </p:spTree>
    <p:extLst>
      <p:ext uri="{BB962C8B-B14F-4D97-AF65-F5344CB8AC3E}">
        <p14:creationId xmlns:p14="http://schemas.microsoft.com/office/powerpoint/2010/main" val="71507974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dirty="0" smtClean="0"/>
              <a:t>Notice  </a:t>
            </a:r>
            <a:endParaRPr lang="fr-FR" dirty="0"/>
          </a:p>
        </p:txBody>
      </p:sp>
      <p:sp>
        <p:nvSpPr>
          <p:cNvPr id="4" name="Espace réservé du contenu 3"/>
          <p:cNvSpPr>
            <a:spLocks noGrp="1"/>
          </p:cNvSpPr>
          <p:nvPr>
            <p:ph idx="1"/>
          </p:nvPr>
        </p:nvSpPr>
        <p:spPr>
          <a:xfrm>
            <a:off x="495300" y="1412569"/>
            <a:ext cx="8915399" cy="4363156"/>
          </a:xfrm>
        </p:spPr>
        <p:txBody>
          <a:bodyPr anchor="t"/>
          <a:lstStyle/>
          <a:p>
            <a:pPr algn="just"/>
            <a:r>
              <a:rPr lang="fr-FR" sz="1200" u="sng" dirty="0">
                <a:latin typeface="Marianne" panose="02000000000000000000" pitchFamily="50" charset="0"/>
                <a:cs typeface="Calibri" panose="020F0502020204030204" pitchFamily="34" charset="0"/>
              </a:rPr>
              <a:t>Modalités : </a:t>
            </a:r>
            <a:r>
              <a:rPr lang="fr-FR" sz="1200" b="0" dirty="0">
                <a:latin typeface="Marianne" panose="02000000000000000000" pitchFamily="50" charset="0"/>
                <a:cs typeface="Calibri" panose="020F0502020204030204" pitchFamily="34" charset="0"/>
              </a:rPr>
              <a:t>Le porteur doit contacter l’ADEME (via </a:t>
            </a:r>
            <a:r>
              <a:rPr lang="fr-FR" sz="1200" b="0" dirty="0" smtClean="0">
                <a:latin typeface="Marianne" panose="02000000000000000000" pitchFamily="50" charset="0"/>
                <a:cs typeface="Calibri" panose="020F0502020204030204" pitchFamily="34" charset="0"/>
              </a:rPr>
              <a:t>la boite mail dédiée à chaque AAP ou la </a:t>
            </a:r>
            <a:r>
              <a:rPr lang="fr-FR" sz="1200" b="0" dirty="0">
                <a:latin typeface="Marianne" panose="02000000000000000000" pitchFamily="50" charset="0"/>
                <a:cs typeface="Calibri" panose="020F0502020204030204" pitchFamily="34" charset="0"/>
              </a:rPr>
              <a:t>fonction « contact » sur la page de l’appel à projet) pour organiser une réunion de pré-dépôt, à l’adresse indiquée dans le cahier des charges de </a:t>
            </a:r>
            <a:r>
              <a:rPr lang="fr-FR" sz="1200" b="0" dirty="0" smtClean="0">
                <a:latin typeface="Marianne" panose="02000000000000000000" pitchFamily="50" charset="0"/>
                <a:cs typeface="Calibri" panose="020F0502020204030204" pitchFamily="34" charset="0"/>
              </a:rPr>
              <a:t>l’AAP et </a:t>
            </a:r>
            <a:r>
              <a:rPr lang="fr-FR" sz="1200" b="0" dirty="0">
                <a:latin typeface="Marianne" panose="02000000000000000000" pitchFamily="50" charset="0"/>
                <a:cs typeface="Calibri" panose="020F0502020204030204" pitchFamily="34" charset="0"/>
              </a:rPr>
              <a:t>transmettre cette présentation (format PPT)</a:t>
            </a:r>
          </a:p>
          <a:p>
            <a:pPr algn="just"/>
            <a:endParaRPr lang="fr-FR" sz="1200" u="sng" dirty="0" smtClean="0">
              <a:latin typeface="Marianne" panose="02000000000000000000" pitchFamily="50" charset="0"/>
              <a:cs typeface="Calibri" panose="020F0502020204030204" pitchFamily="34" charset="0"/>
            </a:endParaRPr>
          </a:p>
          <a:p>
            <a:pPr algn="just"/>
            <a:r>
              <a:rPr lang="fr-FR" sz="1200" u="sng" dirty="0" smtClean="0">
                <a:latin typeface="Marianne" panose="02000000000000000000" pitchFamily="50" charset="0"/>
                <a:cs typeface="Calibri" panose="020F0502020204030204" pitchFamily="34" charset="0"/>
              </a:rPr>
              <a:t>Contexte :</a:t>
            </a:r>
            <a:r>
              <a:rPr lang="fr-FR" sz="1200" dirty="0" smtClean="0">
                <a:latin typeface="Marianne" panose="02000000000000000000" pitchFamily="50" charset="0"/>
                <a:cs typeface="Calibri" panose="020F0502020204030204" pitchFamily="34" charset="0"/>
              </a:rPr>
              <a:t> </a:t>
            </a:r>
          </a:p>
          <a:p>
            <a:pPr marL="171450" indent="-171450" algn="just">
              <a:buFont typeface="Arial" panose="020B0604020202020204" pitchFamily="34" charset="0"/>
              <a:buChar char="•"/>
            </a:pPr>
            <a:r>
              <a:rPr lang="fr-FR" sz="1200" b="0" dirty="0" smtClean="0">
                <a:latin typeface="Marianne" panose="02000000000000000000" pitchFamily="50" charset="0"/>
                <a:cs typeface="Calibri" panose="020F0502020204030204" pitchFamily="34" charset="0"/>
              </a:rPr>
              <a:t>La </a:t>
            </a:r>
            <a:r>
              <a:rPr lang="fr-FR" sz="1200" b="0" dirty="0">
                <a:latin typeface="Marianne" panose="02000000000000000000" pitchFamily="50" charset="0"/>
                <a:cs typeface="Calibri" panose="020F0502020204030204" pitchFamily="34" charset="0"/>
              </a:rPr>
              <a:t>réunion de pré-dépôt </a:t>
            </a:r>
            <a:r>
              <a:rPr lang="fr-FR" sz="1200" b="0" dirty="0" smtClean="0">
                <a:latin typeface="Marianne" panose="02000000000000000000" pitchFamily="50" charset="0"/>
                <a:cs typeface="Calibri" panose="020F0502020204030204" pitchFamily="34" charset="0"/>
              </a:rPr>
              <a:t>est </a:t>
            </a:r>
            <a:r>
              <a:rPr lang="fr-FR" sz="1200" b="0" u="sng" dirty="0" smtClean="0">
                <a:latin typeface="Marianne" panose="02000000000000000000" pitchFamily="50" charset="0"/>
                <a:cs typeface="Calibri" panose="020F0502020204030204" pitchFamily="34" charset="0"/>
              </a:rPr>
              <a:t>obligatoire</a:t>
            </a:r>
            <a:r>
              <a:rPr lang="fr-FR" sz="1200" b="0" dirty="0" smtClean="0">
                <a:latin typeface="Marianne" panose="02000000000000000000" pitchFamily="50" charset="0"/>
                <a:cs typeface="Calibri" panose="020F0502020204030204" pitchFamily="34" charset="0"/>
              </a:rPr>
              <a:t>, dans un délai minimum d’un mois avant le dépôt des pièces complètes du projet </a:t>
            </a:r>
          </a:p>
          <a:p>
            <a:pPr marL="171450" indent="-171450" algn="just">
              <a:buFont typeface="Arial" panose="020B0604020202020204" pitchFamily="34" charset="0"/>
              <a:buChar char="•"/>
            </a:pPr>
            <a:r>
              <a:rPr lang="fr-FR" sz="1200" b="0" dirty="0" smtClean="0">
                <a:latin typeface="Marianne" panose="02000000000000000000" pitchFamily="50" charset="0"/>
                <a:cs typeface="Calibri" panose="020F0502020204030204" pitchFamily="34" charset="0"/>
              </a:rPr>
              <a:t>Le plan de cette présentation doit être respecté* . Si des informations sont manquantes au moment de la rédaction de cette annexe, l’indiquer explicitement.</a:t>
            </a:r>
          </a:p>
          <a:p>
            <a:pPr marL="171450" indent="-171450" algn="just">
              <a:buFont typeface="Arial" panose="020B0604020202020204" pitchFamily="34" charset="0"/>
              <a:buChar char="•"/>
            </a:pPr>
            <a:endParaRPr lang="fr-FR" sz="1200" b="0" dirty="0" smtClean="0">
              <a:latin typeface="Marianne" panose="02000000000000000000" pitchFamily="50" charset="0"/>
              <a:cs typeface="Calibri" panose="020F0502020204030204" pitchFamily="34" charset="0"/>
            </a:endParaRPr>
          </a:p>
          <a:p>
            <a:pPr algn="just"/>
            <a:r>
              <a:rPr lang="fr-FR" sz="1200" u="sng" dirty="0">
                <a:latin typeface="Marianne" panose="02000000000000000000" pitchFamily="50" charset="0"/>
                <a:cs typeface="Calibri" panose="020F0502020204030204" pitchFamily="34" charset="0"/>
              </a:rPr>
              <a:t>Objectif :</a:t>
            </a:r>
            <a:r>
              <a:rPr lang="fr-FR" sz="1200" dirty="0">
                <a:latin typeface="Marianne" panose="02000000000000000000" pitchFamily="50" charset="0"/>
                <a:cs typeface="Calibri" panose="020F0502020204030204" pitchFamily="34" charset="0"/>
              </a:rPr>
              <a:t> </a:t>
            </a:r>
            <a:r>
              <a:rPr lang="fr-FR" sz="1200" b="0" dirty="0" smtClean="0">
                <a:latin typeface="Marianne" panose="02000000000000000000" pitchFamily="50" charset="0"/>
                <a:cs typeface="Calibri" panose="020F0502020204030204" pitchFamily="34" charset="0"/>
              </a:rPr>
              <a:t>Cette présentation doit permettre au porteur d’être orienté et conseillé quant à :  </a:t>
            </a:r>
          </a:p>
          <a:p>
            <a:pPr marL="171450" indent="-171450" algn="just">
              <a:buFont typeface="Arial" panose="020B0604020202020204" pitchFamily="34" charset="0"/>
              <a:buChar char="•"/>
            </a:pPr>
            <a:r>
              <a:rPr lang="fr-FR" sz="1200" b="0" dirty="0" smtClean="0">
                <a:latin typeface="Marianne" panose="02000000000000000000" pitchFamily="50" charset="0"/>
                <a:cs typeface="Calibri" panose="020F0502020204030204" pitchFamily="34" charset="0"/>
              </a:rPr>
              <a:t>L’adéquation de sont projet </a:t>
            </a:r>
            <a:r>
              <a:rPr lang="fr-FR" sz="1200" b="0" dirty="0">
                <a:latin typeface="Marianne" panose="02000000000000000000" pitchFamily="50" charset="0"/>
                <a:cs typeface="Calibri" panose="020F0502020204030204" pitchFamily="34" charset="0"/>
              </a:rPr>
              <a:t>avec les attendus du cahier des </a:t>
            </a:r>
            <a:r>
              <a:rPr lang="fr-FR" sz="1200" b="0" dirty="0" smtClean="0">
                <a:latin typeface="Marianne" panose="02000000000000000000" pitchFamily="50" charset="0"/>
                <a:cs typeface="Calibri" panose="020F0502020204030204" pitchFamily="34" charset="0"/>
              </a:rPr>
              <a:t>charges (chaque page fait référence aux annexes du dossier qui sont concernées)</a:t>
            </a:r>
          </a:p>
          <a:p>
            <a:pPr marL="171450" indent="-171450" algn="just">
              <a:buFont typeface="Arial" panose="020B0604020202020204" pitchFamily="34" charset="0"/>
              <a:buChar char="•"/>
            </a:pPr>
            <a:r>
              <a:rPr lang="fr-FR" sz="1200" b="0" dirty="0" smtClean="0">
                <a:latin typeface="Marianne" panose="02000000000000000000" pitchFamily="50" charset="0"/>
                <a:cs typeface="Calibri" panose="020F0502020204030204" pitchFamily="34" charset="0"/>
              </a:rPr>
              <a:t>La bonne justification du caractère innovant (Etat </a:t>
            </a:r>
            <a:r>
              <a:rPr lang="fr-FR" sz="1200" b="0" dirty="0">
                <a:latin typeface="Marianne" panose="02000000000000000000" pitchFamily="50" charset="0"/>
                <a:cs typeface="Calibri" panose="020F0502020204030204" pitchFamily="34" charset="0"/>
              </a:rPr>
              <a:t>de l’art en matière d’innovation vis-à-vis du projet </a:t>
            </a:r>
            <a:r>
              <a:rPr lang="fr-FR" sz="1200" b="0" dirty="0" smtClean="0">
                <a:latin typeface="Marianne" panose="02000000000000000000" pitchFamily="50" charset="0"/>
                <a:cs typeface="Calibri" panose="020F0502020204030204" pitchFamily="34" charset="0"/>
              </a:rPr>
              <a:t>proposé, verrous levés pendant le projet)</a:t>
            </a:r>
          </a:p>
          <a:p>
            <a:pPr marL="171450" indent="-171450" algn="just">
              <a:buFont typeface="Arial" panose="020B0604020202020204" pitchFamily="34" charset="0"/>
              <a:buChar char="•"/>
            </a:pPr>
            <a:r>
              <a:rPr lang="fr-FR" sz="1200" b="0" dirty="0" smtClean="0">
                <a:latin typeface="Marianne" panose="02000000000000000000" pitchFamily="50" charset="0"/>
                <a:cs typeface="Calibri" panose="020F0502020204030204" pitchFamily="34" charset="0"/>
              </a:rPr>
              <a:t>La clarté de son plan projet : principales activités, livrables, jalons décisionnels; et donner de la visibilité sur la phase post-projet </a:t>
            </a:r>
          </a:p>
          <a:p>
            <a:pPr marL="171450" indent="-171450" algn="just">
              <a:buFont typeface="Arial" panose="020B0604020202020204" pitchFamily="34" charset="0"/>
              <a:buChar char="•"/>
            </a:pPr>
            <a:r>
              <a:rPr lang="fr-FR" sz="1200" b="0" dirty="0" smtClean="0">
                <a:latin typeface="Marianne" panose="02000000000000000000" pitchFamily="50" charset="0"/>
                <a:cs typeface="Calibri" panose="020F0502020204030204" pitchFamily="34" charset="0"/>
              </a:rPr>
              <a:t>La robustesse de son plan d’affaires : principales projections, sensibilité, </a:t>
            </a:r>
            <a:r>
              <a:rPr lang="fr-FR" sz="1200" b="0" dirty="0" err="1" smtClean="0">
                <a:latin typeface="Marianne" panose="02000000000000000000" pitchFamily="50" charset="0"/>
                <a:cs typeface="Calibri" panose="020F0502020204030204" pitchFamily="34" charset="0"/>
              </a:rPr>
              <a:t>etc</a:t>
            </a:r>
            <a:r>
              <a:rPr lang="fr-FR" sz="1200" b="0" dirty="0" smtClean="0">
                <a:latin typeface="Marianne" panose="02000000000000000000" pitchFamily="50" charset="0"/>
                <a:cs typeface="Calibri" panose="020F0502020204030204" pitchFamily="34" charset="0"/>
              </a:rPr>
              <a:t> </a:t>
            </a:r>
          </a:p>
          <a:p>
            <a:pPr marL="171450" indent="-171450" algn="just">
              <a:buFont typeface="Arial" panose="020B0604020202020204" pitchFamily="34" charset="0"/>
              <a:buChar char="•"/>
            </a:pPr>
            <a:r>
              <a:rPr lang="fr-FR" sz="1200" b="0" dirty="0" smtClean="0">
                <a:latin typeface="Marianne" panose="02000000000000000000" pitchFamily="50" charset="0"/>
                <a:cs typeface="Calibri" panose="020F0502020204030204" pitchFamily="34" charset="0"/>
              </a:rPr>
              <a:t>Les indicateurs clés de son projet : environnement, emplois, chiffres d’affaires</a:t>
            </a:r>
          </a:p>
          <a:p>
            <a:endParaRPr lang="fr-FR" sz="1200" b="0" u="sng" dirty="0" smtClean="0">
              <a:latin typeface="Marianne" panose="02000000000000000000" pitchFamily="50" charset="0"/>
              <a:cs typeface="Calibri" panose="020F0502020204030204" pitchFamily="34" charset="0"/>
            </a:endParaRPr>
          </a:p>
          <a:p>
            <a:r>
              <a:rPr lang="fr-FR" sz="1200" b="0" u="sng" dirty="0" smtClean="0">
                <a:latin typeface="Marianne" panose="02000000000000000000" pitchFamily="50" charset="0"/>
                <a:cs typeface="Calibri" panose="020F0502020204030204" pitchFamily="34" charset="0"/>
              </a:rPr>
              <a:t>Les informations fournies sont confidentielles, non engageantes.</a:t>
            </a:r>
          </a:p>
        </p:txBody>
      </p:sp>
      <p:sp>
        <p:nvSpPr>
          <p:cNvPr id="2" name="Rectangle 1"/>
          <p:cNvSpPr/>
          <p:nvPr/>
        </p:nvSpPr>
        <p:spPr>
          <a:xfrm>
            <a:off x="495300" y="6143432"/>
            <a:ext cx="7930429" cy="261610"/>
          </a:xfrm>
          <a:prstGeom prst="rect">
            <a:avLst/>
          </a:prstGeom>
        </p:spPr>
        <p:txBody>
          <a:bodyPr wrap="square">
            <a:spAutoFit/>
          </a:bodyPr>
          <a:lstStyle/>
          <a:p>
            <a:r>
              <a:rPr lang="fr-FR" sz="1100" i="1" dirty="0" smtClean="0"/>
              <a:t>* Des annexes peuvent être ajoutées; idéalement, le support final ne doit pas excéder 20 diapositives</a:t>
            </a:r>
            <a:endParaRPr lang="fr-FR" sz="1100" i="1" dirty="0"/>
          </a:p>
        </p:txBody>
      </p:sp>
    </p:spTree>
    <p:extLst>
      <p:ext uri="{BB962C8B-B14F-4D97-AF65-F5344CB8AC3E}">
        <p14:creationId xmlns:p14="http://schemas.microsoft.com/office/powerpoint/2010/main" val="256977976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8" name="Object 9"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20055" name="think-cell Slide" r:id="rId5" imgW="360" imgH="360" progId="TCLayout.ActiveDocument.1">
                  <p:embed/>
                </p:oleObj>
              </mc:Choice>
              <mc:Fallback>
                <p:oleObj name="think-cell Slide" r:id="rId5" imgW="360" imgH="360" progId="TCLayout.ActiveDocument.1">
                  <p:embed/>
                  <p:pic>
                    <p:nvPicPr>
                      <p:cNvPr id="9218" name="Object 9"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 name="ColumnHeader"/>
          <p:cNvSpPr txBox="1">
            <a:spLocks/>
          </p:cNvSpPr>
          <p:nvPr/>
        </p:nvSpPr>
        <p:spPr bwMode="gray">
          <a:xfrm>
            <a:off x="495300" y="1409218"/>
            <a:ext cx="2984500" cy="400050"/>
          </a:xfrm>
          <a:prstGeom prst="rect">
            <a:avLst/>
          </a:prstGeom>
          <a:solidFill>
            <a:schemeClr val="bg1"/>
          </a:solidFill>
          <a:ln w="9525" algn="ctr">
            <a:solidFill>
              <a:schemeClr val="bg1"/>
            </a:solidFill>
            <a:miter lim="800000"/>
            <a:headEnd type="none" w="lg" len="lg"/>
            <a:tailEnd type="none" w="lg" len="lg"/>
          </a:ln>
          <a:effectLst>
            <a:outerShdw dist="25400" dir="5400000" sx="99000" sy="99000" algn="ctr" rotWithShape="0">
              <a:schemeClr val="tx2"/>
            </a:outerShdw>
          </a:effectLst>
          <a:extLst/>
        </p:spPr>
        <p:txBody>
          <a:bodyPr tIns="91440" bIns="91440" anchor="b">
            <a:spAutoFit/>
          </a:bodyPr>
          <a:lstStyle/>
          <a:p>
            <a:pPr algn="ctr" defTabSz="914400" fontAlgn="auto">
              <a:spcBef>
                <a:spcPts val="0"/>
              </a:spcBef>
              <a:spcAft>
                <a:spcPts val="0"/>
              </a:spcAft>
              <a:buClr>
                <a:srgbClr val="EC0000"/>
              </a:buClr>
              <a:defRPr/>
            </a:pPr>
            <a:r>
              <a:rPr lang="fr-FR" altLang="fr-FR" sz="1400" b="1" kern="0" dirty="0">
                <a:latin typeface="+mn-lt"/>
                <a:cs typeface="Arial" pitchFamily="34" charset="0"/>
              </a:rPr>
              <a:t>Coordinateur</a:t>
            </a:r>
          </a:p>
        </p:txBody>
      </p:sp>
      <p:sp>
        <p:nvSpPr>
          <p:cNvPr id="9221" name="Title 1"/>
          <p:cNvSpPr>
            <a:spLocks noGrp="1"/>
          </p:cNvSpPr>
          <p:nvPr>
            <p:ph type="title"/>
          </p:nvPr>
        </p:nvSpPr>
        <p:spPr/>
        <p:txBody>
          <a:bodyPr/>
          <a:lstStyle/>
          <a:p>
            <a:r>
              <a:rPr lang="fr-FR" altLang="fr-FR" dirty="0" smtClean="0"/>
              <a:t>Projet XXX</a:t>
            </a:r>
            <a:br>
              <a:rPr lang="fr-FR" altLang="fr-FR" dirty="0" smtClean="0"/>
            </a:br>
            <a:r>
              <a:rPr lang="fr-FR" altLang="fr-FR" dirty="0" smtClean="0"/>
              <a:t>AAP visé : XXXXX</a:t>
            </a:r>
            <a:endParaRPr lang="fr-FR" altLang="fr-FR" sz="2000" dirty="0" smtClean="0"/>
          </a:p>
        </p:txBody>
      </p:sp>
      <p:sp>
        <p:nvSpPr>
          <p:cNvPr id="4" name="Rectangle 24"/>
          <p:cNvSpPr>
            <a:spLocks/>
          </p:cNvSpPr>
          <p:nvPr/>
        </p:nvSpPr>
        <p:spPr bwMode="auto">
          <a:xfrm>
            <a:off x="3717925" y="1458431"/>
            <a:ext cx="1166813" cy="857250"/>
          </a:xfrm>
          <a:prstGeom prst="rect">
            <a:avLst/>
          </a:prstGeom>
          <a:solidFill>
            <a:srgbClr val="F2726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marL="342900" indent="-342900" eaLnBrk="0" hangingPunct="0">
              <a:spcBef>
                <a:spcPct val="50000"/>
              </a:spcBef>
              <a:spcAft>
                <a:spcPct val="20000"/>
              </a:spcAft>
              <a:buClr>
                <a:srgbClr val="EC0000"/>
              </a:buClr>
              <a:buFont typeface="Wingdings" pitchFamily="2" charset="2"/>
              <a:buChar char="§"/>
              <a:defRPr sz="1600" b="1">
                <a:solidFill>
                  <a:schemeClr val="tx1"/>
                </a:solidFill>
                <a:latin typeface="Arial" charset="0"/>
                <a:ea typeface="ＭＳ Ｐゴシック" charset="-128"/>
              </a:defRPr>
            </a:lvl1pPr>
            <a:lvl2pPr marL="742950" indent="-285750" eaLnBrk="0" hangingPunct="0">
              <a:spcBef>
                <a:spcPct val="20000"/>
              </a:spcBef>
              <a:spcAft>
                <a:spcPct val="10000"/>
              </a:spcAft>
              <a:buChar char="–"/>
              <a:defRPr sz="1400">
                <a:solidFill>
                  <a:schemeClr val="tx1"/>
                </a:solidFill>
                <a:latin typeface="Arial" charset="0"/>
                <a:ea typeface="ＭＳ Ｐゴシック" charset="-128"/>
              </a:defRPr>
            </a:lvl2pPr>
            <a:lvl3pPr marL="1143000" indent="-228600" eaLnBrk="0" hangingPunct="0">
              <a:spcBef>
                <a:spcPct val="20000"/>
              </a:spcBef>
              <a:buChar char="•"/>
              <a:defRPr sz="1400">
                <a:solidFill>
                  <a:schemeClr val="tx1"/>
                </a:solidFill>
                <a:latin typeface="Arial" charset="0"/>
                <a:ea typeface="ＭＳ Ｐゴシック" charset="-128"/>
              </a:defRPr>
            </a:lvl3pPr>
            <a:lvl4pPr marL="1600200" indent="-228600" eaLnBrk="0" hangingPunct="0">
              <a:spcBef>
                <a:spcPct val="20000"/>
              </a:spcBef>
              <a:buClr>
                <a:srgbClr val="D5002F"/>
              </a:buClr>
              <a:buSzPct val="80000"/>
              <a:buFont typeface="Wingdings" pitchFamily="2" charset="2"/>
              <a:buChar char="n"/>
              <a:defRPr sz="1400">
                <a:solidFill>
                  <a:srgbClr val="5A5A5A"/>
                </a:solidFill>
                <a:latin typeface="Arial" charset="0"/>
                <a:ea typeface="ＭＳ Ｐゴシック" charset="-128"/>
              </a:defRPr>
            </a:lvl4pPr>
            <a:lvl5pPr marL="2057400" indent="-228600" eaLnBrk="0" hangingPunct="0">
              <a:spcBef>
                <a:spcPct val="20000"/>
              </a:spcBef>
              <a:buClr>
                <a:schemeClr val="bg2"/>
              </a:buClr>
              <a:buSzPct val="80000"/>
              <a:buFont typeface="Arial" charset="0"/>
              <a:buChar char="►"/>
              <a:defRPr sz="1400">
                <a:solidFill>
                  <a:srgbClr val="5A5A5A"/>
                </a:solidFill>
                <a:latin typeface="Arial" charset="0"/>
                <a:ea typeface="ＭＳ Ｐゴシック" charset="-128"/>
              </a:defRPr>
            </a:lvl5pPr>
            <a:lvl6pPr marL="25146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6pPr>
            <a:lvl7pPr marL="29718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7pPr>
            <a:lvl8pPr marL="34290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8pPr>
            <a:lvl9pPr marL="38862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9pPr>
          </a:lstStyle>
          <a:p>
            <a:pPr marL="0" indent="0" algn="ctr" defTabSz="957816" eaLnBrk="1" fontAlgn="auto" hangingPunct="1">
              <a:buFont typeface="Wingdings" pitchFamily="2" charset="2"/>
              <a:buNone/>
              <a:defRPr/>
            </a:pPr>
            <a:r>
              <a:rPr lang="fr-FR" altLang="fr-FR" sz="1400" dirty="0" smtClean="0">
                <a:latin typeface="+mj-lt"/>
                <a:cs typeface="+mn-cs"/>
              </a:rPr>
              <a:t>Objectif du projet</a:t>
            </a:r>
            <a:endParaRPr lang="fr-FR" altLang="fr-FR" sz="1400" dirty="0">
              <a:latin typeface="+mj-lt"/>
              <a:cs typeface="+mn-cs"/>
            </a:endParaRPr>
          </a:p>
        </p:txBody>
      </p:sp>
      <p:sp>
        <p:nvSpPr>
          <p:cNvPr id="5" name="Rectangle 25"/>
          <p:cNvSpPr>
            <a:spLocks/>
          </p:cNvSpPr>
          <p:nvPr/>
        </p:nvSpPr>
        <p:spPr bwMode="auto">
          <a:xfrm>
            <a:off x="4976813" y="1458431"/>
            <a:ext cx="4432300" cy="857250"/>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nchor="ctr"/>
          <a:lstStyle>
            <a:lvl1pPr marL="188913" indent="-188913" eaLnBrk="0" hangingPunct="0">
              <a:spcBef>
                <a:spcPct val="50000"/>
              </a:spcBef>
              <a:spcAft>
                <a:spcPct val="20000"/>
              </a:spcAft>
              <a:buClr>
                <a:srgbClr val="EC0000"/>
              </a:buClr>
              <a:buFont typeface="Wingdings" pitchFamily="2" charset="2"/>
              <a:buChar char="§"/>
              <a:defRPr sz="1600" b="1">
                <a:solidFill>
                  <a:schemeClr val="tx1"/>
                </a:solidFill>
                <a:latin typeface="Arial" charset="0"/>
                <a:ea typeface="ＭＳ Ｐゴシック" charset="-128"/>
              </a:defRPr>
            </a:lvl1pPr>
            <a:lvl2pPr marL="361950" indent="-180975" eaLnBrk="0" hangingPunct="0">
              <a:spcBef>
                <a:spcPct val="20000"/>
              </a:spcBef>
              <a:spcAft>
                <a:spcPct val="10000"/>
              </a:spcAft>
              <a:buChar char="–"/>
              <a:defRPr sz="1400">
                <a:solidFill>
                  <a:schemeClr val="tx1"/>
                </a:solidFill>
                <a:latin typeface="Arial" charset="0"/>
                <a:ea typeface="ＭＳ Ｐゴシック" charset="-128"/>
              </a:defRPr>
            </a:lvl2pPr>
            <a:lvl3pPr marL="1143000" indent="-228600" eaLnBrk="0" hangingPunct="0">
              <a:spcBef>
                <a:spcPct val="20000"/>
              </a:spcBef>
              <a:buChar char="•"/>
              <a:defRPr sz="1400">
                <a:solidFill>
                  <a:schemeClr val="tx1"/>
                </a:solidFill>
                <a:latin typeface="Arial" charset="0"/>
                <a:ea typeface="ＭＳ Ｐゴシック" charset="-128"/>
              </a:defRPr>
            </a:lvl3pPr>
            <a:lvl4pPr marL="1600200" indent="-228600" eaLnBrk="0" hangingPunct="0">
              <a:spcBef>
                <a:spcPct val="20000"/>
              </a:spcBef>
              <a:buClr>
                <a:srgbClr val="D5002F"/>
              </a:buClr>
              <a:buSzPct val="80000"/>
              <a:buFont typeface="Wingdings" pitchFamily="2" charset="2"/>
              <a:buChar char="n"/>
              <a:defRPr sz="1400">
                <a:solidFill>
                  <a:srgbClr val="5A5A5A"/>
                </a:solidFill>
                <a:latin typeface="Arial" charset="0"/>
                <a:ea typeface="ＭＳ Ｐゴシック" charset="-128"/>
              </a:defRPr>
            </a:lvl4pPr>
            <a:lvl5pPr marL="2057400" indent="-228600" eaLnBrk="0" hangingPunct="0">
              <a:spcBef>
                <a:spcPct val="20000"/>
              </a:spcBef>
              <a:buClr>
                <a:schemeClr val="bg2"/>
              </a:buClr>
              <a:buSzPct val="80000"/>
              <a:buFont typeface="Arial" charset="0"/>
              <a:buChar char="►"/>
              <a:defRPr sz="1400">
                <a:solidFill>
                  <a:srgbClr val="5A5A5A"/>
                </a:solidFill>
                <a:latin typeface="Arial" charset="0"/>
                <a:ea typeface="ＭＳ Ｐゴシック" charset="-128"/>
              </a:defRPr>
            </a:lvl5pPr>
            <a:lvl6pPr marL="25146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6pPr>
            <a:lvl7pPr marL="29718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7pPr>
            <a:lvl8pPr marL="34290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8pPr>
            <a:lvl9pPr marL="38862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9pPr>
          </a:lstStyle>
          <a:p>
            <a:pPr marL="228600" lvl="1" indent="-200025" defTabSz="914400" eaLnBrk="1" fontAlgn="auto" hangingPunct="1">
              <a:spcBef>
                <a:spcPts val="0"/>
              </a:spcBef>
              <a:spcAft>
                <a:spcPts val="300"/>
              </a:spcAft>
              <a:buClr>
                <a:schemeClr val="tx2"/>
              </a:buClr>
              <a:buSzPct val="130000"/>
              <a:buFont typeface="Wingdings 2" pitchFamily="18" charset="2"/>
              <a:buChar char="¡"/>
              <a:defRPr/>
            </a:pPr>
            <a:r>
              <a:rPr lang="fr-FR" altLang="fr-FR" sz="1200" dirty="0" smtClean="0">
                <a:latin typeface="+mj-lt"/>
              </a:rPr>
              <a:t> </a:t>
            </a:r>
            <a:endParaRPr lang="fr-FR" altLang="fr-FR" sz="1200" dirty="0">
              <a:latin typeface="+mj-lt"/>
              <a:cs typeface="+mn-cs"/>
            </a:endParaRPr>
          </a:p>
        </p:txBody>
      </p:sp>
      <p:sp>
        <p:nvSpPr>
          <p:cNvPr id="6" name="Rectangle 28"/>
          <p:cNvSpPr>
            <a:spLocks/>
          </p:cNvSpPr>
          <p:nvPr/>
        </p:nvSpPr>
        <p:spPr bwMode="auto">
          <a:xfrm>
            <a:off x="3717925" y="3880956"/>
            <a:ext cx="1166813" cy="1903965"/>
          </a:xfrm>
          <a:prstGeom prst="rect">
            <a:avLst/>
          </a:prstGeom>
          <a:solidFill>
            <a:schemeClr val="tx2">
              <a:lumMod val="20000"/>
              <a:lumOff val="8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marL="342900" indent="-342900" eaLnBrk="0" hangingPunct="0">
              <a:spcBef>
                <a:spcPct val="50000"/>
              </a:spcBef>
              <a:spcAft>
                <a:spcPct val="20000"/>
              </a:spcAft>
              <a:buClr>
                <a:srgbClr val="EC0000"/>
              </a:buClr>
              <a:buFont typeface="Wingdings" pitchFamily="2" charset="2"/>
              <a:buChar char="§"/>
              <a:defRPr sz="1600" b="1">
                <a:solidFill>
                  <a:schemeClr val="tx1"/>
                </a:solidFill>
                <a:latin typeface="Arial" charset="0"/>
                <a:ea typeface="ＭＳ Ｐゴシック" charset="-128"/>
              </a:defRPr>
            </a:lvl1pPr>
            <a:lvl2pPr marL="742950" indent="-285750" eaLnBrk="0" hangingPunct="0">
              <a:spcBef>
                <a:spcPct val="20000"/>
              </a:spcBef>
              <a:spcAft>
                <a:spcPct val="10000"/>
              </a:spcAft>
              <a:buChar char="–"/>
              <a:defRPr sz="1400">
                <a:solidFill>
                  <a:schemeClr val="tx1"/>
                </a:solidFill>
                <a:latin typeface="Arial" charset="0"/>
                <a:ea typeface="ＭＳ Ｐゴシック" charset="-128"/>
              </a:defRPr>
            </a:lvl2pPr>
            <a:lvl3pPr marL="1143000" indent="-228600" eaLnBrk="0" hangingPunct="0">
              <a:spcBef>
                <a:spcPct val="20000"/>
              </a:spcBef>
              <a:buChar char="•"/>
              <a:defRPr sz="1400">
                <a:solidFill>
                  <a:schemeClr val="tx1"/>
                </a:solidFill>
                <a:latin typeface="Arial" charset="0"/>
                <a:ea typeface="ＭＳ Ｐゴシック" charset="-128"/>
              </a:defRPr>
            </a:lvl3pPr>
            <a:lvl4pPr marL="1600200" indent="-228600" eaLnBrk="0" hangingPunct="0">
              <a:spcBef>
                <a:spcPct val="20000"/>
              </a:spcBef>
              <a:buClr>
                <a:srgbClr val="D5002F"/>
              </a:buClr>
              <a:buSzPct val="80000"/>
              <a:buFont typeface="Wingdings" pitchFamily="2" charset="2"/>
              <a:buChar char="n"/>
              <a:defRPr sz="1400">
                <a:solidFill>
                  <a:srgbClr val="5A5A5A"/>
                </a:solidFill>
                <a:latin typeface="Arial" charset="0"/>
                <a:ea typeface="ＭＳ Ｐゴシック" charset="-128"/>
              </a:defRPr>
            </a:lvl4pPr>
            <a:lvl5pPr marL="2057400" indent="-228600" eaLnBrk="0" hangingPunct="0">
              <a:spcBef>
                <a:spcPct val="20000"/>
              </a:spcBef>
              <a:buClr>
                <a:schemeClr val="bg2"/>
              </a:buClr>
              <a:buSzPct val="80000"/>
              <a:buFont typeface="Arial" charset="0"/>
              <a:buChar char="►"/>
              <a:defRPr sz="1400">
                <a:solidFill>
                  <a:srgbClr val="5A5A5A"/>
                </a:solidFill>
                <a:latin typeface="Arial" charset="0"/>
                <a:ea typeface="ＭＳ Ｐゴシック" charset="-128"/>
              </a:defRPr>
            </a:lvl5pPr>
            <a:lvl6pPr marL="25146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6pPr>
            <a:lvl7pPr marL="29718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7pPr>
            <a:lvl8pPr marL="34290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8pPr>
            <a:lvl9pPr marL="38862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9pPr>
          </a:lstStyle>
          <a:p>
            <a:pPr marL="0" indent="0" algn="ctr" defTabSz="957816" eaLnBrk="1" fontAlgn="auto" hangingPunct="1">
              <a:buFont typeface="Wingdings" pitchFamily="2" charset="2"/>
              <a:buNone/>
              <a:defRPr/>
            </a:pPr>
            <a:r>
              <a:rPr lang="fr-FR" altLang="fr-FR" sz="1400" dirty="0" smtClean="0">
                <a:latin typeface="+mj-lt"/>
                <a:cs typeface="+mn-cs"/>
              </a:rPr>
              <a:t>Solutions</a:t>
            </a:r>
            <a:endParaRPr lang="fr-FR" altLang="fr-FR" sz="1400" dirty="0">
              <a:latin typeface="+mj-lt"/>
              <a:cs typeface="+mn-cs"/>
            </a:endParaRPr>
          </a:p>
        </p:txBody>
      </p:sp>
      <p:sp>
        <p:nvSpPr>
          <p:cNvPr id="7" name="Rectangle 29"/>
          <p:cNvSpPr>
            <a:spLocks/>
          </p:cNvSpPr>
          <p:nvPr/>
        </p:nvSpPr>
        <p:spPr bwMode="auto">
          <a:xfrm>
            <a:off x="4976813" y="3880956"/>
            <a:ext cx="4433887" cy="1903965"/>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nchor="ctr"/>
          <a:lstStyle>
            <a:lvl1pPr marL="180975" indent="-180975" eaLnBrk="0" hangingPunct="0">
              <a:spcBef>
                <a:spcPct val="50000"/>
              </a:spcBef>
              <a:spcAft>
                <a:spcPct val="20000"/>
              </a:spcAft>
              <a:buClr>
                <a:srgbClr val="EC0000"/>
              </a:buClr>
              <a:buFont typeface="Wingdings" pitchFamily="2" charset="2"/>
              <a:buChar char="§"/>
              <a:defRPr sz="1600" b="1">
                <a:solidFill>
                  <a:schemeClr val="tx1"/>
                </a:solidFill>
                <a:latin typeface="Arial" charset="0"/>
                <a:ea typeface="ＭＳ Ｐゴシック" charset="-128"/>
              </a:defRPr>
            </a:lvl1pPr>
            <a:lvl2pPr marL="361950" indent="-180975" eaLnBrk="0" hangingPunct="0">
              <a:spcBef>
                <a:spcPct val="20000"/>
              </a:spcBef>
              <a:spcAft>
                <a:spcPct val="10000"/>
              </a:spcAft>
              <a:buChar char="–"/>
              <a:defRPr sz="1400">
                <a:solidFill>
                  <a:schemeClr val="tx1"/>
                </a:solidFill>
                <a:latin typeface="Arial" charset="0"/>
                <a:ea typeface="ＭＳ Ｐゴシック" charset="-128"/>
              </a:defRPr>
            </a:lvl2pPr>
            <a:lvl3pPr marL="1143000" indent="-228600" eaLnBrk="0" hangingPunct="0">
              <a:spcBef>
                <a:spcPct val="20000"/>
              </a:spcBef>
              <a:buChar char="•"/>
              <a:defRPr sz="1400">
                <a:solidFill>
                  <a:schemeClr val="tx1"/>
                </a:solidFill>
                <a:latin typeface="Arial" charset="0"/>
                <a:ea typeface="ＭＳ Ｐゴシック" charset="-128"/>
              </a:defRPr>
            </a:lvl3pPr>
            <a:lvl4pPr marL="1600200" indent="-228600" eaLnBrk="0" hangingPunct="0">
              <a:spcBef>
                <a:spcPct val="20000"/>
              </a:spcBef>
              <a:buClr>
                <a:srgbClr val="D5002F"/>
              </a:buClr>
              <a:buSzPct val="80000"/>
              <a:buFont typeface="Wingdings" pitchFamily="2" charset="2"/>
              <a:buChar char="n"/>
              <a:defRPr sz="1400">
                <a:solidFill>
                  <a:srgbClr val="5A5A5A"/>
                </a:solidFill>
                <a:latin typeface="Arial" charset="0"/>
                <a:ea typeface="ＭＳ Ｐゴシック" charset="-128"/>
              </a:defRPr>
            </a:lvl4pPr>
            <a:lvl5pPr marL="2057400" indent="-228600" eaLnBrk="0" hangingPunct="0">
              <a:spcBef>
                <a:spcPct val="20000"/>
              </a:spcBef>
              <a:buClr>
                <a:schemeClr val="bg2"/>
              </a:buClr>
              <a:buSzPct val="80000"/>
              <a:buFont typeface="Arial" charset="0"/>
              <a:buChar char="►"/>
              <a:defRPr sz="1400">
                <a:solidFill>
                  <a:srgbClr val="5A5A5A"/>
                </a:solidFill>
                <a:latin typeface="Arial" charset="0"/>
                <a:ea typeface="ＭＳ Ｐゴシック" charset="-128"/>
              </a:defRPr>
            </a:lvl5pPr>
            <a:lvl6pPr marL="25146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6pPr>
            <a:lvl7pPr marL="29718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7pPr>
            <a:lvl8pPr marL="34290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8pPr>
            <a:lvl9pPr marL="38862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9pPr>
          </a:lstStyle>
          <a:p>
            <a:pPr marL="228600" lvl="1" indent="-200025" defTabSz="914400" eaLnBrk="1" hangingPunct="1">
              <a:spcBef>
                <a:spcPts val="0"/>
              </a:spcBef>
              <a:spcAft>
                <a:spcPts val="300"/>
              </a:spcAft>
              <a:buClr>
                <a:schemeClr val="tx2"/>
              </a:buClr>
              <a:buSzPct val="130000"/>
              <a:buFont typeface="Wingdings 2" pitchFamily="18" charset="2"/>
              <a:buChar char="¡"/>
              <a:defRPr/>
            </a:pPr>
            <a:r>
              <a:rPr lang="fr-FR" altLang="fr-FR" sz="1200" dirty="0" smtClean="0"/>
              <a:t>Solutions développées dans le cadre du projet : ?</a:t>
            </a:r>
          </a:p>
          <a:p>
            <a:pPr marL="228600" lvl="1" indent="-200025" defTabSz="914400" eaLnBrk="1" hangingPunct="1">
              <a:spcBef>
                <a:spcPts val="0"/>
              </a:spcBef>
              <a:spcAft>
                <a:spcPts val="300"/>
              </a:spcAft>
              <a:buClr>
                <a:schemeClr val="tx2"/>
              </a:buClr>
              <a:buSzPct val="130000"/>
              <a:buFont typeface="Wingdings 2" pitchFamily="18" charset="2"/>
              <a:buChar char="¡"/>
              <a:defRPr/>
            </a:pPr>
            <a:endParaRPr lang="fr-FR" altLang="fr-FR" sz="1200" dirty="0" smtClean="0"/>
          </a:p>
          <a:p>
            <a:pPr marL="228600" lvl="1" indent="-200025" defTabSz="914400" eaLnBrk="1" hangingPunct="1">
              <a:spcBef>
                <a:spcPts val="0"/>
              </a:spcBef>
              <a:spcAft>
                <a:spcPts val="300"/>
              </a:spcAft>
              <a:buClr>
                <a:schemeClr val="tx2"/>
              </a:buClr>
              <a:buSzPct val="130000"/>
              <a:buFont typeface="Wingdings 2" pitchFamily="18" charset="2"/>
              <a:buChar char="¡"/>
              <a:defRPr/>
            </a:pPr>
            <a:endParaRPr lang="fr-FR" altLang="fr-FR" sz="1200" dirty="0"/>
          </a:p>
          <a:p>
            <a:pPr marL="228600" lvl="1" indent="-200025" defTabSz="914400" eaLnBrk="1" hangingPunct="1">
              <a:spcBef>
                <a:spcPts val="0"/>
              </a:spcBef>
              <a:spcAft>
                <a:spcPts val="300"/>
              </a:spcAft>
              <a:buClr>
                <a:schemeClr val="tx2"/>
              </a:buClr>
              <a:buSzPct val="130000"/>
              <a:buFont typeface="Wingdings 2" pitchFamily="18" charset="2"/>
              <a:buChar char="¡"/>
              <a:defRPr/>
            </a:pPr>
            <a:r>
              <a:rPr lang="fr-FR" altLang="fr-FR" sz="1200" dirty="0" smtClean="0"/>
              <a:t>Produits </a:t>
            </a:r>
            <a:r>
              <a:rPr lang="fr-FR" altLang="fr-FR" sz="1200" dirty="0"/>
              <a:t>commercialisés à l’issue du projet </a:t>
            </a:r>
            <a:r>
              <a:rPr lang="fr-FR" altLang="fr-FR" sz="1200" dirty="0" smtClean="0"/>
              <a:t>: ?</a:t>
            </a:r>
            <a:endParaRPr lang="fr-FR" altLang="fr-FR" sz="1200" dirty="0"/>
          </a:p>
        </p:txBody>
      </p:sp>
      <p:sp>
        <p:nvSpPr>
          <p:cNvPr id="8" name="Rectangle 24"/>
          <p:cNvSpPr>
            <a:spLocks/>
          </p:cNvSpPr>
          <p:nvPr/>
        </p:nvSpPr>
        <p:spPr bwMode="auto">
          <a:xfrm>
            <a:off x="3717925" y="2420456"/>
            <a:ext cx="1166813" cy="1355725"/>
          </a:xfrm>
          <a:prstGeom prst="rect">
            <a:avLst/>
          </a:prstGeom>
          <a:solidFill>
            <a:schemeClr val="tx2">
              <a:lumMod val="40000"/>
              <a:lumOff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marL="342900" indent="-342900" eaLnBrk="0" hangingPunct="0">
              <a:spcBef>
                <a:spcPct val="50000"/>
              </a:spcBef>
              <a:spcAft>
                <a:spcPct val="20000"/>
              </a:spcAft>
              <a:buClr>
                <a:srgbClr val="EC0000"/>
              </a:buClr>
              <a:buFont typeface="Wingdings" pitchFamily="2" charset="2"/>
              <a:buChar char="§"/>
              <a:defRPr sz="1600" b="1">
                <a:solidFill>
                  <a:schemeClr val="tx1"/>
                </a:solidFill>
                <a:latin typeface="Arial" charset="0"/>
                <a:ea typeface="ＭＳ Ｐゴシック" charset="-128"/>
              </a:defRPr>
            </a:lvl1pPr>
            <a:lvl2pPr marL="742950" indent="-285750" eaLnBrk="0" hangingPunct="0">
              <a:spcBef>
                <a:spcPct val="20000"/>
              </a:spcBef>
              <a:spcAft>
                <a:spcPct val="10000"/>
              </a:spcAft>
              <a:buChar char="–"/>
              <a:defRPr sz="1400">
                <a:solidFill>
                  <a:schemeClr val="tx1"/>
                </a:solidFill>
                <a:latin typeface="Arial" charset="0"/>
                <a:ea typeface="ＭＳ Ｐゴシック" charset="-128"/>
              </a:defRPr>
            </a:lvl2pPr>
            <a:lvl3pPr marL="1143000" indent="-228600" eaLnBrk="0" hangingPunct="0">
              <a:spcBef>
                <a:spcPct val="20000"/>
              </a:spcBef>
              <a:buChar char="•"/>
              <a:defRPr sz="1400">
                <a:solidFill>
                  <a:schemeClr val="tx1"/>
                </a:solidFill>
                <a:latin typeface="Arial" charset="0"/>
                <a:ea typeface="ＭＳ Ｐゴシック" charset="-128"/>
              </a:defRPr>
            </a:lvl3pPr>
            <a:lvl4pPr marL="1600200" indent="-228600" eaLnBrk="0" hangingPunct="0">
              <a:spcBef>
                <a:spcPct val="20000"/>
              </a:spcBef>
              <a:buClr>
                <a:srgbClr val="D5002F"/>
              </a:buClr>
              <a:buSzPct val="80000"/>
              <a:buFont typeface="Wingdings" pitchFamily="2" charset="2"/>
              <a:buChar char="n"/>
              <a:defRPr sz="1400">
                <a:solidFill>
                  <a:srgbClr val="5A5A5A"/>
                </a:solidFill>
                <a:latin typeface="Arial" charset="0"/>
                <a:ea typeface="ＭＳ Ｐゴシック" charset="-128"/>
              </a:defRPr>
            </a:lvl4pPr>
            <a:lvl5pPr marL="2057400" indent="-228600" eaLnBrk="0" hangingPunct="0">
              <a:spcBef>
                <a:spcPct val="20000"/>
              </a:spcBef>
              <a:buClr>
                <a:schemeClr val="bg2"/>
              </a:buClr>
              <a:buSzPct val="80000"/>
              <a:buFont typeface="Arial" charset="0"/>
              <a:buChar char="►"/>
              <a:defRPr sz="1400">
                <a:solidFill>
                  <a:srgbClr val="5A5A5A"/>
                </a:solidFill>
                <a:latin typeface="Arial" charset="0"/>
                <a:ea typeface="ＭＳ Ｐゴシック" charset="-128"/>
              </a:defRPr>
            </a:lvl5pPr>
            <a:lvl6pPr marL="25146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6pPr>
            <a:lvl7pPr marL="29718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7pPr>
            <a:lvl8pPr marL="34290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8pPr>
            <a:lvl9pPr marL="38862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9pPr>
          </a:lstStyle>
          <a:p>
            <a:pPr marL="0" indent="0" algn="ctr" defTabSz="957816" eaLnBrk="1" fontAlgn="auto" hangingPunct="1">
              <a:buFont typeface="Wingdings" pitchFamily="2" charset="2"/>
              <a:buNone/>
              <a:defRPr/>
            </a:pPr>
            <a:r>
              <a:rPr lang="fr-FR" altLang="fr-FR" sz="1400" dirty="0" smtClean="0">
                <a:latin typeface="+mj-lt"/>
                <a:cs typeface="+mn-cs"/>
              </a:rPr>
              <a:t>Eléments</a:t>
            </a:r>
            <a:br>
              <a:rPr lang="fr-FR" altLang="fr-FR" sz="1400" dirty="0" smtClean="0">
                <a:latin typeface="+mj-lt"/>
                <a:cs typeface="+mn-cs"/>
              </a:rPr>
            </a:br>
            <a:r>
              <a:rPr lang="fr-FR" altLang="fr-FR" sz="1400" dirty="0" smtClean="0">
                <a:latin typeface="+mj-lt"/>
                <a:cs typeface="+mn-cs"/>
              </a:rPr>
              <a:t>clés</a:t>
            </a:r>
            <a:endParaRPr lang="fr-FR" altLang="fr-FR" sz="1400" dirty="0">
              <a:latin typeface="+mj-lt"/>
              <a:cs typeface="+mn-cs"/>
            </a:endParaRPr>
          </a:p>
        </p:txBody>
      </p:sp>
      <p:sp>
        <p:nvSpPr>
          <p:cNvPr id="9" name="Rectangle 25"/>
          <p:cNvSpPr>
            <a:spLocks/>
          </p:cNvSpPr>
          <p:nvPr/>
        </p:nvSpPr>
        <p:spPr bwMode="auto">
          <a:xfrm>
            <a:off x="4976813" y="2420456"/>
            <a:ext cx="4432300" cy="1355725"/>
          </a:xfrm>
          <a:prstGeom prst="rect">
            <a:avLst/>
          </a:prstGeom>
          <a:solidFill>
            <a:schemeClr val="bg1">
              <a:lumMod val="9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nchor="ctr"/>
          <a:lstStyle>
            <a:lvl1pPr marL="188913" indent="-188913" eaLnBrk="0" hangingPunct="0">
              <a:spcBef>
                <a:spcPct val="50000"/>
              </a:spcBef>
              <a:spcAft>
                <a:spcPct val="20000"/>
              </a:spcAft>
              <a:buClr>
                <a:srgbClr val="EC0000"/>
              </a:buClr>
              <a:buFont typeface="Wingdings" pitchFamily="2" charset="2"/>
              <a:buChar char="§"/>
              <a:defRPr sz="1600" b="1">
                <a:solidFill>
                  <a:schemeClr val="tx1"/>
                </a:solidFill>
                <a:latin typeface="Arial" charset="0"/>
                <a:ea typeface="ＭＳ Ｐゴシック" charset="-128"/>
              </a:defRPr>
            </a:lvl1pPr>
            <a:lvl2pPr marL="361950" indent="-180975" eaLnBrk="0" hangingPunct="0">
              <a:spcBef>
                <a:spcPct val="20000"/>
              </a:spcBef>
              <a:spcAft>
                <a:spcPct val="10000"/>
              </a:spcAft>
              <a:buChar char="–"/>
              <a:defRPr sz="1400">
                <a:solidFill>
                  <a:schemeClr val="tx1"/>
                </a:solidFill>
                <a:latin typeface="Arial" charset="0"/>
                <a:ea typeface="ＭＳ Ｐゴシック" charset="-128"/>
              </a:defRPr>
            </a:lvl2pPr>
            <a:lvl3pPr marL="1143000" indent="-228600" eaLnBrk="0" hangingPunct="0">
              <a:spcBef>
                <a:spcPct val="20000"/>
              </a:spcBef>
              <a:buChar char="•"/>
              <a:defRPr sz="1400">
                <a:solidFill>
                  <a:schemeClr val="tx1"/>
                </a:solidFill>
                <a:latin typeface="Arial" charset="0"/>
                <a:ea typeface="ＭＳ Ｐゴシック" charset="-128"/>
              </a:defRPr>
            </a:lvl3pPr>
            <a:lvl4pPr marL="1600200" indent="-228600" eaLnBrk="0" hangingPunct="0">
              <a:spcBef>
                <a:spcPct val="20000"/>
              </a:spcBef>
              <a:buClr>
                <a:srgbClr val="D5002F"/>
              </a:buClr>
              <a:buSzPct val="80000"/>
              <a:buFont typeface="Wingdings" pitchFamily="2" charset="2"/>
              <a:buChar char="n"/>
              <a:defRPr sz="1400">
                <a:solidFill>
                  <a:srgbClr val="5A5A5A"/>
                </a:solidFill>
                <a:latin typeface="Arial" charset="0"/>
                <a:ea typeface="ＭＳ Ｐゴシック" charset="-128"/>
              </a:defRPr>
            </a:lvl4pPr>
            <a:lvl5pPr marL="2057400" indent="-228600" eaLnBrk="0" hangingPunct="0">
              <a:spcBef>
                <a:spcPct val="20000"/>
              </a:spcBef>
              <a:buClr>
                <a:schemeClr val="bg2"/>
              </a:buClr>
              <a:buSzPct val="80000"/>
              <a:buFont typeface="Arial" charset="0"/>
              <a:buChar char="►"/>
              <a:defRPr sz="1400">
                <a:solidFill>
                  <a:srgbClr val="5A5A5A"/>
                </a:solidFill>
                <a:latin typeface="Arial" charset="0"/>
                <a:ea typeface="ＭＳ Ｐゴシック" charset="-128"/>
              </a:defRPr>
            </a:lvl5pPr>
            <a:lvl6pPr marL="25146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6pPr>
            <a:lvl7pPr marL="29718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7pPr>
            <a:lvl8pPr marL="34290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8pPr>
            <a:lvl9pPr marL="3886200" indent="-228600" eaLnBrk="0" fontAlgn="base" hangingPunct="0">
              <a:spcBef>
                <a:spcPct val="20000"/>
              </a:spcBef>
              <a:spcAft>
                <a:spcPct val="0"/>
              </a:spcAft>
              <a:buClr>
                <a:schemeClr val="bg2"/>
              </a:buClr>
              <a:buSzPct val="80000"/>
              <a:buFont typeface="Arial" charset="0"/>
              <a:buChar char="►"/>
              <a:defRPr sz="1400">
                <a:solidFill>
                  <a:srgbClr val="5A5A5A"/>
                </a:solidFill>
                <a:latin typeface="Arial" charset="0"/>
                <a:ea typeface="ＭＳ Ｐゴシック" charset="-128"/>
              </a:defRPr>
            </a:lvl9pPr>
          </a:lstStyle>
          <a:p>
            <a:pPr marL="228600" lvl="1" indent="-200025" defTabSz="914400" eaLnBrk="1" fontAlgn="auto" hangingPunct="1">
              <a:spcBef>
                <a:spcPts val="0"/>
              </a:spcBef>
              <a:spcAft>
                <a:spcPts val="300"/>
              </a:spcAft>
              <a:buClr>
                <a:schemeClr val="tx2"/>
              </a:buClr>
              <a:buSzPct val="130000"/>
              <a:buFont typeface="Wingdings 2" pitchFamily="18" charset="2"/>
              <a:buChar char="¡"/>
              <a:defRPr/>
            </a:pPr>
            <a:r>
              <a:rPr lang="fr-FR" altLang="fr-FR" sz="1200" dirty="0" smtClean="0">
                <a:latin typeface="+mj-lt"/>
                <a:ea typeface="+mn-ea"/>
                <a:cs typeface="+mn-cs"/>
              </a:rPr>
              <a:t>Coût total : </a:t>
            </a:r>
            <a:r>
              <a:rPr lang="fr-FR" altLang="fr-FR" sz="1200" dirty="0" smtClean="0">
                <a:latin typeface="+mj-lt"/>
                <a:ea typeface="+mn-ea"/>
              </a:rPr>
              <a:t>X XXX</a:t>
            </a:r>
            <a:r>
              <a:rPr lang="fr-FR" altLang="fr-FR" sz="1200" dirty="0" smtClean="0">
                <a:latin typeface="+mj-lt"/>
                <a:ea typeface="+mn-ea"/>
                <a:cs typeface="+mn-cs"/>
              </a:rPr>
              <a:t> k€</a:t>
            </a:r>
          </a:p>
          <a:p>
            <a:pPr marL="228600" lvl="1" indent="-200025" defTabSz="914400" eaLnBrk="1" fontAlgn="auto" hangingPunct="1">
              <a:spcBef>
                <a:spcPts val="0"/>
              </a:spcBef>
              <a:spcAft>
                <a:spcPts val="300"/>
              </a:spcAft>
              <a:buClr>
                <a:schemeClr val="tx2"/>
              </a:buClr>
              <a:buSzPct val="130000"/>
              <a:buFont typeface="Wingdings 2" pitchFamily="18" charset="2"/>
              <a:buChar char="¡"/>
              <a:defRPr/>
            </a:pPr>
            <a:r>
              <a:rPr lang="fr-FR" altLang="fr-FR" sz="1200" dirty="0" smtClean="0">
                <a:latin typeface="+mj-lt"/>
                <a:ea typeface="+mn-ea"/>
                <a:cs typeface="+mn-cs"/>
              </a:rPr>
              <a:t>Aide PIA demandée : </a:t>
            </a:r>
            <a:r>
              <a:rPr lang="fr-FR" altLang="fr-FR" sz="1200" dirty="0" smtClean="0">
                <a:latin typeface="+mj-lt"/>
                <a:ea typeface="+mn-ea"/>
              </a:rPr>
              <a:t>X XXX</a:t>
            </a:r>
            <a:r>
              <a:rPr lang="fr-FR" altLang="fr-FR" sz="1200" dirty="0" smtClean="0">
                <a:latin typeface="+mj-lt"/>
                <a:ea typeface="+mn-ea"/>
                <a:cs typeface="+mn-cs"/>
              </a:rPr>
              <a:t> k€</a:t>
            </a:r>
          </a:p>
          <a:p>
            <a:pPr marL="228600" lvl="1" indent="-200025" defTabSz="914400" eaLnBrk="1" fontAlgn="auto" hangingPunct="1">
              <a:spcBef>
                <a:spcPts val="0"/>
              </a:spcBef>
              <a:spcAft>
                <a:spcPts val="300"/>
              </a:spcAft>
              <a:buClr>
                <a:schemeClr val="tx2"/>
              </a:buClr>
              <a:buSzPct val="130000"/>
              <a:buFont typeface="Wingdings 2" pitchFamily="18" charset="2"/>
              <a:buChar char="¡"/>
              <a:defRPr/>
            </a:pPr>
            <a:r>
              <a:rPr lang="fr-FR" altLang="fr-FR" sz="1200" dirty="0" smtClean="0">
                <a:latin typeface="+mj-lt"/>
                <a:ea typeface="+mn-ea"/>
                <a:cs typeface="+mn-cs"/>
              </a:rPr>
              <a:t>Durée : </a:t>
            </a:r>
            <a:r>
              <a:rPr lang="fr-FR" altLang="fr-FR" sz="1200" dirty="0" smtClean="0">
                <a:latin typeface="+mj-lt"/>
                <a:ea typeface="+mn-ea"/>
              </a:rPr>
              <a:t>XX</a:t>
            </a:r>
            <a:r>
              <a:rPr lang="fr-FR" altLang="fr-FR" sz="1200" dirty="0" smtClean="0">
                <a:latin typeface="+mj-lt"/>
                <a:ea typeface="+mn-ea"/>
                <a:cs typeface="+mn-cs"/>
              </a:rPr>
              <a:t> mois </a:t>
            </a:r>
          </a:p>
          <a:p>
            <a:pPr marL="228600" lvl="1" indent="-200025" defTabSz="914400" eaLnBrk="1" fontAlgn="auto" hangingPunct="1">
              <a:spcBef>
                <a:spcPts val="0"/>
              </a:spcBef>
              <a:spcAft>
                <a:spcPts val="300"/>
              </a:spcAft>
              <a:buClr>
                <a:schemeClr val="tx2"/>
              </a:buClr>
              <a:buSzPct val="130000"/>
              <a:buFont typeface="Wingdings 2" pitchFamily="18" charset="2"/>
              <a:buChar char="¡"/>
              <a:defRPr/>
            </a:pPr>
            <a:r>
              <a:rPr lang="fr-FR" altLang="fr-FR" sz="1200" dirty="0" smtClean="0">
                <a:latin typeface="+mj-lt"/>
                <a:ea typeface="+mn-ea"/>
                <a:cs typeface="+mn-cs"/>
              </a:rPr>
              <a:t>Localisation </a:t>
            </a:r>
            <a:r>
              <a:rPr lang="fr-FR" altLang="fr-FR" sz="1200" dirty="0" smtClean="0">
                <a:latin typeface="+mj-lt"/>
                <a:ea typeface="+mn-ea"/>
                <a:cs typeface="+mn-cs"/>
              </a:rPr>
              <a:t>démonstrateur : XXX</a:t>
            </a:r>
          </a:p>
          <a:p>
            <a:pPr marL="228600" lvl="1" indent="-200025" defTabSz="914400" eaLnBrk="1" fontAlgn="auto" hangingPunct="1">
              <a:spcBef>
                <a:spcPts val="0"/>
              </a:spcBef>
              <a:spcAft>
                <a:spcPts val="300"/>
              </a:spcAft>
              <a:buClr>
                <a:schemeClr val="tx2"/>
              </a:buClr>
              <a:buSzPct val="130000"/>
              <a:buFont typeface="Wingdings 2" pitchFamily="18" charset="2"/>
              <a:buChar char="¡"/>
              <a:defRPr/>
            </a:pPr>
            <a:r>
              <a:rPr lang="fr-FR" altLang="fr-FR" sz="1200" dirty="0" smtClean="0">
                <a:latin typeface="+mj-lt"/>
                <a:ea typeface="+mn-ea"/>
                <a:cs typeface="+mn-cs"/>
              </a:rPr>
              <a:t>Localisation industrialisation </a:t>
            </a:r>
            <a:r>
              <a:rPr lang="fr-FR" altLang="fr-FR" sz="1200" dirty="0">
                <a:latin typeface="+mj-lt"/>
                <a:ea typeface="+mn-ea"/>
                <a:cs typeface="+mn-cs"/>
              </a:rPr>
              <a:t>: </a:t>
            </a:r>
            <a:r>
              <a:rPr lang="fr-FR" altLang="fr-FR" sz="1200" dirty="0" smtClean="0">
                <a:latin typeface="+mj-lt"/>
                <a:ea typeface="+mn-ea"/>
                <a:cs typeface="+mn-cs"/>
              </a:rPr>
              <a:t>XXX</a:t>
            </a:r>
          </a:p>
          <a:p>
            <a:pPr marL="228600" lvl="1" indent="-200025" defTabSz="914400" eaLnBrk="1" fontAlgn="auto" hangingPunct="1">
              <a:spcBef>
                <a:spcPts val="0"/>
              </a:spcBef>
              <a:spcAft>
                <a:spcPts val="300"/>
              </a:spcAft>
              <a:buClr>
                <a:schemeClr val="tx2"/>
              </a:buClr>
              <a:buSzPct val="130000"/>
              <a:buFont typeface="Wingdings 2" pitchFamily="18" charset="2"/>
              <a:buChar char="¡"/>
              <a:defRPr/>
            </a:pPr>
            <a:r>
              <a:rPr lang="fr-FR" altLang="fr-FR" sz="1200" dirty="0" smtClean="0">
                <a:latin typeface="+mj-lt"/>
                <a:ea typeface="+mn-ea"/>
              </a:rPr>
              <a:t>Thème AAP : </a:t>
            </a:r>
            <a:endParaRPr lang="fr-FR" altLang="fr-FR" sz="1200" dirty="0">
              <a:latin typeface="+mj-lt"/>
              <a:ea typeface="+mn-ea"/>
              <a:cs typeface="+mn-cs"/>
            </a:endParaRPr>
          </a:p>
        </p:txBody>
      </p:sp>
      <p:sp>
        <p:nvSpPr>
          <p:cNvPr id="23" name="Rectangle 22"/>
          <p:cNvSpPr/>
          <p:nvPr/>
        </p:nvSpPr>
        <p:spPr>
          <a:xfrm>
            <a:off x="495300" y="3132835"/>
            <a:ext cx="2984500" cy="2652086"/>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 lvl="1" defTabSz="914400">
              <a:spcAft>
                <a:spcPts val="300"/>
              </a:spcAft>
              <a:buClr>
                <a:schemeClr val="tx2"/>
              </a:buClr>
              <a:buSzPct val="130000"/>
              <a:defRPr/>
            </a:pPr>
            <a:r>
              <a:rPr lang="fr-FR" sz="1200" i="1" dirty="0" smtClean="0">
                <a:solidFill>
                  <a:schemeClr val="tx1"/>
                </a:solidFill>
                <a:latin typeface="+mj-lt"/>
                <a:ea typeface="ＭＳ Ｐゴシック" charset="-128"/>
              </a:rPr>
              <a:t>Supprimer si nécessaire : </a:t>
            </a:r>
          </a:p>
          <a:p>
            <a:pPr marL="228600" lvl="1" indent="-200025" defTabSz="914400">
              <a:spcAft>
                <a:spcPts val="300"/>
              </a:spcAft>
              <a:buClr>
                <a:schemeClr val="tx2"/>
              </a:buClr>
              <a:buSzPct val="130000"/>
              <a:buFont typeface="Wingdings 2" pitchFamily="18" charset="2"/>
              <a:buChar char="¡"/>
              <a:defRPr/>
            </a:pPr>
            <a:endParaRPr lang="fr-FR" sz="1200" dirty="0" smtClean="0">
              <a:solidFill>
                <a:schemeClr val="tx1"/>
              </a:solidFill>
              <a:latin typeface="+mj-lt"/>
              <a:ea typeface="ＭＳ Ｐゴシック" charset="-128"/>
            </a:endParaRPr>
          </a:p>
          <a:p>
            <a:pPr marL="228600" lvl="1" indent="-200025" defTabSz="914400">
              <a:spcAft>
                <a:spcPts val="300"/>
              </a:spcAft>
              <a:buClr>
                <a:schemeClr val="tx2"/>
              </a:buClr>
              <a:buSzPct val="130000"/>
              <a:buFont typeface="Wingdings 2" pitchFamily="18" charset="2"/>
              <a:buChar char="¡"/>
              <a:defRPr/>
            </a:pPr>
            <a:r>
              <a:rPr lang="fr-FR" sz="1200" dirty="0" smtClean="0">
                <a:solidFill>
                  <a:schemeClr val="tx1"/>
                </a:solidFill>
                <a:latin typeface="+mj-lt"/>
                <a:ea typeface="ＭＳ Ｐゴシック" charset="-128"/>
              </a:rPr>
              <a:t>Nom (</a:t>
            </a:r>
            <a:r>
              <a:rPr lang="fr-FR" sz="1200" dirty="0">
                <a:solidFill>
                  <a:schemeClr val="tx1"/>
                </a:solidFill>
                <a:ea typeface="ＭＳ Ｐゴシック" charset="-128"/>
              </a:rPr>
              <a:t>PE/ME/GE - LP</a:t>
            </a:r>
            <a:r>
              <a:rPr lang="fr-FR" sz="1200" dirty="0" smtClean="0">
                <a:solidFill>
                  <a:schemeClr val="tx1"/>
                </a:solidFill>
                <a:latin typeface="+mj-lt"/>
                <a:ea typeface="ＭＳ Ｐゴシック" charset="-128"/>
              </a:rPr>
              <a:t>)</a:t>
            </a:r>
          </a:p>
          <a:p>
            <a:pPr marL="228600" lvl="1" indent="-200025" defTabSz="914400">
              <a:spcAft>
                <a:spcPts val="300"/>
              </a:spcAft>
              <a:buClr>
                <a:schemeClr val="tx2"/>
              </a:buClr>
              <a:buSzPct val="130000"/>
              <a:buFont typeface="Wingdings 2" pitchFamily="18" charset="2"/>
              <a:buChar char="¡"/>
              <a:defRPr/>
            </a:pPr>
            <a:r>
              <a:rPr lang="fr-FR" sz="1200" dirty="0" smtClean="0">
                <a:solidFill>
                  <a:schemeClr val="tx1"/>
                </a:solidFill>
                <a:ea typeface="ＭＳ Ｐゴシック" charset="-128"/>
              </a:rPr>
              <a:t>Nom </a:t>
            </a:r>
            <a:r>
              <a:rPr lang="fr-FR" sz="1200" dirty="0">
                <a:solidFill>
                  <a:schemeClr val="tx1"/>
                </a:solidFill>
                <a:ea typeface="ＭＳ Ｐゴシック" charset="-128"/>
              </a:rPr>
              <a:t>(PE/ME/GE - LP)</a:t>
            </a:r>
          </a:p>
          <a:p>
            <a:pPr marL="228600" lvl="1" indent="-200025" defTabSz="914400">
              <a:spcAft>
                <a:spcPts val="300"/>
              </a:spcAft>
              <a:buClr>
                <a:schemeClr val="tx2"/>
              </a:buClr>
              <a:buSzPct val="130000"/>
              <a:buFont typeface="Wingdings 2" pitchFamily="18" charset="2"/>
              <a:buChar char="¡"/>
              <a:defRPr/>
            </a:pPr>
            <a:r>
              <a:rPr lang="fr-FR" sz="1200" dirty="0" smtClean="0">
                <a:solidFill>
                  <a:schemeClr val="tx1"/>
                </a:solidFill>
                <a:ea typeface="ＭＳ Ｐゴシック" charset="-128"/>
              </a:rPr>
              <a:t>Nom </a:t>
            </a:r>
            <a:r>
              <a:rPr lang="fr-FR" sz="1200" dirty="0">
                <a:solidFill>
                  <a:schemeClr val="tx1"/>
                </a:solidFill>
                <a:ea typeface="ＭＳ Ｐゴシック" charset="-128"/>
              </a:rPr>
              <a:t>(PE/ME/GE - LP)</a:t>
            </a:r>
          </a:p>
          <a:p>
            <a:pPr marL="228600" lvl="1" indent="-200025" defTabSz="914400">
              <a:spcAft>
                <a:spcPts val="300"/>
              </a:spcAft>
              <a:buClr>
                <a:schemeClr val="tx2"/>
              </a:buClr>
              <a:buSzPct val="130000"/>
              <a:buFont typeface="Wingdings 2" pitchFamily="18" charset="2"/>
              <a:buChar char="¡"/>
              <a:defRPr/>
            </a:pPr>
            <a:r>
              <a:rPr lang="fr-FR" sz="1200" dirty="0" smtClean="0">
                <a:solidFill>
                  <a:schemeClr val="tx1"/>
                </a:solidFill>
                <a:ea typeface="ＭＳ Ｐゴシック" charset="-128"/>
              </a:rPr>
              <a:t>Nom (</a:t>
            </a:r>
            <a:r>
              <a:rPr lang="fr-FR" sz="1200" dirty="0">
                <a:solidFill>
                  <a:schemeClr val="tx1"/>
                </a:solidFill>
                <a:ea typeface="ＭＳ Ｐゴシック" charset="-128"/>
              </a:rPr>
              <a:t>PE/ME/GE - LP)</a:t>
            </a:r>
          </a:p>
          <a:p>
            <a:pPr marL="228600" lvl="1" indent="-200025" defTabSz="914400">
              <a:spcAft>
                <a:spcPts val="300"/>
              </a:spcAft>
              <a:buClr>
                <a:schemeClr val="tx2"/>
              </a:buClr>
              <a:buSzPct val="130000"/>
              <a:buFont typeface="Wingdings 2" pitchFamily="18" charset="2"/>
              <a:buChar char="¡"/>
              <a:defRPr/>
            </a:pPr>
            <a:endParaRPr lang="fr-FR" sz="1200" dirty="0">
              <a:solidFill>
                <a:schemeClr val="tx1"/>
              </a:solidFill>
              <a:ea typeface="ＭＳ Ｐゴシック" charset="-128"/>
            </a:endParaRPr>
          </a:p>
        </p:txBody>
      </p:sp>
      <p:sp>
        <p:nvSpPr>
          <p:cNvPr id="24" name="ColumnHeader"/>
          <p:cNvSpPr txBox="1">
            <a:spLocks/>
          </p:cNvSpPr>
          <p:nvPr/>
        </p:nvSpPr>
        <p:spPr bwMode="gray">
          <a:xfrm>
            <a:off x="495300" y="2732724"/>
            <a:ext cx="2984500" cy="400110"/>
          </a:xfrm>
          <a:prstGeom prst="rect">
            <a:avLst/>
          </a:prstGeom>
          <a:solidFill>
            <a:schemeClr val="bg1"/>
          </a:solidFill>
          <a:ln w="9525" algn="ctr">
            <a:solidFill>
              <a:schemeClr val="bg1"/>
            </a:solidFill>
            <a:miter lim="800000"/>
            <a:headEnd type="none" w="lg" len="lg"/>
            <a:tailEnd type="none" w="lg" len="lg"/>
          </a:ln>
          <a:effectLst>
            <a:outerShdw dist="25400" dir="5400000" sx="99000" sy="99000" algn="ctr" rotWithShape="0">
              <a:schemeClr val="tx2"/>
            </a:outerShdw>
          </a:effectLst>
          <a:extLst/>
        </p:spPr>
        <p:txBody>
          <a:bodyPr tIns="91440" bIns="91440" anchor="b">
            <a:spAutoFit/>
          </a:bodyPr>
          <a:lstStyle/>
          <a:p>
            <a:pPr algn="ctr" defTabSz="914400" fontAlgn="auto">
              <a:spcBef>
                <a:spcPts val="0"/>
              </a:spcBef>
              <a:spcAft>
                <a:spcPts val="0"/>
              </a:spcAft>
              <a:buClr>
                <a:srgbClr val="EC0000"/>
              </a:buClr>
              <a:defRPr/>
            </a:pPr>
            <a:r>
              <a:rPr lang="fr-FR" altLang="fr-FR" sz="1400" b="1" kern="0" dirty="0" smtClean="0">
                <a:latin typeface="+mn-lt"/>
                <a:cs typeface="Arial" pitchFamily="34" charset="0"/>
              </a:rPr>
              <a:t>Partenaires = demandeurs d’aide  </a:t>
            </a:r>
            <a:endParaRPr lang="fr-FR" altLang="fr-FR" sz="1400" b="1" kern="0" dirty="0">
              <a:latin typeface="+mn-lt"/>
              <a:cs typeface="Arial" pitchFamily="34"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243770240"/>
              </p:ext>
            </p:extLst>
          </p:nvPr>
        </p:nvGraphicFramePr>
        <p:xfrm>
          <a:off x="503541" y="1852251"/>
          <a:ext cx="2976259" cy="880532"/>
        </p:xfrm>
        <a:graphic>
          <a:graphicData uri="http://schemas.openxmlformats.org/drawingml/2006/table">
            <a:tbl>
              <a:tblPr firstRow="1" bandRow="1">
                <a:tableStyleId>{5C22544A-7EE6-4342-B048-85BDC9FD1C3A}</a:tableStyleId>
              </a:tblPr>
              <a:tblGrid>
                <a:gridCol w="2976259">
                  <a:extLst>
                    <a:ext uri="{9D8B030D-6E8A-4147-A177-3AD203B41FA5}">
                      <a16:colId xmlns:a16="http://schemas.microsoft.com/office/drawing/2014/main" val="1069962608"/>
                    </a:ext>
                  </a:extLst>
                </a:gridCol>
              </a:tblGrid>
              <a:tr h="880532">
                <a:tc>
                  <a:txBody>
                    <a:bodyPr/>
                    <a:lstStyle/>
                    <a:p>
                      <a:pPr marL="228600" lvl="1" indent="-200025" algn="l" defTabSz="914400" rtl="0" eaLnBrk="1" fontAlgn="auto" latinLnBrk="0" hangingPunct="1">
                        <a:spcBef>
                          <a:spcPts val="0"/>
                        </a:spcBef>
                        <a:spcAft>
                          <a:spcPts val="300"/>
                        </a:spcAft>
                        <a:buClr>
                          <a:schemeClr val="tx2"/>
                        </a:buClr>
                        <a:buSzPct val="130000"/>
                        <a:buFont typeface="Wingdings 2" pitchFamily="18" charset="2"/>
                        <a:buChar char="¡"/>
                        <a:defRPr/>
                      </a:pPr>
                      <a:r>
                        <a:rPr lang="fr-FR" sz="1200" kern="1200" dirty="0" smtClean="0">
                          <a:solidFill>
                            <a:schemeClr val="tx1"/>
                          </a:solidFill>
                          <a:latin typeface="+mj-lt"/>
                          <a:ea typeface="ＭＳ Ｐゴシック" charset="-128"/>
                          <a:cs typeface="+mn-cs"/>
                        </a:rPr>
                        <a:t>Nom (PE/ME/GE - LP)</a:t>
                      </a:r>
                    </a:p>
                  </a:txBody>
                  <a:tcPr anchor="ctr">
                    <a:lnL w="12700" cmpd="sng">
                      <a:noFill/>
                    </a:lnL>
                    <a:lnR w="12700" cmpd="sng">
                      <a:noFill/>
                    </a:lnR>
                    <a:lnT w="12700" cmpd="sng">
                      <a:noFill/>
                    </a:lnT>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88217481"/>
                  </a:ext>
                </a:extLst>
              </a:tr>
            </a:tbl>
          </a:graphicData>
        </a:graphic>
      </p:graphicFrame>
      <p:sp>
        <p:nvSpPr>
          <p:cNvPr id="3" name="Rectangle 2"/>
          <p:cNvSpPr/>
          <p:nvPr/>
        </p:nvSpPr>
        <p:spPr>
          <a:xfrm>
            <a:off x="495300" y="5976456"/>
            <a:ext cx="8913813" cy="34814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latin typeface="Gill Sans MT" pitchFamily="34" charset="0"/>
              </a:rPr>
              <a:t>Date de dépôt visée : JJ/MM/AAAA</a:t>
            </a:r>
          </a:p>
        </p:txBody>
      </p:sp>
      <p:sp>
        <p:nvSpPr>
          <p:cNvPr id="10" name="Rectangle 9"/>
          <p:cNvSpPr/>
          <p:nvPr/>
        </p:nvSpPr>
        <p:spPr>
          <a:xfrm>
            <a:off x="5310974" y="117738"/>
            <a:ext cx="4460260" cy="461665"/>
          </a:xfrm>
          <a:prstGeom prst="rect">
            <a:avLst/>
          </a:prstGeom>
        </p:spPr>
        <p:txBody>
          <a:bodyPr wrap="none">
            <a:spAutoFit/>
          </a:bodyPr>
          <a:lstStyle/>
          <a:p>
            <a:pPr algn="r"/>
            <a:r>
              <a:rPr lang="fr-FR" sz="1200" dirty="0" smtClean="0">
                <a:ea typeface="ＭＳ Ｐゴシック" charset="-128"/>
              </a:rPr>
              <a:t>PE/ME/GE au sens des textes réglementaires et communautaires EU</a:t>
            </a:r>
          </a:p>
          <a:p>
            <a:pPr algn="r"/>
            <a:r>
              <a:rPr lang="fr-FR" sz="1200" dirty="0" smtClean="0">
                <a:ea typeface="ＭＳ Ｐゴシック" charset="-128"/>
              </a:rPr>
              <a:t>LP : Laboratoire public</a:t>
            </a:r>
          </a:p>
        </p:txBody>
      </p:sp>
    </p:spTree>
    <p:extLst>
      <p:ext uri="{BB962C8B-B14F-4D97-AF65-F5344CB8AC3E}">
        <p14:creationId xmlns:p14="http://schemas.microsoft.com/office/powerpoint/2010/main" val="710601162"/>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1</a:t>
            </a:r>
            <a:r>
              <a:rPr lang="fr-FR" dirty="0" smtClean="0"/>
              <a:t>. Contexte et enjeux du projet</a:t>
            </a:r>
            <a:br>
              <a:rPr lang="fr-FR" dirty="0" smtClean="0"/>
            </a:br>
            <a:r>
              <a:rPr lang="fr-FR" b="0" dirty="0" smtClean="0"/>
              <a:t>(cf. Annexe 3a) </a:t>
            </a:r>
            <a:endParaRPr lang="fr-FR" b="0" dirty="0"/>
          </a:p>
        </p:txBody>
      </p:sp>
      <p:sp>
        <p:nvSpPr>
          <p:cNvPr id="3" name="Espace réservé du contenu 2"/>
          <p:cNvSpPr>
            <a:spLocks noGrp="1"/>
          </p:cNvSpPr>
          <p:nvPr>
            <p:ph idx="1"/>
          </p:nvPr>
        </p:nvSpPr>
        <p:spPr/>
        <p:txBody>
          <a:bodyPr/>
          <a:lstStyle/>
          <a:p>
            <a:endParaRPr lang="fr-FR"/>
          </a:p>
        </p:txBody>
      </p:sp>
      <p:sp>
        <p:nvSpPr>
          <p:cNvPr id="5" name="Espace réservé du contenu 8"/>
          <p:cNvSpPr txBox="1">
            <a:spLocks/>
          </p:cNvSpPr>
          <p:nvPr/>
        </p:nvSpPr>
        <p:spPr bwMode="gray">
          <a:xfrm>
            <a:off x="4234375" y="1819275"/>
            <a:ext cx="5176325" cy="1979002"/>
          </a:xfrm>
          <a:prstGeom prst="wedgeRectCallout">
            <a:avLst>
              <a:gd name="adj1" fmla="val -67264"/>
              <a:gd name="adj2" fmla="val -5694"/>
            </a:avLst>
          </a:prstGeom>
          <a:solidFill>
            <a:schemeClr val="bg1">
              <a:lumMod val="85000"/>
            </a:schemeClr>
          </a:solidFill>
        </p:spPr>
        <p:txBody>
          <a:bodyPr vert="horz" lIns="0" tIns="45720" rIns="0" bIns="45720" rtlCol="0">
            <a:noAutofit/>
          </a:bodyPr>
          <a:lstStyle>
            <a:lvl1pPr marL="0" indent="0" algn="l" defTabSz="914400" rtl="0" eaLnBrk="1" latinLnBrk="0" hangingPunct="1">
              <a:spcBef>
                <a:spcPts val="0"/>
              </a:spcBef>
              <a:spcAft>
                <a:spcPts val="300"/>
              </a:spcAft>
              <a:buFontTx/>
              <a:buNone/>
              <a:defRPr sz="1600" b="1" kern="1200">
                <a:solidFill>
                  <a:schemeClr val="tx1"/>
                </a:solidFill>
                <a:latin typeface="+mn-lt"/>
                <a:ea typeface="+mn-ea"/>
                <a:cs typeface="+mn-cs"/>
              </a:defRPr>
            </a:lvl1pPr>
            <a:lvl2pPr marL="525600" indent="-285750" algn="l" defTabSz="914400" rtl="0" eaLnBrk="1" latinLnBrk="0" hangingPunct="1">
              <a:spcBef>
                <a:spcPts val="0"/>
              </a:spcBef>
              <a:spcAft>
                <a:spcPts val="300"/>
              </a:spcAft>
              <a:buClr>
                <a:schemeClr val="tx2"/>
              </a:buClr>
              <a:buSzPct val="130000"/>
              <a:buFont typeface="Wingdings 2" pitchFamily="18" charset="2"/>
              <a:buChar char="¡"/>
              <a:defRPr sz="1600" kern="1200">
                <a:solidFill>
                  <a:schemeClr val="tx1"/>
                </a:solidFill>
                <a:latin typeface="+mn-lt"/>
                <a:ea typeface="+mn-ea"/>
                <a:cs typeface="+mn-cs"/>
              </a:defRPr>
            </a:lvl2pPr>
            <a:lvl3pPr marL="932400" indent="-230400" algn="l" defTabSz="914400" rtl="0" eaLnBrk="1" latinLnBrk="0" hangingPunct="1">
              <a:spcBef>
                <a:spcPts val="0"/>
              </a:spcBef>
              <a:spcAft>
                <a:spcPts val="300"/>
              </a:spcAft>
              <a:buClr>
                <a:schemeClr val="tx2"/>
              </a:buClr>
              <a:buSzPct val="130000"/>
              <a:buFont typeface="Wingdings" pitchFamily="2" charset="2"/>
              <a:buChar char="§"/>
              <a:defRPr sz="1600" kern="1200">
                <a:solidFill>
                  <a:schemeClr val="tx1"/>
                </a:solidFill>
                <a:latin typeface="+mn-lt"/>
                <a:ea typeface="+mn-ea"/>
                <a:cs typeface="+mn-cs"/>
              </a:defRPr>
            </a:lvl3pPr>
            <a:lvl4pPr marL="1371600" indent="-2286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4pPr>
            <a:lvl5pPr marL="1789200" indent="-1800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88900"/>
            <a:r>
              <a:rPr lang="fr-FR" i="1" dirty="0" smtClean="0"/>
              <a:t>Pour chaque partenaire : </a:t>
            </a:r>
          </a:p>
          <a:p>
            <a:pPr marL="285750" indent="-196850">
              <a:buFont typeface="Arial" panose="020B0604020202020204" pitchFamily="34" charset="0"/>
              <a:buChar char="•"/>
            </a:pPr>
            <a:r>
              <a:rPr lang="fr-FR" b="0" i="1" dirty="0" smtClean="0"/>
              <a:t>Quels enjeux technologiques, stratégiques, socio environnementaux sont associés au projet ? (</a:t>
            </a:r>
            <a:r>
              <a:rPr lang="fr-FR" b="0" i="1" dirty="0" err="1" smtClean="0"/>
              <a:t>quali</a:t>
            </a:r>
            <a:r>
              <a:rPr lang="fr-FR" b="0" i="1" dirty="0" smtClean="0"/>
              <a:t> / quanti)</a:t>
            </a:r>
          </a:p>
          <a:p>
            <a:pPr marL="285750" indent="-196850">
              <a:buFont typeface="Arial" panose="020B0604020202020204" pitchFamily="34" charset="0"/>
              <a:buChar char="•"/>
            </a:pPr>
            <a:r>
              <a:rPr lang="fr-FR" b="0" i="1" dirty="0" smtClean="0"/>
              <a:t>Y a –t-il eu des phases préliminaires au projet (financements et résultats déjà obtenus/en cours) ?</a:t>
            </a:r>
            <a:endParaRPr lang="fr-FR" b="0" i="1" dirty="0"/>
          </a:p>
          <a:p>
            <a:pPr marL="285750" indent="-196850">
              <a:buFont typeface="Arial" panose="020B0604020202020204" pitchFamily="34" charset="0"/>
              <a:buChar char="•"/>
            </a:pPr>
            <a:r>
              <a:rPr lang="fr-FR" b="0" i="1" dirty="0" smtClean="0"/>
              <a:t>Contexte réglementaire : Quelles </a:t>
            </a:r>
            <a:r>
              <a:rPr lang="fr-FR" b="0" i="1" dirty="0"/>
              <a:t>contraintes à résoudre ? </a:t>
            </a:r>
            <a:r>
              <a:rPr lang="fr-FR" b="0" i="1" dirty="0" smtClean="0"/>
              <a:t>Quelles </a:t>
            </a:r>
            <a:r>
              <a:rPr lang="fr-FR" b="0" i="1" dirty="0"/>
              <a:t>autorisations attendues / à lever ? </a:t>
            </a:r>
          </a:p>
          <a:p>
            <a:pPr marL="88900"/>
            <a:endParaRPr lang="fr-FR" b="0" i="1" dirty="0" smtClean="0"/>
          </a:p>
        </p:txBody>
      </p:sp>
    </p:spTree>
    <p:extLst>
      <p:ext uri="{BB962C8B-B14F-4D97-AF65-F5344CB8AC3E}">
        <p14:creationId xmlns:p14="http://schemas.microsoft.com/office/powerpoint/2010/main" val="259435136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smtClean="0"/>
              <a:t>2. </a:t>
            </a:r>
            <a:r>
              <a:rPr lang="fr-FR" dirty="0"/>
              <a:t>Etat de l’art </a:t>
            </a:r>
            <a:r>
              <a:rPr lang="fr-FR" dirty="0" smtClean="0"/>
              <a:t>et verrous à lever </a:t>
            </a:r>
            <a:br>
              <a:rPr lang="fr-FR" dirty="0" smtClean="0"/>
            </a:br>
            <a:r>
              <a:rPr lang="fr-FR" b="0" dirty="0"/>
              <a:t>(cf. Annexe 3a) </a:t>
            </a:r>
            <a:endParaRPr lang="fr-FR" dirty="0"/>
          </a:p>
        </p:txBody>
      </p:sp>
      <p:sp>
        <p:nvSpPr>
          <p:cNvPr id="2" name="Espace réservé du contenu 1"/>
          <p:cNvSpPr>
            <a:spLocks noGrp="1"/>
          </p:cNvSpPr>
          <p:nvPr>
            <p:ph idx="1"/>
          </p:nvPr>
        </p:nvSpPr>
        <p:spPr/>
        <p:txBody>
          <a:bodyPr/>
          <a:lstStyle/>
          <a:p>
            <a:endParaRPr lang="fr-FR"/>
          </a:p>
        </p:txBody>
      </p:sp>
      <p:sp>
        <p:nvSpPr>
          <p:cNvPr id="7" name="Espace réservé du contenu 8"/>
          <p:cNvSpPr txBox="1">
            <a:spLocks/>
          </p:cNvSpPr>
          <p:nvPr/>
        </p:nvSpPr>
        <p:spPr bwMode="gray">
          <a:xfrm>
            <a:off x="3902571" y="1819276"/>
            <a:ext cx="5536069" cy="2921536"/>
          </a:xfrm>
          <a:prstGeom prst="wedgeRectCallout">
            <a:avLst>
              <a:gd name="adj1" fmla="val -64219"/>
              <a:gd name="adj2" fmla="val -8477"/>
            </a:avLst>
          </a:prstGeom>
          <a:solidFill>
            <a:schemeClr val="bg1">
              <a:lumMod val="85000"/>
            </a:schemeClr>
          </a:solidFill>
        </p:spPr>
        <p:txBody>
          <a:bodyPr vert="horz" lIns="0" tIns="45720" rIns="0" bIns="45720" rtlCol="0">
            <a:noAutofit/>
          </a:bodyPr>
          <a:lstStyle>
            <a:lvl1pPr marL="0" indent="0" algn="l" defTabSz="914400" rtl="0" eaLnBrk="1" latinLnBrk="0" hangingPunct="1">
              <a:spcBef>
                <a:spcPts val="0"/>
              </a:spcBef>
              <a:spcAft>
                <a:spcPts val="300"/>
              </a:spcAft>
              <a:buFontTx/>
              <a:buNone/>
              <a:defRPr sz="1600" b="1" kern="1200">
                <a:solidFill>
                  <a:schemeClr val="tx1"/>
                </a:solidFill>
                <a:latin typeface="+mn-lt"/>
                <a:ea typeface="+mn-ea"/>
                <a:cs typeface="+mn-cs"/>
              </a:defRPr>
            </a:lvl1pPr>
            <a:lvl2pPr marL="525600" indent="-285750" algn="l" defTabSz="914400" rtl="0" eaLnBrk="1" latinLnBrk="0" hangingPunct="1">
              <a:spcBef>
                <a:spcPts val="0"/>
              </a:spcBef>
              <a:spcAft>
                <a:spcPts val="300"/>
              </a:spcAft>
              <a:buClr>
                <a:schemeClr val="tx2"/>
              </a:buClr>
              <a:buSzPct val="130000"/>
              <a:buFont typeface="Wingdings 2" pitchFamily="18" charset="2"/>
              <a:buChar char="¡"/>
              <a:defRPr sz="1600" kern="1200">
                <a:solidFill>
                  <a:schemeClr val="tx1"/>
                </a:solidFill>
                <a:latin typeface="+mn-lt"/>
                <a:ea typeface="+mn-ea"/>
                <a:cs typeface="+mn-cs"/>
              </a:defRPr>
            </a:lvl2pPr>
            <a:lvl3pPr marL="932400" indent="-230400" algn="l" defTabSz="914400" rtl="0" eaLnBrk="1" latinLnBrk="0" hangingPunct="1">
              <a:spcBef>
                <a:spcPts val="0"/>
              </a:spcBef>
              <a:spcAft>
                <a:spcPts val="300"/>
              </a:spcAft>
              <a:buClr>
                <a:schemeClr val="tx2"/>
              </a:buClr>
              <a:buSzPct val="130000"/>
              <a:buFont typeface="Wingdings" pitchFamily="2" charset="2"/>
              <a:buChar char="§"/>
              <a:defRPr sz="1600" kern="1200">
                <a:solidFill>
                  <a:schemeClr val="tx1"/>
                </a:solidFill>
                <a:latin typeface="+mn-lt"/>
                <a:ea typeface="+mn-ea"/>
                <a:cs typeface="+mn-cs"/>
              </a:defRPr>
            </a:lvl3pPr>
            <a:lvl4pPr marL="1371600" indent="-2286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4pPr>
            <a:lvl5pPr marL="1789200" indent="-1800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88900"/>
            <a:r>
              <a:rPr lang="fr-FR" i="1" dirty="0" smtClean="0"/>
              <a:t>Pour chaque partenaire </a:t>
            </a:r>
          </a:p>
          <a:p>
            <a:pPr marL="285750" indent="-196850">
              <a:buFont typeface="Arial" panose="020B0604020202020204" pitchFamily="34" charset="0"/>
              <a:buChar char="•"/>
            </a:pPr>
            <a:r>
              <a:rPr lang="fr-FR" b="0" i="1" dirty="0" smtClean="0"/>
              <a:t>Etat </a:t>
            </a:r>
            <a:r>
              <a:rPr lang="fr-FR" b="0" i="1" dirty="0"/>
              <a:t>de l’art académique et scientifique : </a:t>
            </a:r>
          </a:p>
          <a:p>
            <a:pPr marL="811350" lvl="1" indent="-196850">
              <a:buFont typeface="Arial" panose="020B0604020202020204" pitchFamily="34" charset="0"/>
              <a:buChar char="•"/>
            </a:pPr>
            <a:r>
              <a:rPr lang="fr-FR" b="0" i="1" dirty="0"/>
              <a:t>Bibliographie et/ou brevets déposés</a:t>
            </a:r>
          </a:p>
          <a:p>
            <a:pPr marL="811350" lvl="1" indent="-196850">
              <a:buFont typeface="Arial" panose="020B0604020202020204" pitchFamily="34" charset="0"/>
              <a:buChar char="•"/>
            </a:pPr>
            <a:r>
              <a:rPr lang="fr-FR" b="0" i="1" dirty="0"/>
              <a:t>Principaux procédés concurrents</a:t>
            </a:r>
          </a:p>
          <a:p>
            <a:pPr marL="811350" lvl="1" indent="-196850">
              <a:buFont typeface="Arial" panose="020B0604020202020204" pitchFamily="34" charset="0"/>
              <a:buChar char="•"/>
            </a:pPr>
            <a:r>
              <a:rPr lang="fr-FR" b="0" i="1" dirty="0" smtClean="0"/>
              <a:t>Benchmark </a:t>
            </a:r>
            <a:r>
              <a:rPr lang="fr-FR" b="0" i="1" dirty="0"/>
              <a:t>des projets </a:t>
            </a:r>
            <a:r>
              <a:rPr lang="fr-FR" b="0" i="1" dirty="0" smtClean="0"/>
              <a:t>existants </a:t>
            </a:r>
          </a:p>
          <a:p>
            <a:pPr marL="285750" indent="-196850">
              <a:buFont typeface="Arial" panose="020B0604020202020204" pitchFamily="34" charset="0"/>
              <a:buChar char="•"/>
            </a:pPr>
            <a:r>
              <a:rPr lang="fr-FR" i="1" u="sng" dirty="0" smtClean="0"/>
              <a:t>Limites </a:t>
            </a:r>
            <a:r>
              <a:rPr lang="fr-FR" i="1" u="sng" dirty="0"/>
              <a:t>de l’état de l’art </a:t>
            </a:r>
            <a:r>
              <a:rPr lang="fr-FR" i="1" u="sng" dirty="0" smtClean="0"/>
              <a:t>et verrous (technique, organisationnel, économique, </a:t>
            </a:r>
            <a:r>
              <a:rPr lang="fr-FR" i="1" u="sng" dirty="0" err="1" smtClean="0"/>
              <a:t>etc</a:t>
            </a:r>
            <a:r>
              <a:rPr lang="fr-FR" i="1" u="sng" dirty="0" smtClean="0"/>
              <a:t>)</a:t>
            </a:r>
          </a:p>
          <a:p>
            <a:pPr marL="285750" indent="-196850">
              <a:buFont typeface="Arial" panose="020B0604020202020204" pitchFamily="34" charset="0"/>
              <a:buChar char="•"/>
            </a:pPr>
            <a:r>
              <a:rPr lang="fr-FR" b="0" i="1" dirty="0" smtClean="0"/>
              <a:t>Caractère </a:t>
            </a:r>
            <a:r>
              <a:rPr lang="fr-FR" b="0" i="1" dirty="0"/>
              <a:t>innovant du projet :</a:t>
            </a:r>
          </a:p>
          <a:p>
            <a:pPr marL="811350" lvl="1" indent="-196850">
              <a:buFont typeface="Arial" panose="020B0604020202020204" pitchFamily="34" charset="0"/>
              <a:buChar char="•"/>
            </a:pPr>
            <a:r>
              <a:rPr lang="fr-FR" i="1" dirty="0"/>
              <a:t>Caractérisation et type d’innovation </a:t>
            </a:r>
          </a:p>
          <a:p>
            <a:pPr marL="811350" lvl="1" indent="-196850">
              <a:buFont typeface="Arial" panose="020B0604020202020204" pitchFamily="34" charset="0"/>
              <a:buChar char="•"/>
            </a:pPr>
            <a:r>
              <a:rPr lang="fr-FR" i="1" dirty="0"/>
              <a:t>TRL en début et fin de </a:t>
            </a:r>
            <a:r>
              <a:rPr lang="fr-FR" i="1" dirty="0" smtClean="0"/>
              <a:t>projet</a:t>
            </a:r>
            <a:endParaRPr lang="fr-FR" b="0" i="1" dirty="0"/>
          </a:p>
          <a:p>
            <a:pPr marL="811350" lvl="1" indent="-196850">
              <a:buFont typeface="Arial" panose="020B0604020202020204" pitchFamily="34" charset="0"/>
              <a:buChar char="•"/>
            </a:pPr>
            <a:endParaRPr lang="fr-FR" b="0" i="1" dirty="0"/>
          </a:p>
          <a:p>
            <a:pPr marL="811350" lvl="1" indent="-196850">
              <a:buFont typeface="Arial" panose="020B0604020202020204" pitchFamily="34" charset="0"/>
              <a:buChar char="•"/>
            </a:pPr>
            <a:endParaRPr lang="fr-FR" b="0" i="1" dirty="0"/>
          </a:p>
          <a:p>
            <a:pPr marL="811350" lvl="1" indent="-196850">
              <a:buFont typeface="Arial" panose="020B0604020202020204" pitchFamily="34" charset="0"/>
              <a:buChar char="•"/>
            </a:pPr>
            <a:endParaRPr lang="fr-FR" b="0" i="1" dirty="0"/>
          </a:p>
        </p:txBody>
      </p:sp>
    </p:spTree>
    <p:extLst>
      <p:ext uri="{BB962C8B-B14F-4D97-AF65-F5344CB8AC3E}">
        <p14:creationId xmlns:p14="http://schemas.microsoft.com/office/powerpoint/2010/main" val="104571008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3</a:t>
            </a:r>
            <a:r>
              <a:rPr lang="fr-FR" dirty="0" smtClean="0"/>
              <a:t>. Solution ou service développé </a:t>
            </a:r>
            <a:br>
              <a:rPr lang="fr-FR" dirty="0" smtClean="0"/>
            </a:br>
            <a:r>
              <a:rPr lang="fr-FR" b="0" dirty="0"/>
              <a:t>(cf. Annexe </a:t>
            </a:r>
            <a:r>
              <a:rPr lang="fr-FR" b="0" dirty="0" smtClean="0"/>
              <a:t>3a et 3b)  </a:t>
            </a:r>
            <a:endParaRPr lang="fr-FR" dirty="0"/>
          </a:p>
        </p:txBody>
      </p:sp>
      <p:sp>
        <p:nvSpPr>
          <p:cNvPr id="3" name="Espace réservé du contenu 2"/>
          <p:cNvSpPr>
            <a:spLocks noGrp="1"/>
          </p:cNvSpPr>
          <p:nvPr>
            <p:ph idx="1"/>
          </p:nvPr>
        </p:nvSpPr>
        <p:spPr/>
        <p:txBody>
          <a:bodyPr/>
          <a:lstStyle/>
          <a:p>
            <a:endParaRPr lang="fr-FR"/>
          </a:p>
        </p:txBody>
      </p:sp>
      <p:sp>
        <p:nvSpPr>
          <p:cNvPr id="6" name="Espace réservé du contenu 8"/>
          <p:cNvSpPr txBox="1">
            <a:spLocks/>
          </p:cNvSpPr>
          <p:nvPr/>
        </p:nvSpPr>
        <p:spPr bwMode="gray">
          <a:xfrm>
            <a:off x="4309606" y="1819275"/>
            <a:ext cx="5101094" cy="3079984"/>
          </a:xfrm>
          <a:prstGeom prst="wedgeRectCallout">
            <a:avLst>
              <a:gd name="adj1" fmla="val -62700"/>
              <a:gd name="adj2" fmla="val -7598"/>
            </a:avLst>
          </a:prstGeom>
          <a:solidFill>
            <a:schemeClr val="bg1">
              <a:lumMod val="85000"/>
            </a:schemeClr>
          </a:solidFill>
        </p:spPr>
        <p:txBody>
          <a:bodyPr vert="horz" lIns="0" tIns="45720" rIns="0" bIns="45720" rtlCol="0">
            <a:noAutofit/>
          </a:bodyPr>
          <a:lstStyle>
            <a:lvl1pPr marL="0" indent="0" algn="l" defTabSz="914400" rtl="0" eaLnBrk="1" latinLnBrk="0" hangingPunct="1">
              <a:spcBef>
                <a:spcPts val="0"/>
              </a:spcBef>
              <a:spcAft>
                <a:spcPts val="300"/>
              </a:spcAft>
              <a:buFontTx/>
              <a:buNone/>
              <a:defRPr sz="1600" b="1" kern="1200">
                <a:solidFill>
                  <a:schemeClr val="tx1"/>
                </a:solidFill>
                <a:latin typeface="+mn-lt"/>
                <a:ea typeface="+mn-ea"/>
                <a:cs typeface="+mn-cs"/>
              </a:defRPr>
            </a:lvl1pPr>
            <a:lvl2pPr marL="525600" indent="-285750" algn="l" defTabSz="914400" rtl="0" eaLnBrk="1" latinLnBrk="0" hangingPunct="1">
              <a:spcBef>
                <a:spcPts val="0"/>
              </a:spcBef>
              <a:spcAft>
                <a:spcPts val="300"/>
              </a:spcAft>
              <a:buClr>
                <a:schemeClr val="tx2"/>
              </a:buClr>
              <a:buSzPct val="130000"/>
              <a:buFont typeface="Wingdings 2" pitchFamily="18" charset="2"/>
              <a:buChar char="¡"/>
              <a:defRPr sz="1600" kern="1200">
                <a:solidFill>
                  <a:schemeClr val="tx1"/>
                </a:solidFill>
                <a:latin typeface="+mn-lt"/>
                <a:ea typeface="+mn-ea"/>
                <a:cs typeface="+mn-cs"/>
              </a:defRPr>
            </a:lvl2pPr>
            <a:lvl3pPr marL="932400" indent="-230400" algn="l" defTabSz="914400" rtl="0" eaLnBrk="1" latinLnBrk="0" hangingPunct="1">
              <a:spcBef>
                <a:spcPts val="0"/>
              </a:spcBef>
              <a:spcAft>
                <a:spcPts val="300"/>
              </a:spcAft>
              <a:buClr>
                <a:schemeClr val="tx2"/>
              </a:buClr>
              <a:buSzPct val="130000"/>
              <a:buFont typeface="Wingdings" pitchFamily="2" charset="2"/>
              <a:buChar char="§"/>
              <a:defRPr sz="1600" kern="1200">
                <a:solidFill>
                  <a:schemeClr val="tx1"/>
                </a:solidFill>
                <a:latin typeface="+mn-lt"/>
                <a:ea typeface="+mn-ea"/>
                <a:cs typeface="+mn-cs"/>
              </a:defRPr>
            </a:lvl3pPr>
            <a:lvl4pPr marL="1371600" indent="-2286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4pPr>
            <a:lvl5pPr marL="1789200" indent="-1800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88900"/>
            <a:r>
              <a:rPr lang="fr-FR" b="0" i="1" dirty="0"/>
              <a:t>Description et caractéristiques principales du projet : </a:t>
            </a:r>
          </a:p>
          <a:p>
            <a:pPr marL="285750" indent="-196850">
              <a:buFont typeface="Arial" panose="020B0604020202020204" pitchFamily="34" charset="0"/>
              <a:buChar char="•"/>
            </a:pPr>
            <a:r>
              <a:rPr lang="fr-FR" b="0" i="1" dirty="0" smtClean="0"/>
              <a:t>Chaîne de valeur</a:t>
            </a:r>
          </a:p>
          <a:p>
            <a:pPr marL="285750" indent="-196850">
              <a:buFont typeface="Arial" panose="020B0604020202020204" pitchFamily="34" charset="0"/>
              <a:buChar char="•"/>
            </a:pPr>
            <a:r>
              <a:rPr lang="fr-FR" b="0" i="1" dirty="0" smtClean="0"/>
              <a:t>Schéma de principe</a:t>
            </a:r>
            <a:endParaRPr lang="fr-FR" b="0" i="1" dirty="0"/>
          </a:p>
          <a:p>
            <a:pPr marL="285750" indent="-196850">
              <a:buFont typeface="Arial" panose="020B0604020202020204" pitchFamily="34" charset="0"/>
              <a:buChar char="•"/>
            </a:pPr>
            <a:r>
              <a:rPr lang="fr-FR" b="0" i="1" dirty="0"/>
              <a:t>Echelle du démonstrateur</a:t>
            </a:r>
          </a:p>
          <a:p>
            <a:pPr marL="285750" indent="-196850">
              <a:buFont typeface="Arial" panose="020B0604020202020204" pitchFamily="34" charset="0"/>
              <a:buChar char="•"/>
            </a:pPr>
            <a:r>
              <a:rPr lang="fr-FR" b="0" i="1" dirty="0" smtClean="0"/>
              <a:t>Organisation </a:t>
            </a:r>
            <a:r>
              <a:rPr lang="fr-FR" b="0" i="1" dirty="0"/>
              <a:t>(Société de projet créée ? )</a:t>
            </a:r>
          </a:p>
          <a:p>
            <a:pPr marL="285750" indent="-196850">
              <a:buFont typeface="Arial" panose="020B0604020202020204" pitchFamily="34" charset="0"/>
              <a:buChar char="•"/>
            </a:pPr>
            <a:r>
              <a:rPr lang="fr-FR" b="0" i="1" dirty="0"/>
              <a:t>Gisement, fournisseur et contrat </a:t>
            </a:r>
            <a:r>
              <a:rPr lang="fr-FR" b="0" i="1" dirty="0" smtClean="0"/>
              <a:t>d’approvisionnement sur le long terme</a:t>
            </a:r>
            <a:endParaRPr lang="fr-FR" b="0" i="1" dirty="0"/>
          </a:p>
          <a:p>
            <a:pPr marL="285750" indent="-196850">
              <a:buFont typeface="Arial" panose="020B0604020202020204" pitchFamily="34" charset="0"/>
              <a:buChar char="•"/>
            </a:pPr>
            <a:r>
              <a:rPr lang="fr-FR" b="0" i="1" dirty="0"/>
              <a:t>Contrat de distribution</a:t>
            </a:r>
          </a:p>
          <a:p>
            <a:pPr marL="285750" indent="-196850">
              <a:buFont typeface="Arial" panose="020B0604020202020204" pitchFamily="34" charset="0"/>
              <a:buChar char="•"/>
            </a:pPr>
            <a:r>
              <a:rPr lang="fr-FR" b="0" i="1" dirty="0"/>
              <a:t>Site de distribution</a:t>
            </a:r>
          </a:p>
          <a:p>
            <a:pPr marL="285750" indent="-196850">
              <a:buFont typeface="Arial" panose="020B0604020202020204" pitchFamily="34" charset="0"/>
              <a:buChar char="•"/>
            </a:pPr>
            <a:r>
              <a:rPr lang="fr-FR" b="0" i="1" dirty="0"/>
              <a:t>Volume produit</a:t>
            </a:r>
          </a:p>
          <a:p>
            <a:pPr marL="285750" indent="-196850">
              <a:buFont typeface="Arial" panose="020B0604020202020204" pitchFamily="34" charset="0"/>
              <a:buChar char="•"/>
            </a:pPr>
            <a:r>
              <a:rPr lang="fr-FR" b="0" i="1" dirty="0" smtClean="0"/>
              <a:t>Avantages, limites </a:t>
            </a:r>
            <a:r>
              <a:rPr lang="fr-FR" b="0" i="1" dirty="0"/>
              <a:t>et facteurs compétitifs face aux </a:t>
            </a:r>
            <a:r>
              <a:rPr lang="fr-FR" b="0" i="1" dirty="0" smtClean="0"/>
              <a:t>concurrents</a:t>
            </a:r>
            <a:endParaRPr lang="fr-FR" b="0" i="1" dirty="0"/>
          </a:p>
        </p:txBody>
      </p:sp>
    </p:spTree>
    <p:extLst>
      <p:ext uri="{BB962C8B-B14F-4D97-AF65-F5344CB8AC3E}">
        <p14:creationId xmlns:p14="http://schemas.microsoft.com/office/powerpoint/2010/main" val="406473123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pPr lvl="0"/>
            <a:r>
              <a:rPr lang="fr-FR" dirty="0" smtClean="0"/>
              <a:t>4. Organisation </a:t>
            </a:r>
            <a:r>
              <a:rPr lang="fr-FR" dirty="0"/>
              <a:t>du </a:t>
            </a:r>
            <a:r>
              <a:rPr lang="fr-FR" dirty="0" smtClean="0"/>
              <a:t>projet</a:t>
            </a:r>
            <a:br>
              <a:rPr lang="fr-FR" dirty="0" smtClean="0"/>
            </a:br>
            <a:r>
              <a:rPr lang="fr-FR" b="0" dirty="0"/>
              <a:t>(cf. Annexe 3a) </a:t>
            </a:r>
            <a:endParaRPr lang="fr-FR" dirty="0"/>
          </a:p>
        </p:txBody>
      </p:sp>
      <p:sp>
        <p:nvSpPr>
          <p:cNvPr id="2" name="Espace réservé du contenu 1"/>
          <p:cNvSpPr>
            <a:spLocks noGrp="1"/>
          </p:cNvSpPr>
          <p:nvPr>
            <p:ph idx="1"/>
          </p:nvPr>
        </p:nvSpPr>
        <p:spPr/>
        <p:txBody>
          <a:bodyPr/>
          <a:lstStyle/>
          <a:p>
            <a:endParaRPr lang="fr-FR"/>
          </a:p>
        </p:txBody>
      </p:sp>
      <p:sp>
        <p:nvSpPr>
          <p:cNvPr id="5" name="Espace réservé du contenu 8"/>
          <p:cNvSpPr txBox="1">
            <a:spLocks/>
          </p:cNvSpPr>
          <p:nvPr/>
        </p:nvSpPr>
        <p:spPr bwMode="gray">
          <a:xfrm>
            <a:off x="4220308" y="1819275"/>
            <a:ext cx="5190392" cy="2130425"/>
          </a:xfrm>
          <a:prstGeom prst="wedgeRectCallout">
            <a:avLst>
              <a:gd name="adj1" fmla="val -61559"/>
              <a:gd name="adj2" fmla="val -9241"/>
            </a:avLst>
          </a:prstGeom>
          <a:solidFill>
            <a:schemeClr val="bg1">
              <a:lumMod val="85000"/>
            </a:schemeClr>
          </a:solidFill>
        </p:spPr>
        <p:txBody>
          <a:bodyPr vert="horz" lIns="0" tIns="45720" rIns="0" bIns="45720" rtlCol="0">
            <a:noAutofit/>
          </a:bodyPr>
          <a:lstStyle>
            <a:lvl1pPr marL="0" indent="0" algn="l" defTabSz="914400" rtl="0" eaLnBrk="1" latinLnBrk="0" hangingPunct="1">
              <a:spcBef>
                <a:spcPts val="0"/>
              </a:spcBef>
              <a:spcAft>
                <a:spcPts val="300"/>
              </a:spcAft>
              <a:buFontTx/>
              <a:buNone/>
              <a:defRPr sz="1600" b="1" kern="1200">
                <a:solidFill>
                  <a:schemeClr val="tx1"/>
                </a:solidFill>
                <a:latin typeface="+mn-lt"/>
                <a:ea typeface="+mn-ea"/>
                <a:cs typeface="+mn-cs"/>
              </a:defRPr>
            </a:lvl1pPr>
            <a:lvl2pPr marL="525600" indent="-285750" algn="l" defTabSz="914400" rtl="0" eaLnBrk="1" latinLnBrk="0" hangingPunct="1">
              <a:spcBef>
                <a:spcPts val="0"/>
              </a:spcBef>
              <a:spcAft>
                <a:spcPts val="300"/>
              </a:spcAft>
              <a:buClr>
                <a:schemeClr val="tx2"/>
              </a:buClr>
              <a:buSzPct val="130000"/>
              <a:buFont typeface="Wingdings 2" pitchFamily="18" charset="2"/>
              <a:buChar char="¡"/>
              <a:defRPr sz="1600" kern="1200">
                <a:solidFill>
                  <a:schemeClr val="tx1"/>
                </a:solidFill>
                <a:latin typeface="+mn-lt"/>
                <a:ea typeface="+mn-ea"/>
                <a:cs typeface="+mn-cs"/>
              </a:defRPr>
            </a:lvl2pPr>
            <a:lvl3pPr marL="932400" indent="-230400" algn="l" defTabSz="914400" rtl="0" eaLnBrk="1" latinLnBrk="0" hangingPunct="1">
              <a:spcBef>
                <a:spcPts val="0"/>
              </a:spcBef>
              <a:spcAft>
                <a:spcPts val="300"/>
              </a:spcAft>
              <a:buClr>
                <a:schemeClr val="tx2"/>
              </a:buClr>
              <a:buSzPct val="130000"/>
              <a:buFont typeface="Wingdings" pitchFamily="2" charset="2"/>
              <a:buChar char="§"/>
              <a:defRPr sz="1600" kern="1200">
                <a:solidFill>
                  <a:schemeClr val="tx1"/>
                </a:solidFill>
                <a:latin typeface="+mn-lt"/>
                <a:ea typeface="+mn-ea"/>
                <a:cs typeface="+mn-cs"/>
              </a:defRPr>
            </a:lvl3pPr>
            <a:lvl4pPr marL="1371600" indent="-2286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4pPr>
            <a:lvl5pPr marL="1789200" indent="-1800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196850">
              <a:buFont typeface="Arial" panose="020B0604020202020204" pitchFamily="34" charset="0"/>
              <a:buChar char="•"/>
            </a:pPr>
            <a:r>
              <a:rPr lang="fr-FR" b="0" i="1" dirty="0"/>
              <a:t>En projet : </a:t>
            </a:r>
          </a:p>
          <a:p>
            <a:pPr marL="692550" lvl="2" indent="-196850">
              <a:buFont typeface="Arial" panose="020B0604020202020204" pitchFamily="34" charset="0"/>
              <a:buChar char="•"/>
            </a:pPr>
            <a:r>
              <a:rPr lang="fr-FR" i="1" dirty="0" smtClean="0"/>
              <a:t>Durée du projet</a:t>
            </a:r>
          </a:p>
          <a:p>
            <a:pPr marL="692550" lvl="2" indent="-196850">
              <a:buFont typeface="Arial" panose="020B0604020202020204" pitchFamily="34" charset="0"/>
              <a:buChar char="•"/>
            </a:pPr>
            <a:r>
              <a:rPr lang="fr-FR" i="1" dirty="0" smtClean="0"/>
              <a:t>Description des principaux lots</a:t>
            </a:r>
            <a:endParaRPr lang="fr-FR" i="1" dirty="0"/>
          </a:p>
          <a:p>
            <a:pPr marL="692550" lvl="2" indent="-196850">
              <a:buFont typeface="Arial" panose="020B0604020202020204" pitchFamily="34" charset="0"/>
              <a:buChar char="•"/>
            </a:pPr>
            <a:r>
              <a:rPr lang="fr-FR" i="1" dirty="0" smtClean="0"/>
              <a:t>Planning/GANTT avec les entreprises responsables des lots </a:t>
            </a:r>
            <a:endParaRPr lang="fr-FR" i="1" dirty="0"/>
          </a:p>
          <a:p>
            <a:pPr marL="692550" lvl="2" indent="-196850">
              <a:buFont typeface="Arial" panose="020B0604020202020204" pitchFamily="34" charset="0"/>
              <a:buChar char="•"/>
            </a:pPr>
            <a:r>
              <a:rPr lang="fr-FR" i="1" dirty="0"/>
              <a:t>Jalons</a:t>
            </a:r>
          </a:p>
          <a:p>
            <a:pPr marL="692550" lvl="2" indent="-196850">
              <a:buFont typeface="Arial" panose="020B0604020202020204" pitchFamily="34" charset="0"/>
              <a:buChar char="•"/>
            </a:pPr>
            <a:r>
              <a:rPr lang="fr-FR" i="1" dirty="0"/>
              <a:t>Livrables</a:t>
            </a:r>
          </a:p>
          <a:p>
            <a:pPr marL="285750" indent="-196850">
              <a:buFont typeface="Arial" panose="020B0604020202020204" pitchFamily="34" charset="0"/>
              <a:buChar char="•"/>
            </a:pPr>
            <a:r>
              <a:rPr lang="fr-FR" b="0" i="1" dirty="0" smtClean="0"/>
              <a:t>Post </a:t>
            </a:r>
            <a:r>
              <a:rPr lang="fr-FR" b="0" i="1" dirty="0"/>
              <a:t>projet : quelles perspectives </a:t>
            </a:r>
            <a:r>
              <a:rPr lang="fr-FR" b="0" i="1" dirty="0" smtClean="0"/>
              <a:t>? </a:t>
            </a:r>
            <a:endParaRPr lang="fr-FR" b="0" i="1" dirty="0"/>
          </a:p>
        </p:txBody>
      </p:sp>
    </p:spTree>
    <p:extLst>
      <p:ext uri="{BB962C8B-B14F-4D97-AF65-F5344CB8AC3E}">
        <p14:creationId xmlns:p14="http://schemas.microsoft.com/office/powerpoint/2010/main" val="1726641251"/>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pPr lvl="0"/>
            <a:r>
              <a:rPr lang="fr-FR" dirty="0" smtClean="0"/>
              <a:t>5. Partenariat (1/2)</a:t>
            </a:r>
            <a:br>
              <a:rPr lang="fr-FR" dirty="0" smtClean="0"/>
            </a:br>
            <a:r>
              <a:rPr lang="fr-FR" b="0" dirty="0"/>
              <a:t>(cf. Annexe 3a) </a:t>
            </a:r>
            <a:endParaRPr lang="fr-FR" dirty="0"/>
          </a:p>
        </p:txBody>
      </p:sp>
      <p:sp>
        <p:nvSpPr>
          <p:cNvPr id="3" name="Espace réservé du contenu 2"/>
          <p:cNvSpPr>
            <a:spLocks noGrp="1"/>
          </p:cNvSpPr>
          <p:nvPr>
            <p:ph idx="1"/>
          </p:nvPr>
        </p:nvSpPr>
        <p:spPr/>
        <p:txBody>
          <a:bodyPr/>
          <a:lstStyle/>
          <a:p>
            <a:endParaRPr lang="fr-FR" dirty="0"/>
          </a:p>
        </p:txBody>
      </p:sp>
      <p:sp>
        <p:nvSpPr>
          <p:cNvPr id="4" name="Espace réservé du contenu 8"/>
          <p:cNvSpPr txBox="1">
            <a:spLocks/>
          </p:cNvSpPr>
          <p:nvPr/>
        </p:nvSpPr>
        <p:spPr bwMode="gray">
          <a:xfrm>
            <a:off x="3910818" y="1809953"/>
            <a:ext cx="5499882" cy="1833433"/>
          </a:xfrm>
          <a:prstGeom prst="wedgeRectCallout">
            <a:avLst>
              <a:gd name="adj1" fmla="val -64413"/>
              <a:gd name="adj2" fmla="val -7707"/>
            </a:avLst>
          </a:prstGeom>
          <a:solidFill>
            <a:schemeClr val="bg1">
              <a:lumMod val="85000"/>
            </a:schemeClr>
          </a:solidFill>
        </p:spPr>
        <p:txBody>
          <a:bodyPr vert="horz" lIns="0" tIns="45720" rIns="0" bIns="45720" rtlCol="0">
            <a:noAutofit/>
          </a:bodyPr>
          <a:lstStyle>
            <a:lvl1pPr marL="0" indent="0" algn="l" defTabSz="914400" rtl="0" eaLnBrk="1" latinLnBrk="0" hangingPunct="1">
              <a:spcBef>
                <a:spcPts val="0"/>
              </a:spcBef>
              <a:spcAft>
                <a:spcPts val="300"/>
              </a:spcAft>
              <a:buFontTx/>
              <a:buNone/>
              <a:defRPr sz="1600" b="1" kern="1200">
                <a:solidFill>
                  <a:schemeClr val="tx1"/>
                </a:solidFill>
                <a:latin typeface="+mn-lt"/>
                <a:ea typeface="+mn-ea"/>
                <a:cs typeface="+mn-cs"/>
              </a:defRPr>
            </a:lvl1pPr>
            <a:lvl2pPr marL="525600" indent="-285750" algn="l" defTabSz="914400" rtl="0" eaLnBrk="1" latinLnBrk="0" hangingPunct="1">
              <a:spcBef>
                <a:spcPts val="0"/>
              </a:spcBef>
              <a:spcAft>
                <a:spcPts val="300"/>
              </a:spcAft>
              <a:buClr>
                <a:schemeClr val="tx2"/>
              </a:buClr>
              <a:buSzPct val="130000"/>
              <a:buFont typeface="Wingdings 2" pitchFamily="18" charset="2"/>
              <a:buChar char="¡"/>
              <a:defRPr sz="1600" kern="1200">
                <a:solidFill>
                  <a:schemeClr val="tx1"/>
                </a:solidFill>
                <a:latin typeface="+mn-lt"/>
                <a:ea typeface="+mn-ea"/>
                <a:cs typeface="+mn-cs"/>
              </a:defRPr>
            </a:lvl2pPr>
            <a:lvl3pPr marL="932400" indent="-230400" algn="l" defTabSz="914400" rtl="0" eaLnBrk="1" latinLnBrk="0" hangingPunct="1">
              <a:spcBef>
                <a:spcPts val="0"/>
              </a:spcBef>
              <a:spcAft>
                <a:spcPts val="300"/>
              </a:spcAft>
              <a:buClr>
                <a:schemeClr val="tx2"/>
              </a:buClr>
              <a:buSzPct val="130000"/>
              <a:buFont typeface="Wingdings" pitchFamily="2" charset="2"/>
              <a:buChar char="§"/>
              <a:defRPr sz="1600" kern="1200">
                <a:solidFill>
                  <a:schemeClr val="tx1"/>
                </a:solidFill>
                <a:latin typeface="+mn-lt"/>
                <a:ea typeface="+mn-ea"/>
                <a:cs typeface="+mn-cs"/>
              </a:defRPr>
            </a:lvl3pPr>
            <a:lvl4pPr marL="1371600" indent="-2286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4pPr>
            <a:lvl5pPr marL="1789200" indent="-1800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196850">
              <a:buFont typeface="Arial" panose="020B0604020202020204" pitchFamily="34" charset="0"/>
              <a:buChar char="•"/>
            </a:pPr>
            <a:r>
              <a:rPr lang="fr-FR" b="0" i="1" dirty="0"/>
              <a:t>Activités de chacun des partenaires </a:t>
            </a:r>
            <a:r>
              <a:rPr lang="fr-FR" b="0" i="1" dirty="0" smtClean="0"/>
              <a:t>(projets de type </a:t>
            </a:r>
            <a:r>
              <a:rPr lang="fr-FR" b="0" i="1" dirty="0" err="1" smtClean="0"/>
              <a:t>monopartenaire</a:t>
            </a:r>
            <a:r>
              <a:rPr lang="fr-FR" b="0" i="1" dirty="0" smtClean="0"/>
              <a:t> ou collaboratif avec 5 partenaires financés maximum)</a:t>
            </a:r>
            <a:endParaRPr lang="fr-FR" b="0" i="1" dirty="0"/>
          </a:p>
          <a:p>
            <a:pPr marL="285750" indent="-196850">
              <a:buFont typeface="Arial" panose="020B0604020202020204" pitchFamily="34" charset="0"/>
              <a:buChar char="•"/>
            </a:pPr>
            <a:r>
              <a:rPr lang="fr-FR" b="0" i="1" dirty="0" smtClean="0"/>
              <a:t>Gouvernance et accords de consortium pressentis (liens </a:t>
            </a:r>
            <a:r>
              <a:rPr lang="fr-FR" b="0" i="1" dirty="0"/>
              <a:t>entre les sociétés d’investissement, l’actionnariat, les sociétés d’exploitation, </a:t>
            </a:r>
            <a:r>
              <a:rPr lang="fr-FR" b="0" i="1" dirty="0" err="1"/>
              <a:t>etc</a:t>
            </a:r>
            <a:r>
              <a:rPr lang="fr-FR" b="0" i="1" dirty="0"/>
              <a:t> …)</a:t>
            </a:r>
          </a:p>
          <a:p>
            <a:pPr marL="285750" indent="-196850">
              <a:buFont typeface="Arial" panose="020B0604020202020204" pitchFamily="34" charset="0"/>
              <a:buChar char="•"/>
            </a:pPr>
            <a:r>
              <a:rPr lang="fr-FR" b="0" i="1" dirty="0" smtClean="0"/>
              <a:t>Pertinence </a:t>
            </a:r>
            <a:r>
              <a:rPr lang="fr-FR" b="0" i="1" dirty="0"/>
              <a:t>et apports dans le projet</a:t>
            </a:r>
          </a:p>
          <a:p>
            <a:pPr marL="285750" indent="-196850">
              <a:buFont typeface="Arial" panose="020B0604020202020204" pitchFamily="34" charset="0"/>
              <a:buChar char="•"/>
            </a:pPr>
            <a:r>
              <a:rPr lang="fr-FR" b="0" i="1" dirty="0" smtClean="0"/>
              <a:t>Sous-traitance </a:t>
            </a:r>
            <a:r>
              <a:rPr lang="fr-FR" b="0" i="1" dirty="0"/>
              <a:t>pressentie : entreprise, tâches, rôle dans le projet </a:t>
            </a:r>
            <a:r>
              <a:rPr lang="fr-FR" b="0" i="1" dirty="0" smtClean="0"/>
              <a:t>…</a:t>
            </a:r>
            <a:endParaRPr lang="fr-FR" b="0" i="1" dirty="0"/>
          </a:p>
        </p:txBody>
      </p:sp>
    </p:spTree>
    <p:extLst>
      <p:ext uri="{BB962C8B-B14F-4D97-AF65-F5344CB8AC3E}">
        <p14:creationId xmlns:p14="http://schemas.microsoft.com/office/powerpoint/2010/main" val="408886570"/>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5. Partenariat (2/2)</a:t>
            </a:r>
            <a:br>
              <a:rPr lang="fr-FR" dirty="0" smtClean="0"/>
            </a:br>
            <a:r>
              <a:rPr lang="fr-FR" b="0" dirty="0"/>
              <a:t>(cf. Annexe </a:t>
            </a:r>
            <a:r>
              <a:rPr lang="fr-FR" b="0" dirty="0" smtClean="0"/>
              <a:t>3a et 3b) </a:t>
            </a:r>
            <a:endParaRPr lang="fr-FR" dirty="0"/>
          </a:p>
        </p:txBody>
      </p:sp>
      <p:graphicFrame>
        <p:nvGraphicFramePr>
          <p:cNvPr id="3" name="Tableau 2"/>
          <p:cNvGraphicFramePr>
            <a:graphicFrameLocks noGrp="1"/>
          </p:cNvGraphicFramePr>
          <p:nvPr>
            <p:extLst>
              <p:ext uri="{D42A27DB-BD31-4B8C-83A1-F6EECF244321}">
                <p14:modId xmlns:p14="http://schemas.microsoft.com/office/powerpoint/2010/main" val="3702958812"/>
              </p:ext>
            </p:extLst>
          </p:nvPr>
        </p:nvGraphicFramePr>
        <p:xfrm>
          <a:off x="495298" y="1447801"/>
          <a:ext cx="8724901" cy="4790650"/>
        </p:xfrm>
        <a:graphic>
          <a:graphicData uri="http://schemas.openxmlformats.org/drawingml/2006/table">
            <a:tbl>
              <a:tblPr firstRow="1" firstCol="1" lastRow="1" lastCol="1" bandRow="1" bandCol="1">
                <a:tableStyleId>{F2DE63D5-997A-4646-A377-4702673A728D}</a:tableStyleId>
              </a:tblPr>
              <a:tblGrid>
                <a:gridCol w="1433261">
                  <a:extLst>
                    <a:ext uri="{9D8B030D-6E8A-4147-A177-3AD203B41FA5}">
                      <a16:colId xmlns:a16="http://schemas.microsoft.com/office/drawing/2014/main" val="1470891619"/>
                    </a:ext>
                  </a:extLst>
                </a:gridCol>
                <a:gridCol w="1458328">
                  <a:extLst>
                    <a:ext uri="{9D8B030D-6E8A-4147-A177-3AD203B41FA5}">
                      <a16:colId xmlns:a16="http://schemas.microsoft.com/office/drawing/2014/main" val="1063732247"/>
                    </a:ext>
                  </a:extLst>
                </a:gridCol>
                <a:gridCol w="1458328">
                  <a:extLst>
                    <a:ext uri="{9D8B030D-6E8A-4147-A177-3AD203B41FA5}">
                      <a16:colId xmlns:a16="http://schemas.microsoft.com/office/drawing/2014/main" val="1437910328"/>
                    </a:ext>
                  </a:extLst>
                </a:gridCol>
                <a:gridCol w="1458328">
                  <a:extLst>
                    <a:ext uri="{9D8B030D-6E8A-4147-A177-3AD203B41FA5}">
                      <a16:colId xmlns:a16="http://schemas.microsoft.com/office/drawing/2014/main" val="221784148"/>
                    </a:ext>
                  </a:extLst>
                </a:gridCol>
                <a:gridCol w="1458328">
                  <a:extLst>
                    <a:ext uri="{9D8B030D-6E8A-4147-A177-3AD203B41FA5}">
                      <a16:colId xmlns:a16="http://schemas.microsoft.com/office/drawing/2014/main" val="1722010453"/>
                    </a:ext>
                  </a:extLst>
                </a:gridCol>
                <a:gridCol w="1458328">
                  <a:extLst>
                    <a:ext uri="{9D8B030D-6E8A-4147-A177-3AD203B41FA5}">
                      <a16:colId xmlns:a16="http://schemas.microsoft.com/office/drawing/2014/main" val="2226921755"/>
                    </a:ext>
                  </a:extLst>
                </a:gridCol>
              </a:tblGrid>
              <a:tr h="165642">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algn="l" hangingPunct="0">
                        <a:spcAft>
                          <a:spcPts val="0"/>
                        </a:spcAft>
                      </a:pPr>
                      <a:r>
                        <a:rPr lang="fr-FR" sz="1100" dirty="0" smtClean="0">
                          <a:effectLst/>
                        </a:rPr>
                        <a:t>Coordonnateur</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algn="l" hangingPunct="0">
                        <a:spcAft>
                          <a:spcPts val="0"/>
                        </a:spcAft>
                      </a:pPr>
                      <a:r>
                        <a:rPr lang="fr-FR" sz="1100" dirty="0" smtClean="0">
                          <a:effectLst/>
                        </a:rPr>
                        <a:t>Partenaire 1</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lang="fr-FR" sz="1100" dirty="0" smtClean="0">
                          <a:effectLst/>
                        </a:rPr>
                        <a:t>Partenaire 2</a:t>
                      </a:r>
                      <a:endParaRPr lang="fr-FR" sz="1100" dirty="0" smtClean="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lang="fr-FR" sz="1100" dirty="0" smtClean="0">
                          <a:effectLst/>
                        </a:rPr>
                        <a:t>Partenaire 3</a:t>
                      </a:r>
                      <a:endParaRPr lang="fr-FR" sz="1100" dirty="0" smtClean="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lang="fr-FR" sz="1100" dirty="0" smtClean="0">
                          <a:effectLst/>
                        </a:rPr>
                        <a:t>Partenaire 4</a:t>
                      </a:r>
                      <a:endParaRPr lang="fr-FR" sz="1100" dirty="0" smtClean="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5503865"/>
                  </a:ext>
                </a:extLst>
              </a:tr>
              <a:tr h="366289">
                <a:tc>
                  <a:txBody>
                    <a:bodyPr/>
                    <a:lstStyle/>
                    <a:p>
                      <a:pPr algn="l" hangingPunct="0">
                        <a:spcAft>
                          <a:spcPts val="0"/>
                        </a:spcAft>
                      </a:pPr>
                      <a:r>
                        <a:rPr lang="fr-FR" sz="1000" dirty="0" smtClean="0">
                          <a:effectLst/>
                        </a:rPr>
                        <a:t>Nom</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8160925"/>
                  </a:ext>
                </a:extLst>
              </a:tr>
              <a:tr h="366289">
                <a:tc>
                  <a:txBody>
                    <a:bodyPr/>
                    <a:lstStyle/>
                    <a:p>
                      <a:pPr algn="l" hangingPunct="0">
                        <a:spcAft>
                          <a:spcPts val="0"/>
                        </a:spcAft>
                      </a:pPr>
                      <a:r>
                        <a:rPr lang="fr-FR" sz="1000" dirty="0">
                          <a:effectLst/>
                        </a:rPr>
                        <a:t>Nationalité</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5151173"/>
                  </a:ext>
                </a:extLst>
              </a:tr>
              <a:tr h="366289">
                <a:tc>
                  <a:txBody>
                    <a:bodyPr/>
                    <a:lstStyle/>
                    <a:p>
                      <a:pPr algn="l" hangingPunct="0">
                        <a:spcAft>
                          <a:spcPts val="0"/>
                        </a:spcAft>
                      </a:pPr>
                      <a:r>
                        <a:rPr lang="fr-FR" sz="1000" dirty="0">
                          <a:effectLst/>
                        </a:rPr>
                        <a:t>Statut juridique</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81388124"/>
                  </a:ext>
                </a:extLst>
              </a:tr>
              <a:tr h="366289">
                <a:tc>
                  <a:txBody>
                    <a:bodyPr/>
                    <a:lstStyle/>
                    <a:p>
                      <a:pPr algn="l" hangingPunct="0">
                        <a:spcAft>
                          <a:spcPts val="0"/>
                        </a:spcAft>
                      </a:pPr>
                      <a:r>
                        <a:rPr lang="fr-FR" sz="1000" dirty="0" smtClean="0">
                          <a:effectLst/>
                        </a:rPr>
                        <a:t>Nombre de salariés (préciser année)</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3612844"/>
                  </a:ext>
                </a:extLst>
              </a:tr>
              <a:tr h="366289">
                <a:tc>
                  <a:txBody>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lang="fr-FR" sz="1100" dirty="0" smtClean="0">
                          <a:effectLst/>
                        </a:rPr>
                        <a:t>Chiffre d’affaire (préciser année)</a:t>
                      </a:r>
                      <a:endParaRPr lang="fr-FR" sz="1400" dirty="0" smtClean="0">
                        <a:effectLst/>
                      </a:endParaRPr>
                    </a:p>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01273960"/>
                  </a:ext>
                </a:extLst>
              </a:tr>
              <a:tr h="366289">
                <a:tc>
                  <a:txBody>
                    <a:bodyPr/>
                    <a:lstStyle/>
                    <a:p>
                      <a:pPr algn="l" hangingPunct="0">
                        <a:spcAft>
                          <a:spcPts val="0"/>
                        </a:spcAft>
                      </a:pPr>
                      <a:r>
                        <a:rPr lang="fr-FR" sz="1100" dirty="0" smtClean="0">
                          <a:effectLst/>
                        </a:rPr>
                        <a:t>Total</a:t>
                      </a:r>
                      <a:r>
                        <a:rPr lang="fr-FR" sz="1100" baseline="0" dirty="0" smtClean="0">
                          <a:effectLst/>
                        </a:rPr>
                        <a:t> bilan</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0826755"/>
                  </a:ext>
                </a:extLst>
              </a:tr>
              <a:tr h="366289">
                <a:tc>
                  <a:txBody>
                    <a:bodyPr/>
                    <a:lstStyle/>
                    <a:p>
                      <a:pPr algn="l" hangingPunct="0">
                        <a:spcAft>
                          <a:spcPts val="0"/>
                        </a:spcAft>
                      </a:pPr>
                      <a:r>
                        <a:rPr lang="fr-FR" sz="1100" dirty="0" smtClean="0">
                          <a:effectLst/>
                        </a:rPr>
                        <a:t>Capitaux propres</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14069999"/>
                  </a:ext>
                </a:extLst>
              </a:tr>
              <a:tr h="366289">
                <a:tc>
                  <a:txBody>
                    <a:bodyPr/>
                    <a:lstStyle/>
                    <a:p>
                      <a:pPr algn="l" hangingPunct="0">
                        <a:spcAft>
                          <a:spcPts val="0"/>
                        </a:spcAft>
                      </a:pPr>
                      <a:r>
                        <a:rPr lang="fr-FR" sz="1100" dirty="0" smtClean="0">
                          <a:effectLst/>
                        </a:rPr>
                        <a:t>SIRET</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0131498"/>
                  </a:ext>
                </a:extLst>
              </a:tr>
              <a:tr h="366289">
                <a:tc>
                  <a:txBody>
                    <a:bodyPr/>
                    <a:lstStyle/>
                    <a:p>
                      <a:pPr algn="l" hangingPunct="0">
                        <a:spcAft>
                          <a:spcPts val="0"/>
                        </a:spcAft>
                      </a:pPr>
                      <a:r>
                        <a:rPr lang="fr-FR" sz="1000" dirty="0">
                          <a:effectLst/>
                        </a:rPr>
                        <a:t>L’entreprise est-elle une filiale d’une autre entreprise ?</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311609"/>
                  </a:ext>
                </a:extLst>
              </a:tr>
              <a:tr h="366289">
                <a:tc>
                  <a:txBody>
                    <a:bodyPr/>
                    <a:lstStyle/>
                    <a:p>
                      <a:pPr algn="l" hangingPunct="0">
                        <a:spcAft>
                          <a:spcPts val="0"/>
                        </a:spcAft>
                      </a:pPr>
                      <a:r>
                        <a:rPr lang="fr-FR" sz="1000" dirty="0">
                          <a:effectLst/>
                        </a:rPr>
                        <a:t>Nom de la maison mère</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6219364"/>
                  </a:ext>
                </a:extLst>
              </a:tr>
              <a:tr h="366289">
                <a:tc>
                  <a:txBody>
                    <a:bodyPr/>
                    <a:lstStyle/>
                    <a:p>
                      <a:pPr algn="l" hangingPunct="0">
                        <a:spcAft>
                          <a:spcPts val="0"/>
                        </a:spcAft>
                      </a:pPr>
                      <a:r>
                        <a:rPr lang="fr-FR" sz="1000" dirty="0">
                          <a:effectLst/>
                        </a:rPr>
                        <a:t>Chiffre d’affaire de la maison mère</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3402395"/>
                  </a:ext>
                </a:extLst>
              </a:tr>
              <a:tr h="366289">
                <a:tc>
                  <a:txBody>
                    <a:bodyPr/>
                    <a:lstStyle/>
                    <a:p>
                      <a:pPr algn="l" hangingPunct="0">
                        <a:spcAft>
                          <a:spcPts val="0"/>
                        </a:spcAft>
                      </a:pPr>
                      <a:r>
                        <a:rPr lang="fr-FR" sz="1000" dirty="0">
                          <a:effectLst/>
                        </a:rPr>
                        <a:t>Nombre de salariés de la maison mère</a:t>
                      </a: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spcAft>
                          <a:spcPts val="0"/>
                        </a:spcAft>
                      </a:pPr>
                      <a:endParaRPr lang="fr-FR"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39418551"/>
                  </a:ext>
                </a:extLst>
              </a:tr>
            </a:tbl>
          </a:graphicData>
        </a:graphic>
      </p:graphicFrame>
      <p:sp>
        <p:nvSpPr>
          <p:cNvPr id="4" name="Espace réservé du contenu 8"/>
          <p:cNvSpPr txBox="1">
            <a:spLocks/>
          </p:cNvSpPr>
          <p:nvPr/>
        </p:nvSpPr>
        <p:spPr bwMode="gray">
          <a:xfrm>
            <a:off x="4426858" y="329616"/>
            <a:ext cx="4983842" cy="555756"/>
          </a:xfrm>
          <a:prstGeom prst="wedgeRectCallout">
            <a:avLst>
              <a:gd name="adj1" fmla="val -21603"/>
              <a:gd name="adj2" fmla="val 143767"/>
            </a:avLst>
          </a:prstGeom>
          <a:solidFill>
            <a:schemeClr val="bg1">
              <a:lumMod val="85000"/>
            </a:schemeClr>
          </a:solidFill>
        </p:spPr>
        <p:txBody>
          <a:bodyPr vert="horz" lIns="0" tIns="45720" rIns="0" bIns="45720" rtlCol="0">
            <a:noAutofit/>
          </a:bodyPr>
          <a:lstStyle>
            <a:lvl1pPr marL="0" indent="0" algn="l" defTabSz="914400" rtl="0" eaLnBrk="1" latinLnBrk="0" hangingPunct="1">
              <a:spcBef>
                <a:spcPts val="0"/>
              </a:spcBef>
              <a:spcAft>
                <a:spcPts val="300"/>
              </a:spcAft>
              <a:buFontTx/>
              <a:buNone/>
              <a:defRPr sz="1600" b="1" kern="1200">
                <a:solidFill>
                  <a:schemeClr val="tx1"/>
                </a:solidFill>
                <a:latin typeface="+mn-lt"/>
                <a:ea typeface="+mn-ea"/>
                <a:cs typeface="+mn-cs"/>
              </a:defRPr>
            </a:lvl1pPr>
            <a:lvl2pPr marL="525600" indent="-285750" algn="l" defTabSz="914400" rtl="0" eaLnBrk="1" latinLnBrk="0" hangingPunct="1">
              <a:spcBef>
                <a:spcPts val="0"/>
              </a:spcBef>
              <a:spcAft>
                <a:spcPts val="300"/>
              </a:spcAft>
              <a:buClr>
                <a:schemeClr val="tx2"/>
              </a:buClr>
              <a:buSzPct val="130000"/>
              <a:buFont typeface="Wingdings 2" pitchFamily="18" charset="2"/>
              <a:buChar char="¡"/>
              <a:defRPr sz="1600" kern="1200">
                <a:solidFill>
                  <a:schemeClr val="tx1"/>
                </a:solidFill>
                <a:latin typeface="+mn-lt"/>
                <a:ea typeface="+mn-ea"/>
                <a:cs typeface="+mn-cs"/>
              </a:defRPr>
            </a:lvl2pPr>
            <a:lvl3pPr marL="932400" indent="-230400" algn="l" defTabSz="914400" rtl="0" eaLnBrk="1" latinLnBrk="0" hangingPunct="1">
              <a:spcBef>
                <a:spcPts val="0"/>
              </a:spcBef>
              <a:spcAft>
                <a:spcPts val="300"/>
              </a:spcAft>
              <a:buClr>
                <a:schemeClr val="tx2"/>
              </a:buClr>
              <a:buSzPct val="130000"/>
              <a:buFont typeface="Wingdings" pitchFamily="2" charset="2"/>
              <a:buChar char="§"/>
              <a:defRPr sz="1600" kern="1200">
                <a:solidFill>
                  <a:schemeClr val="tx1"/>
                </a:solidFill>
                <a:latin typeface="+mn-lt"/>
                <a:ea typeface="+mn-ea"/>
                <a:cs typeface="+mn-cs"/>
              </a:defRPr>
            </a:lvl3pPr>
            <a:lvl4pPr marL="1371600" indent="-2286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4pPr>
            <a:lvl5pPr marL="1789200" indent="-180000" algn="l" defTabSz="914400" rtl="0" eaLnBrk="1" latinLnBrk="0" hangingPunct="1">
              <a:spcBef>
                <a:spcPts val="0"/>
              </a:spcBef>
              <a:spcAft>
                <a:spcPts val="300"/>
              </a:spcAft>
              <a:buClr>
                <a:schemeClr val="bg1">
                  <a:lumMod val="65000"/>
                </a:schemeClr>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88900"/>
            <a:r>
              <a:rPr lang="fr-FR" b="0" i="1" dirty="0" smtClean="0"/>
              <a:t>Ajuster les colonnes selon le profil du projet, de </a:t>
            </a:r>
            <a:r>
              <a:rPr lang="fr-FR" b="0" i="1" dirty="0" err="1" smtClean="0"/>
              <a:t>monopartenaire</a:t>
            </a:r>
            <a:r>
              <a:rPr lang="fr-FR" b="0" i="1" dirty="0" smtClean="0"/>
              <a:t> à 5 partenaires financés (dont le coordonnateur) </a:t>
            </a:r>
            <a:endParaRPr lang="fr-FR" b="0" i="1" dirty="0"/>
          </a:p>
        </p:txBody>
      </p:sp>
    </p:spTree>
    <p:extLst>
      <p:ext uri="{BB962C8B-B14F-4D97-AF65-F5344CB8AC3E}">
        <p14:creationId xmlns:p14="http://schemas.microsoft.com/office/powerpoint/2010/main" val="524006569"/>
      </p:ext>
    </p:ext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6_Default Theme">
  <a:themeElements>
    <a:clrScheme name="Custom 19">
      <a:dk1>
        <a:srgbClr val="404040"/>
      </a:dk1>
      <a:lt1>
        <a:sysClr val="window" lastClr="FFFFFF"/>
      </a:lt1>
      <a:dk2>
        <a:srgbClr val="EF4333"/>
      </a:dk2>
      <a:lt2>
        <a:srgbClr val="BFBFBF"/>
      </a:lt2>
      <a:accent1>
        <a:srgbClr val="175F8B"/>
      </a:accent1>
      <a:accent2>
        <a:srgbClr val="1F81BF"/>
      </a:accent2>
      <a:accent3>
        <a:srgbClr val="4C9CD8"/>
      </a:accent3>
      <a:accent4>
        <a:srgbClr val="96CCEE"/>
      </a:accent4>
      <a:accent5>
        <a:srgbClr val="D9D9D9"/>
      </a:accent5>
      <a:accent6>
        <a:srgbClr val="6C6C6C"/>
      </a:accent6>
      <a:hlink>
        <a:srgbClr val="0000FF"/>
      </a:hlink>
      <a:folHlink>
        <a:srgbClr val="800080"/>
      </a:folHlink>
    </a:clrScheme>
    <a:fontScheme name="ADEME Fonts">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F4333"/>
        </a:solidFill>
        <a:ln>
          <a:noFill/>
        </a:ln>
      </a:spPr>
      <a:bodyPr rtlCol="0" anchor="ctr"/>
      <a:lstStyle>
        <a:defPPr algn="ctr">
          <a:defRPr sz="1600" dirty="0" smtClean="0">
            <a:latin typeface="Gill Sans MT"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lumMod val="6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18544</TotalTime>
  <Words>1722</Words>
  <Application>Microsoft Office PowerPoint</Application>
  <PresentationFormat>Format A4 (210 x 297 mm)</PresentationFormat>
  <Paragraphs>214</Paragraphs>
  <Slides>16</Slides>
  <Notes>4</Notes>
  <HiddenSlides>0</HiddenSlides>
  <MMClips>0</MMClips>
  <ScaleCrop>false</ScaleCrop>
  <HeadingPairs>
    <vt:vector size="8" baseType="variant">
      <vt:variant>
        <vt:lpstr>Polices utilisées</vt:lpstr>
      </vt:variant>
      <vt:variant>
        <vt:i4>9</vt:i4>
      </vt:variant>
      <vt:variant>
        <vt:lpstr>Thème</vt:lpstr>
      </vt:variant>
      <vt:variant>
        <vt:i4>1</vt:i4>
      </vt:variant>
      <vt:variant>
        <vt:lpstr>Serveurs OLE incorporés</vt:lpstr>
      </vt:variant>
      <vt:variant>
        <vt:i4>1</vt:i4>
      </vt:variant>
      <vt:variant>
        <vt:lpstr>Titres des diapositives</vt:lpstr>
      </vt:variant>
      <vt:variant>
        <vt:i4>16</vt:i4>
      </vt:variant>
    </vt:vector>
  </HeadingPairs>
  <TitlesOfParts>
    <vt:vector size="27" baseType="lpstr">
      <vt:lpstr>ＭＳ Ｐゴシック</vt:lpstr>
      <vt:lpstr>Arial</vt:lpstr>
      <vt:lpstr>Arial1</vt:lpstr>
      <vt:lpstr>Calibri</vt:lpstr>
      <vt:lpstr>Gill Sans MT</vt:lpstr>
      <vt:lpstr>Marianne</vt:lpstr>
      <vt:lpstr>Times New Roman</vt:lpstr>
      <vt:lpstr>Wingdings</vt:lpstr>
      <vt:lpstr>Wingdings 2</vt:lpstr>
      <vt:lpstr>16_Default Theme</vt:lpstr>
      <vt:lpstr>think-cell Slide</vt:lpstr>
      <vt:lpstr>Présentation de pré-dépôt  </vt:lpstr>
      <vt:lpstr>Notice  </vt:lpstr>
      <vt:lpstr>Projet XXX AAP visé : XXXXX</vt:lpstr>
      <vt:lpstr>1. Contexte et enjeux du projet (cf. Annexe 3a) </vt:lpstr>
      <vt:lpstr>2. Etat de l’art et verrous à lever  (cf. Annexe 3a) </vt:lpstr>
      <vt:lpstr>3. Solution ou service développé  (cf. Annexe 3a et 3b)  </vt:lpstr>
      <vt:lpstr>4. Organisation du projet (cf. Annexe 3a) </vt:lpstr>
      <vt:lpstr>5. Partenariat (1/2) (cf. Annexe 3a) </vt:lpstr>
      <vt:lpstr>5. Partenariat (2/2) (cf. Annexe 3a et 3b) </vt:lpstr>
      <vt:lpstr>6. Budget global du projet (cf. Annexe 4) </vt:lpstr>
      <vt:lpstr>7. Marché(s) visé(s) (cf. Annexe 3b et 6) </vt:lpstr>
      <vt:lpstr>8. Impacts environnementaux (cf. Annexe 5) </vt:lpstr>
      <vt:lpstr>9. Modèle économique (cf. Annexe 3b) </vt:lpstr>
      <vt:lpstr>10. Impacts emploi et économiques (cf. Annexe 5) </vt:lpstr>
      <vt:lpstr>11. Plan de financement du projet (cf. Annexe 3b, 6) </vt:lpstr>
      <vt:lpstr>12. Pour Thème 3 (Industrialisation) – Description de la solution de référence (cf. Annexe 9) </vt:lpstr>
    </vt:vector>
  </TitlesOfParts>
  <Company>ADEME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GT</dc:title>
  <dc:creator>Mathieu BRANDIBAT</dc:creator>
  <cp:lastModifiedBy>THYBAUD Nathalie</cp:lastModifiedBy>
  <cp:revision>824</cp:revision>
  <cp:lastPrinted>2017-04-19T15:45:38Z</cp:lastPrinted>
  <dcterms:created xsi:type="dcterms:W3CDTF">2015-06-10T16:17:23Z</dcterms:created>
  <dcterms:modified xsi:type="dcterms:W3CDTF">2022-01-03T15:16:18Z</dcterms:modified>
</cp:coreProperties>
</file>