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132739219" r:id="rId2"/>
    <p:sldId id="2132739218" r:id="rId3"/>
    <p:sldId id="2132739242" r:id="rId4"/>
    <p:sldId id="2132739238" r:id="rId5"/>
    <p:sldId id="2132739239" r:id="rId6"/>
    <p:sldId id="2132739220" r:id="rId7"/>
    <p:sldId id="1029" r:id="rId8"/>
    <p:sldId id="1030" r:id="rId9"/>
    <p:sldId id="2132739248" r:id="rId10"/>
    <p:sldId id="2132739240" r:id="rId11"/>
    <p:sldId id="1036" r:id="rId12"/>
    <p:sldId id="1031" r:id="rId13"/>
    <p:sldId id="1035" r:id="rId14"/>
    <p:sldId id="2132739245" r:id="rId15"/>
    <p:sldId id="2132739246" r:id="rId16"/>
    <p:sldId id="2132739247" r:id="rId17"/>
    <p:sldId id="2132739241" r:id="rId18"/>
    <p:sldId id="1032" r:id="rId19"/>
    <p:sldId id="2132739243" r:id="rId20"/>
    <p:sldId id="2132739225" r:id="rId21"/>
    <p:sldId id="2132739226" r:id="rId22"/>
    <p:sldId id="2132739227" r:id="rId23"/>
    <p:sldId id="2132739228" r:id="rId24"/>
    <p:sldId id="2132739223" r:id="rId25"/>
    <p:sldId id="2132739232" r:id="rId26"/>
    <p:sldId id="2132739233" r:id="rId27"/>
    <p:sldId id="2132739234" r:id="rId28"/>
    <p:sldId id="2132739235" r:id="rId29"/>
    <p:sldId id="2132739237" r:id="rId30"/>
    <p:sldId id="2132739244" r:id="rId31"/>
    <p:sldId id="964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A84"/>
    <a:srgbClr val="FFFF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94660"/>
  </p:normalViewPr>
  <p:slideViewPr>
    <p:cSldViewPr snapToGrid="0">
      <p:cViewPr varScale="1">
        <p:scale>
          <a:sx n="60" d="100"/>
          <a:sy n="60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B3FC7-8444-43E2-A5F3-CB03D6E669CB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A3B3F-4459-4BE9-BAE9-727ECF4EB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5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6D030-D259-0EC5-8097-5C6A67157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C2C729D-FF46-F093-39AF-8D8EB8D16E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BD71017-BB61-4308-CA9C-F4C855818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4AE72E-2278-FF9D-79ED-0E30DA594A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09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FC7F8-1946-2EA7-0C9C-5A5F99FA4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D4553F4-61FD-4A35-3BA4-8CAA220EF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A0C653D-3B6E-F84F-7ADD-695E56A3B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842DFC-A2B5-CF58-C4F9-975A79C6F1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11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44020-5493-199B-2FC7-BE7F868BC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A03698D-66DD-FDE2-2BC6-3ACA77D20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60CAD14-3AEF-9FC6-41B3-9E3F5C76E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2D3B2E-B4AB-C862-70A5-180359252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85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999CC-D5CE-0A46-7CF1-A94ADF9D7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5481F2F-20F8-6DBB-6CE6-DB6C663B2C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701D65-AAC5-F4B7-8CCC-52C072747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584A2C-8096-1B11-EA46-2F660412A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623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5696F-7019-6DD2-5DA3-CD3EDD2A2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A8065B9-8D24-9891-9791-D01451F2D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909EC5C-9CA6-BED8-A3AE-40E163A08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8603B4-699A-85BF-D455-C9D2ABE7C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344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64FDA-2B24-9D91-39CA-D5650AE24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86368BC-49D1-4747-97F4-D5A9BC90B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93793E3-DCAC-4C0E-3673-F5F56163F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412F50-2DC7-FA2D-4114-DBB42F4F6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73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099ED-7215-B72B-C252-312A4A431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CC1F3FC-600C-3F12-3A20-03E94B527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1D7007-B5E4-A0CC-C68A-7DA5A2684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69AED2-E0B9-5FF1-A73B-A05E81590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34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0F2DF-FF1F-EC10-2022-0DF14E0D3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1E90F03-E122-4D18-64DD-4272AC7B0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F1AB68A-5197-C318-DED1-BE7F1FB5B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A5F510-6EF6-A5D3-ED7A-735186CA90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034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F0456-AC4A-E3EB-4F3C-1D706AF10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1FC6A13-4428-9B18-BB43-13C90B5E47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84E72E5-857A-3809-DAAB-D511473E3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648D9B-7632-DA10-9BD2-9732E686E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404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7E10C-9AA2-86C5-333B-5547144C0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C5E3152-CB08-49FE-8BCD-2748BBDAAF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FFF3607-5850-2CF1-90C9-1694E663A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9DAD16-64DC-FBAC-3241-520C86B54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128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67F67-31DE-9A50-59CF-23AFAAE84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2BEC59-FDDD-AB23-5CDF-2080253E2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FFB3395-D695-33B8-DD37-6F2F5C667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FE9F9D-C891-3395-B3AB-CCF03E247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11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5C077-19CD-028B-D0B9-E72AF0D05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1327C53-2CE9-CF9A-71B5-3A2611A1B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73DAA1B-1D5A-70F6-F51A-1C172AD64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D320FA-F3A7-356F-03D4-E216D2083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559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FB061-E850-39B5-3BC3-CDC0CEC40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759B7A5-0B84-BA34-F852-39F4C945A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0FDAB65-1236-C8F4-8D05-C5F93A127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6E3347-D6AE-0194-0C36-59F448EC5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435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B5C1E-7687-1CF2-1442-B542624A7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A18CDB7-CA00-1BC8-6E9B-FEC5F1458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20DEF3-C120-ED86-8DA2-8772BAC21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D2BE68-ECF2-738B-5F0D-3FB4BCF568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577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91927-3F8D-BE05-40B3-66E966B99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61A0EB2-0208-C56D-5851-518797A23E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010E5D4-3139-EB09-6BF7-9EE37E3E3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650FD0-E12D-F122-E692-6E0748A3B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27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7E86E-1ADE-76C1-9BEE-A5482467D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71F619D-46E8-3692-4A2D-9EB459FA0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1219813-20B5-0672-8D9F-570765866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A2A8F0-957B-1C83-A3D6-B050EBC803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758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3DEB6-E490-8D5D-5E51-546F11DAB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C435D4C-DF6C-50BB-DDA1-32C936D1C1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D3B2A05-57D3-8BF1-1CC8-005443019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7E14CE-7033-37B6-B843-9A3A3450F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869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30D85-DBF2-480F-C896-B59E56E56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BAE698C-C047-BEE6-E486-614E28F59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29A0449-81DE-1BCF-437B-9DEE11A3A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D488EE-6E13-1CF0-6F7B-EECE1D29AC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025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DB4F0-CA26-9F53-DAF9-D1782EE42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6B1CF3-62B7-BAB9-15B5-1495D4DB95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4089735-9DDB-F831-2E36-983F8F54A6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AB7E51-C343-3B18-82F9-5DA16B6C7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767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647A9-1444-0E0C-FE91-6801535D2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C0782F-57D5-AC67-B337-A206E430D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B6092CF-DAF6-2E78-5684-9D8EDFAAF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65AB8D-96AD-EE51-6D58-37E0800E5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0138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631D0-D11C-2E56-02F8-D3147E8B6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6FB8978-3D05-1813-9CD4-9455E9B910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7AF2B51-1B69-ABA4-8C72-0E1F6253B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03A25A-8774-E70D-0C0F-39FF5C576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6257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15F64-D8C0-1560-F2D9-967B91C1B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69737C9-006A-4876-6E29-855E4BB0D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FD438F1-8368-733B-DE88-B82A62423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5C872E-D828-161B-44F1-8B78BBD1E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14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1B1E6-5507-791A-5532-B08FEA7FD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ABCE42-F456-33AF-D2A5-8962CD628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010B9C-DCA3-17A1-CCFB-E5C2C0CF2B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B95891-CA0A-0616-B67C-FC9F978AE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2075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18AD9-F1CF-4071-98F1-3360BD3C7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818060D-4569-F461-918D-0670A99BD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5CA360F-9EE0-19EA-DFFC-5DFF5E4E0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889D3A-3F80-98AA-4170-E432B01FC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711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07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861C1-313F-C92B-1F46-ED8995BB6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FB48EA-42F4-C773-1E0E-6DAAAE7DB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1163AC8-82CB-B4B9-7F5E-2ED378D9E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079439-4431-D843-DC77-6A29E94DA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792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0538B-C7E1-A953-D1BD-ED9D3ACD8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826769-D166-122B-CA3D-9E7C121CCB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D1FA6D8-CFEE-8143-0F39-6D4B8FBF2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D012F0-E823-3AD2-5327-DA8179A3E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908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FDE39-358E-23AD-E1CC-8FAC44568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996033B-74F2-1497-833F-005EDD3EC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5A2456-2B22-C58F-8D07-785613904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DE3D04-EB25-3948-EBD6-1BF0ADD03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078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27344-02CF-7ACF-C01B-1173FFA23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88072A6-B82A-691B-CF36-FD662F6FB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6C0C99C-B991-C4A2-6AF9-9C0C15732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8FBABD-13FB-23F5-43E3-97C739E60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12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A0DF4-9165-1A88-5184-0E697BF38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B844559-FF83-A06B-7016-232068323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A5FB32B-DAD6-A12D-6FC4-FCACE5B6C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343BA0-FFC3-54E0-E7B1-DFE758C76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331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0340E-2E1D-D9E9-0AE0-C115BA936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6678CE7-22A5-82F9-0F21-B76BA49CD6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99C9DBE-5DC4-75B1-3E2C-BF7A2ECF0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63703A-3630-7956-2572-A34874047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9094-D03C-4BC8-B50B-AE3737121D9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74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64FB7E-0A67-0A14-32C2-2C36C7C48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46FA78-3752-3892-85B2-9C23130E9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534A08-66BF-0292-EC88-17C3990E1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EE6-F5D0-40E8-86D0-F6010AB8DD2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CC8626-26F0-7B5A-DFA7-8D5FDD09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CAD925-18B9-F074-D0CE-0DB46002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55C8-9E1A-42DE-B2A1-5616BAA6B6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32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E858A-0A70-7524-30C7-43F9BF5E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8C018E-4990-BBE0-70AC-3C62D62C8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A5F9B1-D414-12AC-E798-4A73A742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EE6-F5D0-40E8-86D0-F6010AB8DD2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EB56C6-940C-16AD-B3F3-B9E2624A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942CD5-E2C9-ADD5-6F98-2EFF0F068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55C8-9E1A-42DE-B2A1-5616BAA6B6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66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D58908E-2B35-2946-74D8-4B1E89759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085068-93F4-C568-95FE-1B26883E0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26476B-1BE1-0ABE-0877-78076C1F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EE6-F5D0-40E8-86D0-F6010AB8DD2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A6387F-48C2-AD5C-4D14-0984E4096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C2AFB4-A70F-32B9-66F3-9CF7C93C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55C8-9E1A-42DE-B2A1-5616BAA6B6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472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485FBF7E-76E1-1486-A454-D3BBBD3AEDFD}"/>
              </a:ext>
            </a:extLst>
          </p:cNvPr>
          <p:cNvSpPr/>
          <p:nvPr userDrawn="1"/>
        </p:nvSpPr>
        <p:spPr>
          <a:xfrm>
            <a:off x="0" y="6571789"/>
            <a:ext cx="12192000" cy="286103"/>
          </a:xfrm>
          <a:custGeom>
            <a:avLst/>
            <a:gdLst/>
            <a:ahLst/>
            <a:cxnLst/>
            <a:rect l="l" t="t" r="r" b="b"/>
            <a:pathLst>
              <a:path w="20104100" h="471804">
                <a:moveTo>
                  <a:pt x="20104099" y="0"/>
                </a:moveTo>
                <a:lnTo>
                  <a:pt x="0" y="0"/>
                </a:lnTo>
                <a:lnTo>
                  <a:pt x="0" y="471189"/>
                </a:lnTo>
                <a:lnTo>
                  <a:pt x="20104099" y="471189"/>
                </a:lnTo>
                <a:lnTo>
                  <a:pt x="20104099" y="0"/>
                </a:lnTo>
                <a:close/>
              </a:path>
            </a:pathLst>
          </a:custGeom>
          <a:solidFill>
            <a:srgbClr val="FEECE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" name="bg object 17">
            <a:extLst>
              <a:ext uri="{FF2B5EF4-FFF2-40B4-BE49-F238E27FC236}">
                <a16:creationId xmlns:a16="http://schemas.microsoft.com/office/drawing/2014/main" id="{12159900-E2D0-B075-DC57-2DE77AC818AB}"/>
              </a:ext>
            </a:extLst>
          </p:cNvPr>
          <p:cNvPicPr/>
          <p:nvPr userDrawn="1"/>
        </p:nvPicPr>
        <p:blipFill rotWithShape="1">
          <a:blip r:embed="rId2" cstate="print"/>
          <a:srcRect l="-5315" t="-3576" r="40060" b="-10698"/>
          <a:stretch/>
        </p:blipFill>
        <p:spPr>
          <a:xfrm>
            <a:off x="317500" y="282234"/>
            <a:ext cx="1248627" cy="841291"/>
          </a:xfrm>
          <a:prstGeom prst="rect">
            <a:avLst/>
          </a:prstGeom>
        </p:spPr>
      </p:pic>
      <p:sp>
        <p:nvSpPr>
          <p:cNvPr id="28" name="object 17">
            <a:extLst>
              <a:ext uri="{FF2B5EF4-FFF2-40B4-BE49-F238E27FC236}">
                <a16:creationId xmlns:a16="http://schemas.microsoft.com/office/drawing/2014/main" id="{CABC6D12-AE93-2871-9CB0-DFF034EF84B0}"/>
              </a:ext>
            </a:extLst>
          </p:cNvPr>
          <p:cNvSpPr/>
          <p:nvPr userDrawn="1"/>
        </p:nvSpPr>
        <p:spPr>
          <a:xfrm>
            <a:off x="1659745" y="337573"/>
            <a:ext cx="0" cy="590689"/>
          </a:xfrm>
          <a:custGeom>
            <a:avLst/>
            <a:gdLst/>
            <a:ahLst/>
            <a:cxnLst/>
            <a:rect l="l" t="t" r="r" b="b"/>
            <a:pathLst>
              <a:path h="974090">
                <a:moveTo>
                  <a:pt x="0" y="0"/>
                </a:moveTo>
                <a:lnTo>
                  <a:pt x="0" y="973708"/>
                </a:lnTo>
              </a:path>
            </a:pathLst>
          </a:custGeom>
          <a:ln w="20941">
            <a:solidFill>
              <a:srgbClr val="293879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5FF782B4-66AF-848C-6ADF-74C62706DE4D}"/>
              </a:ext>
            </a:extLst>
          </p:cNvPr>
          <p:cNvSpPr/>
          <p:nvPr userDrawn="1"/>
        </p:nvSpPr>
        <p:spPr>
          <a:xfrm>
            <a:off x="10670888" y="337573"/>
            <a:ext cx="0" cy="590689"/>
          </a:xfrm>
          <a:custGeom>
            <a:avLst/>
            <a:gdLst/>
            <a:ahLst/>
            <a:cxnLst/>
            <a:rect l="l" t="t" r="r" b="b"/>
            <a:pathLst>
              <a:path h="974090">
                <a:moveTo>
                  <a:pt x="0" y="0"/>
                </a:moveTo>
                <a:lnTo>
                  <a:pt x="0" y="973708"/>
                </a:lnTo>
              </a:path>
            </a:pathLst>
          </a:custGeom>
          <a:ln w="20941">
            <a:solidFill>
              <a:srgbClr val="FC593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0" name="bg object 17">
            <a:extLst>
              <a:ext uri="{FF2B5EF4-FFF2-40B4-BE49-F238E27FC236}">
                <a16:creationId xmlns:a16="http://schemas.microsoft.com/office/drawing/2014/main" id="{07BDD661-DA2F-BF96-DCC0-AD3EC8A318D3}"/>
              </a:ext>
            </a:extLst>
          </p:cNvPr>
          <p:cNvPicPr/>
          <p:nvPr userDrawn="1"/>
        </p:nvPicPr>
        <p:blipFill rotWithShape="1">
          <a:blip r:embed="rId2" cstate="print"/>
          <a:srcRect l="56803" t="535"/>
          <a:stretch/>
        </p:blipFill>
        <p:spPr>
          <a:xfrm>
            <a:off x="10777547" y="215885"/>
            <a:ext cx="862919" cy="840037"/>
          </a:xfrm>
          <a:prstGeom prst="rect">
            <a:avLst/>
          </a:prstGeom>
        </p:spPr>
      </p:pic>
      <p:sp>
        <p:nvSpPr>
          <p:cNvPr id="23" name="object 23">
            <a:extLst>
              <a:ext uri="{FF2B5EF4-FFF2-40B4-BE49-F238E27FC236}">
                <a16:creationId xmlns:a16="http://schemas.microsoft.com/office/drawing/2014/main" id="{0913BCF1-0B07-AF67-0401-B493F15D5E7F}"/>
              </a:ext>
            </a:extLst>
          </p:cNvPr>
          <p:cNvSpPr/>
          <p:nvPr userDrawn="1"/>
        </p:nvSpPr>
        <p:spPr>
          <a:xfrm>
            <a:off x="458259" y="1089899"/>
            <a:ext cx="10998217" cy="42647"/>
          </a:xfrm>
          <a:custGeom>
            <a:avLst/>
            <a:gdLst/>
            <a:ahLst/>
            <a:cxnLst/>
            <a:rect l="l" t="t" r="r" b="b"/>
            <a:pathLst>
              <a:path w="19088735">
                <a:moveTo>
                  <a:pt x="0" y="0"/>
                </a:moveTo>
                <a:lnTo>
                  <a:pt x="19088424" y="0"/>
                </a:lnTo>
              </a:path>
            </a:pathLst>
          </a:custGeom>
          <a:ln w="10470">
            <a:solidFill>
              <a:srgbClr val="FEC29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1058015D-2771-A9D3-9AAD-854E55BCFA91}"/>
              </a:ext>
            </a:extLst>
          </p:cNvPr>
          <p:cNvGrpSpPr/>
          <p:nvPr userDrawn="1"/>
        </p:nvGrpSpPr>
        <p:grpSpPr>
          <a:xfrm>
            <a:off x="5600964" y="6267123"/>
            <a:ext cx="712805" cy="562579"/>
            <a:chOff x="4092714" y="520683"/>
            <a:chExt cx="1175385" cy="92773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250A2C4F-5E59-A096-1636-51BE4E5FD11D}"/>
                </a:ext>
              </a:extLst>
            </p:cNvPr>
            <p:cNvSpPr/>
            <p:nvPr/>
          </p:nvSpPr>
          <p:spPr>
            <a:xfrm>
              <a:off x="4092702" y="1381829"/>
              <a:ext cx="1175385" cy="66040"/>
            </a:xfrm>
            <a:custGeom>
              <a:avLst/>
              <a:gdLst/>
              <a:ahLst/>
              <a:cxnLst/>
              <a:rect l="l" t="t" r="r" b="b"/>
              <a:pathLst>
                <a:path w="1175385" h="66040">
                  <a:moveTo>
                    <a:pt x="455447" y="33020"/>
                  </a:moveTo>
                  <a:lnTo>
                    <a:pt x="411505" y="13512"/>
                  </a:lnTo>
                  <a:lnTo>
                    <a:pt x="362216" y="6375"/>
                  </a:lnTo>
                  <a:lnTo>
                    <a:pt x="299707" y="1689"/>
                  </a:lnTo>
                  <a:lnTo>
                    <a:pt x="227723" y="0"/>
                  </a:lnTo>
                  <a:lnTo>
                    <a:pt x="155752" y="1689"/>
                  </a:lnTo>
                  <a:lnTo>
                    <a:pt x="93243" y="6375"/>
                  </a:lnTo>
                  <a:lnTo>
                    <a:pt x="43942" y="13512"/>
                  </a:lnTo>
                  <a:lnTo>
                    <a:pt x="11620" y="22580"/>
                  </a:lnTo>
                  <a:lnTo>
                    <a:pt x="0" y="33020"/>
                  </a:lnTo>
                  <a:lnTo>
                    <a:pt x="11620" y="43446"/>
                  </a:lnTo>
                  <a:lnTo>
                    <a:pt x="43942" y="52514"/>
                  </a:lnTo>
                  <a:lnTo>
                    <a:pt x="93243" y="59664"/>
                  </a:lnTo>
                  <a:lnTo>
                    <a:pt x="155752" y="64350"/>
                  </a:lnTo>
                  <a:lnTo>
                    <a:pt x="227723" y="66027"/>
                  </a:lnTo>
                  <a:lnTo>
                    <a:pt x="299707" y="64350"/>
                  </a:lnTo>
                  <a:lnTo>
                    <a:pt x="362216" y="59664"/>
                  </a:lnTo>
                  <a:lnTo>
                    <a:pt x="411505" y="52514"/>
                  </a:lnTo>
                  <a:lnTo>
                    <a:pt x="443839" y="43446"/>
                  </a:lnTo>
                  <a:lnTo>
                    <a:pt x="455447" y="33020"/>
                  </a:lnTo>
                  <a:close/>
                </a:path>
                <a:path w="1175385" h="66040">
                  <a:moveTo>
                    <a:pt x="1175385" y="33020"/>
                  </a:moveTo>
                  <a:lnTo>
                    <a:pt x="1131455" y="13512"/>
                  </a:lnTo>
                  <a:lnTo>
                    <a:pt x="1082154" y="6375"/>
                  </a:lnTo>
                  <a:lnTo>
                    <a:pt x="1019644" y="1689"/>
                  </a:lnTo>
                  <a:lnTo>
                    <a:pt x="947674" y="0"/>
                  </a:lnTo>
                  <a:lnTo>
                    <a:pt x="875690" y="1689"/>
                  </a:lnTo>
                  <a:lnTo>
                    <a:pt x="813181" y="6375"/>
                  </a:lnTo>
                  <a:lnTo>
                    <a:pt x="763879" y="13512"/>
                  </a:lnTo>
                  <a:lnTo>
                    <a:pt x="731558" y="22580"/>
                  </a:lnTo>
                  <a:lnTo>
                    <a:pt x="719950" y="33020"/>
                  </a:lnTo>
                  <a:lnTo>
                    <a:pt x="731558" y="43446"/>
                  </a:lnTo>
                  <a:lnTo>
                    <a:pt x="763879" y="52514"/>
                  </a:lnTo>
                  <a:lnTo>
                    <a:pt x="813181" y="59664"/>
                  </a:lnTo>
                  <a:lnTo>
                    <a:pt x="875690" y="64350"/>
                  </a:lnTo>
                  <a:lnTo>
                    <a:pt x="947674" y="66027"/>
                  </a:lnTo>
                  <a:lnTo>
                    <a:pt x="1019644" y="64350"/>
                  </a:lnTo>
                  <a:lnTo>
                    <a:pt x="1082154" y="59664"/>
                  </a:lnTo>
                  <a:lnTo>
                    <a:pt x="1131455" y="52514"/>
                  </a:lnTo>
                  <a:lnTo>
                    <a:pt x="1163777" y="43446"/>
                  </a:lnTo>
                  <a:lnTo>
                    <a:pt x="1175385" y="33020"/>
                  </a:lnTo>
                  <a:close/>
                </a:path>
              </a:pathLst>
            </a:custGeom>
            <a:solidFill>
              <a:srgbClr val="FF8A7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58AF830C-A05B-5AF8-8CC9-4AF19BBF9E29}"/>
                </a:ext>
              </a:extLst>
            </p:cNvPr>
            <p:cNvSpPr/>
            <p:nvPr/>
          </p:nvSpPr>
          <p:spPr>
            <a:xfrm>
              <a:off x="4350334" y="897349"/>
              <a:ext cx="433705" cy="19050"/>
            </a:xfrm>
            <a:custGeom>
              <a:avLst/>
              <a:gdLst/>
              <a:ahLst/>
              <a:cxnLst/>
              <a:rect l="l" t="t" r="r" b="b"/>
              <a:pathLst>
                <a:path w="433704" h="19050">
                  <a:moveTo>
                    <a:pt x="433400" y="0"/>
                  </a:moveTo>
                  <a:lnTo>
                    <a:pt x="1308" y="0"/>
                  </a:lnTo>
                  <a:lnTo>
                    <a:pt x="1308" y="2540"/>
                  </a:lnTo>
                  <a:lnTo>
                    <a:pt x="0" y="2540"/>
                  </a:lnTo>
                  <a:lnTo>
                    <a:pt x="0" y="16510"/>
                  </a:lnTo>
                  <a:lnTo>
                    <a:pt x="965" y="16510"/>
                  </a:lnTo>
                  <a:lnTo>
                    <a:pt x="965" y="19050"/>
                  </a:lnTo>
                  <a:lnTo>
                    <a:pt x="433400" y="19050"/>
                  </a:lnTo>
                  <a:lnTo>
                    <a:pt x="433400" y="16510"/>
                  </a:lnTo>
                  <a:lnTo>
                    <a:pt x="433400" y="2540"/>
                  </a:lnTo>
                  <a:lnTo>
                    <a:pt x="433400" y="0"/>
                  </a:lnTo>
                  <a:close/>
                </a:path>
              </a:pathLst>
            </a:custGeom>
            <a:solidFill>
              <a:srgbClr val="081717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7A9447F4-274A-8BAE-4C8E-5E450D8424E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8624" y="792658"/>
              <a:ext cx="270540" cy="407557"/>
            </a:xfrm>
            <a:prstGeom prst="rect">
              <a:avLst/>
            </a:prstGeom>
          </p:spPr>
        </p:pic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78C63082-7D9D-6568-E620-A0234501292C}"/>
                </a:ext>
              </a:extLst>
            </p:cNvPr>
            <p:cNvSpPr/>
            <p:nvPr/>
          </p:nvSpPr>
          <p:spPr>
            <a:xfrm>
              <a:off x="4290911" y="1168621"/>
              <a:ext cx="779780" cy="59690"/>
            </a:xfrm>
            <a:custGeom>
              <a:avLst/>
              <a:gdLst/>
              <a:ahLst/>
              <a:cxnLst/>
              <a:rect l="l" t="t" r="r" b="b"/>
              <a:pathLst>
                <a:path w="779779" h="59690">
                  <a:moveTo>
                    <a:pt x="59423" y="29806"/>
                  </a:moveTo>
                  <a:lnTo>
                    <a:pt x="57086" y="18199"/>
                  </a:lnTo>
                  <a:lnTo>
                    <a:pt x="50723" y="8724"/>
                  </a:lnTo>
                  <a:lnTo>
                    <a:pt x="41275" y="2336"/>
                  </a:lnTo>
                  <a:lnTo>
                    <a:pt x="29705" y="0"/>
                  </a:lnTo>
                  <a:lnTo>
                    <a:pt x="18135" y="2336"/>
                  </a:lnTo>
                  <a:lnTo>
                    <a:pt x="8699" y="8724"/>
                  </a:lnTo>
                  <a:lnTo>
                    <a:pt x="2324" y="18199"/>
                  </a:lnTo>
                  <a:lnTo>
                    <a:pt x="0" y="29806"/>
                  </a:lnTo>
                  <a:lnTo>
                    <a:pt x="2324" y="41402"/>
                  </a:lnTo>
                  <a:lnTo>
                    <a:pt x="8699" y="50876"/>
                  </a:lnTo>
                  <a:lnTo>
                    <a:pt x="18135" y="57264"/>
                  </a:lnTo>
                  <a:lnTo>
                    <a:pt x="29705" y="59601"/>
                  </a:lnTo>
                  <a:lnTo>
                    <a:pt x="41275" y="57264"/>
                  </a:lnTo>
                  <a:lnTo>
                    <a:pt x="50723" y="50876"/>
                  </a:lnTo>
                  <a:lnTo>
                    <a:pt x="57086" y="41402"/>
                  </a:lnTo>
                  <a:lnTo>
                    <a:pt x="59423" y="29806"/>
                  </a:lnTo>
                  <a:close/>
                </a:path>
                <a:path w="779779" h="59690">
                  <a:moveTo>
                    <a:pt x="779183" y="29806"/>
                  </a:moveTo>
                  <a:lnTo>
                    <a:pt x="776846" y="18199"/>
                  </a:lnTo>
                  <a:lnTo>
                    <a:pt x="770470" y="8724"/>
                  </a:lnTo>
                  <a:lnTo>
                    <a:pt x="761022" y="2336"/>
                  </a:lnTo>
                  <a:lnTo>
                    <a:pt x="749465" y="0"/>
                  </a:lnTo>
                  <a:lnTo>
                    <a:pt x="737895" y="2336"/>
                  </a:lnTo>
                  <a:lnTo>
                    <a:pt x="728446" y="8724"/>
                  </a:lnTo>
                  <a:lnTo>
                    <a:pt x="722083" y="18199"/>
                  </a:lnTo>
                  <a:lnTo>
                    <a:pt x="719747" y="29806"/>
                  </a:lnTo>
                  <a:lnTo>
                    <a:pt x="722083" y="41402"/>
                  </a:lnTo>
                  <a:lnTo>
                    <a:pt x="728446" y="50876"/>
                  </a:lnTo>
                  <a:lnTo>
                    <a:pt x="737895" y="57264"/>
                  </a:lnTo>
                  <a:lnTo>
                    <a:pt x="749465" y="59601"/>
                  </a:lnTo>
                  <a:lnTo>
                    <a:pt x="761022" y="57264"/>
                  </a:lnTo>
                  <a:lnTo>
                    <a:pt x="770470" y="50876"/>
                  </a:lnTo>
                  <a:lnTo>
                    <a:pt x="776846" y="41402"/>
                  </a:lnTo>
                  <a:lnTo>
                    <a:pt x="779183" y="29806"/>
                  </a:lnTo>
                  <a:close/>
                </a:path>
              </a:pathLst>
            </a:custGeom>
            <a:solidFill>
              <a:srgbClr val="C417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F8ECFE4B-8952-DEE8-DC01-83D25DB54501}"/>
                </a:ext>
              </a:extLst>
            </p:cNvPr>
            <p:cNvSpPr/>
            <p:nvPr/>
          </p:nvSpPr>
          <p:spPr>
            <a:xfrm>
              <a:off x="4095481" y="817356"/>
              <a:ext cx="1170305" cy="607060"/>
            </a:xfrm>
            <a:custGeom>
              <a:avLst/>
              <a:gdLst/>
              <a:ahLst/>
              <a:cxnLst/>
              <a:rect l="l" t="t" r="r" b="b"/>
              <a:pathLst>
                <a:path w="1170304" h="607060">
                  <a:moveTo>
                    <a:pt x="225145" y="155157"/>
                  </a:moveTo>
                  <a:lnTo>
                    <a:pt x="179816" y="159755"/>
                  </a:lnTo>
                  <a:lnTo>
                    <a:pt x="137569" y="172939"/>
                  </a:lnTo>
                  <a:lnTo>
                    <a:pt x="99316" y="193793"/>
                  </a:lnTo>
                  <a:lnTo>
                    <a:pt x="65970" y="221401"/>
                  </a:lnTo>
                  <a:lnTo>
                    <a:pt x="38446" y="254848"/>
                  </a:lnTo>
                  <a:lnTo>
                    <a:pt x="17655" y="293219"/>
                  </a:lnTo>
                  <a:lnTo>
                    <a:pt x="4511" y="335597"/>
                  </a:lnTo>
                  <a:lnTo>
                    <a:pt x="32" y="380019"/>
                  </a:lnTo>
                  <a:lnTo>
                    <a:pt x="0" y="381789"/>
                  </a:lnTo>
                  <a:lnTo>
                    <a:pt x="4511" y="426536"/>
                  </a:lnTo>
                  <a:lnTo>
                    <a:pt x="17655" y="468913"/>
                  </a:lnTo>
                  <a:lnTo>
                    <a:pt x="38446" y="507281"/>
                  </a:lnTo>
                  <a:lnTo>
                    <a:pt x="65970" y="540726"/>
                  </a:lnTo>
                  <a:lnTo>
                    <a:pt x="99316" y="568333"/>
                  </a:lnTo>
                  <a:lnTo>
                    <a:pt x="137569" y="589185"/>
                  </a:lnTo>
                  <a:lnTo>
                    <a:pt x="179816" y="602368"/>
                  </a:lnTo>
                  <a:lnTo>
                    <a:pt x="225145" y="606965"/>
                  </a:lnTo>
                  <a:lnTo>
                    <a:pt x="275043" y="601378"/>
                  </a:lnTo>
                  <a:lnTo>
                    <a:pt x="314293" y="587783"/>
                  </a:lnTo>
                  <a:lnTo>
                    <a:pt x="225145" y="587783"/>
                  </a:lnTo>
                  <a:lnTo>
                    <a:pt x="177947" y="582314"/>
                  </a:lnTo>
                  <a:lnTo>
                    <a:pt x="134591" y="566740"/>
                  </a:lnTo>
                  <a:lnTo>
                    <a:pt x="96322" y="542313"/>
                  </a:lnTo>
                  <a:lnTo>
                    <a:pt x="64388" y="510281"/>
                  </a:lnTo>
                  <a:lnTo>
                    <a:pt x="40035" y="471896"/>
                  </a:lnTo>
                  <a:lnTo>
                    <a:pt x="24509" y="428408"/>
                  </a:lnTo>
                  <a:lnTo>
                    <a:pt x="19140" y="381789"/>
                  </a:lnTo>
                  <a:lnTo>
                    <a:pt x="19178" y="380019"/>
                  </a:lnTo>
                  <a:lnTo>
                    <a:pt x="24509" y="333721"/>
                  </a:lnTo>
                  <a:lnTo>
                    <a:pt x="40035" y="290230"/>
                  </a:lnTo>
                  <a:lnTo>
                    <a:pt x="64388" y="251843"/>
                  </a:lnTo>
                  <a:lnTo>
                    <a:pt x="96322" y="219811"/>
                  </a:lnTo>
                  <a:lnTo>
                    <a:pt x="134591" y="195382"/>
                  </a:lnTo>
                  <a:lnTo>
                    <a:pt x="177947" y="179809"/>
                  </a:lnTo>
                  <a:lnTo>
                    <a:pt x="225145" y="174340"/>
                  </a:lnTo>
                  <a:lnTo>
                    <a:pt x="314172" y="174340"/>
                  </a:lnTo>
                  <a:lnTo>
                    <a:pt x="297369" y="167073"/>
                  </a:lnTo>
                  <a:lnTo>
                    <a:pt x="262221" y="158218"/>
                  </a:lnTo>
                  <a:lnTo>
                    <a:pt x="225145" y="155157"/>
                  </a:lnTo>
                  <a:close/>
                </a:path>
                <a:path w="1170304" h="607060">
                  <a:moveTo>
                    <a:pt x="874939" y="136278"/>
                  </a:moveTo>
                  <a:lnTo>
                    <a:pt x="854812" y="136278"/>
                  </a:lnTo>
                  <a:lnTo>
                    <a:pt x="865712" y="169586"/>
                  </a:lnTo>
                  <a:lnTo>
                    <a:pt x="825296" y="189728"/>
                  </a:lnTo>
                  <a:lnTo>
                    <a:pt x="789964" y="217261"/>
                  </a:lnTo>
                  <a:lnTo>
                    <a:pt x="760727" y="251174"/>
                  </a:lnTo>
                  <a:lnTo>
                    <a:pt x="738593" y="290453"/>
                  </a:lnTo>
                  <a:lnTo>
                    <a:pt x="724572" y="334088"/>
                  </a:lnTo>
                  <a:lnTo>
                    <a:pt x="719784" y="380019"/>
                  </a:lnTo>
                  <a:lnTo>
                    <a:pt x="719747" y="381789"/>
                  </a:lnTo>
                  <a:lnTo>
                    <a:pt x="724258" y="426536"/>
                  </a:lnTo>
                  <a:lnTo>
                    <a:pt x="737401" y="468913"/>
                  </a:lnTo>
                  <a:lnTo>
                    <a:pt x="758191" y="507281"/>
                  </a:lnTo>
                  <a:lnTo>
                    <a:pt x="785714" y="540726"/>
                  </a:lnTo>
                  <a:lnTo>
                    <a:pt x="819059" y="568333"/>
                  </a:lnTo>
                  <a:lnTo>
                    <a:pt x="857312" y="589185"/>
                  </a:lnTo>
                  <a:lnTo>
                    <a:pt x="899561" y="602368"/>
                  </a:lnTo>
                  <a:lnTo>
                    <a:pt x="944893" y="606965"/>
                  </a:lnTo>
                  <a:lnTo>
                    <a:pt x="990225" y="602368"/>
                  </a:lnTo>
                  <a:lnTo>
                    <a:pt x="1032473" y="589185"/>
                  </a:lnTo>
                  <a:lnTo>
                    <a:pt x="1035046" y="587783"/>
                  </a:lnTo>
                  <a:lnTo>
                    <a:pt x="944893" y="587783"/>
                  </a:lnTo>
                  <a:lnTo>
                    <a:pt x="897694" y="582314"/>
                  </a:lnTo>
                  <a:lnTo>
                    <a:pt x="854336" y="566740"/>
                  </a:lnTo>
                  <a:lnTo>
                    <a:pt x="816066" y="542313"/>
                  </a:lnTo>
                  <a:lnTo>
                    <a:pt x="784130" y="510281"/>
                  </a:lnTo>
                  <a:lnTo>
                    <a:pt x="759775" y="471896"/>
                  </a:lnTo>
                  <a:lnTo>
                    <a:pt x="744247" y="428408"/>
                  </a:lnTo>
                  <a:lnTo>
                    <a:pt x="738794" y="381066"/>
                  </a:lnTo>
                  <a:lnTo>
                    <a:pt x="745164" y="329977"/>
                  </a:lnTo>
                  <a:lnTo>
                    <a:pt x="763218" y="283525"/>
                  </a:lnTo>
                  <a:lnTo>
                    <a:pt x="791374" y="243295"/>
                  </a:lnTo>
                  <a:lnTo>
                    <a:pt x="828052" y="210871"/>
                  </a:lnTo>
                  <a:lnTo>
                    <a:pt x="871670" y="187837"/>
                  </a:lnTo>
                  <a:lnTo>
                    <a:pt x="891798" y="187837"/>
                  </a:lnTo>
                  <a:lnTo>
                    <a:pt x="889837" y="181837"/>
                  </a:lnTo>
                  <a:lnTo>
                    <a:pt x="903153" y="178607"/>
                  </a:lnTo>
                  <a:lnTo>
                    <a:pt x="916787" y="176259"/>
                  </a:lnTo>
                  <a:lnTo>
                    <a:pt x="930711" y="174825"/>
                  </a:lnTo>
                  <a:lnTo>
                    <a:pt x="944893" y="174340"/>
                  </a:lnTo>
                  <a:lnTo>
                    <a:pt x="1035043" y="174340"/>
                  </a:lnTo>
                  <a:lnTo>
                    <a:pt x="1032473" y="172939"/>
                  </a:lnTo>
                  <a:lnTo>
                    <a:pt x="1002535" y="163597"/>
                  </a:lnTo>
                  <a:lnTo>
                    <a:pt x="883868" y="163597"/>
                  </a:lnTo>
                  <a:lnTo>
                    <a:pt x="874939" y="136278"/>
                  </a:lnTo>
                  <a:close/>
                </a:path>
                <a:path w="1170304" h="607060">
                  <a:moveTo>
                    <a:pt x="314172" y="174340"/>
                  </a:moveTo>
                  <a:lnTo>
                    <a:pt x="225145" y="174340"/>
                  </a:lnTo>
                  <a:lnTo>
                    <a:pt x="258866" y="177107"/>
                  </a:lnTo>
                  <a:lnTo>
                    <a:pt x="290847" y="185112"/>
                  </a:lnTo>
                  <a:lnTo>
                    <a:pt x="320649" y="197911"/>
                  </a:lnTo>
                  <a:lnTo>
                    <a:pt x="347832" y="215061"/>
                  </a:lnTo>
                  <a:lnTo>
                    <a:pt x="215417" y="377852"/>
                  </a:lnTo>
                  <a:lnTo>
                    <a:pt x="214925" y="381789"/>
                  </a:lnTo>
                  <a:lnTo>
                    <a:pt x="218035" y="388459"/>
                  </a:lnTo>
                  <a:lnTo>
                    <a:pt x="221354" y="390605"/>
                  </a:lnTo>
                  <a:lnTo>
                    <a:pt x="430856" y="393328"/>
                  </a:lnTo>
                  <a:lnTo>
                    <a:pt x="423211" y="438200"/>
                  </a:lnTo>
                  <a:lnTo>
                    <a:pt x="406459" y="479240"/>
                  </a:lnTo>
                  <a:lnTo>
                    <a:pt x="381716" y="515330"/>
                  </a:lnTo>
                  <a:lnTo>
                    <a:pt x="350098" y="545348"/>
                  </a:lnTo>
                  <a:lnTo>
                    <a:pt x="312719" y="568177"/>
                  </a:lnTo>
                  <a:lnTo>
                    <a:pt x="270696" y="582695"/>
                  </a:lnTo>
                  <a:lnTo>
                    <a:pt x="225145" y="587783"/>
                  </a:lnTo>
                  <a:lnTo>
                    <a:pt x="314293" y="587783"/>
                  </a:lnTo>
                  <a:lnTo>
                    <a:pt x="361978" y="560377"/>
                  </a:lnTo>
                  <a:lnTo>
                    <a:pt x="396558" y="527428"/>
                  </a:lnTo>
                  <a:lnTo>
                    <a:pt x="423575" y="487824"/>
                  </a:lnTo>
                  <a:lnTo>
                    <a:pt x="441801" y="442797"/>
                  </a:lnTo>
                  <a:lnTo>
                    <a:pt x="450007" y="393579"/>
                  </a:lnTo>
                  <a:lnTo>
                    <a:pt x="548284" y="393579"/>
                  </a:lnTo>
                  <a:lnTo>
                    <a:pt x="551249" y="390658"/>
                  </a:lnTo>
                  <a:lnTo>
                    <a:pt x="551374" y="388092"/>
                  </a:lnTo>
                  <a:lnTo>
                    <a:pt x="551470" y="380019"/>
                  </a:lnTo>
                  <a:lnTo>
                    <a:pt x="547250" y="375663"/>
                  </a:lnTo>
                  <a:lnTo>
                    <a:pt x="450248" y="374407"/>
                  </a:lnTo>
                  <a:lnTo>
                    <a:pt x="450214" y="374156"/>
                  </a:lnTo>
                  <a:lnTo>
                    <a:pt x="431107" y="374156"/>
                  </a:lnTo>
                  <a:lnTo>
                    <a:pt x="245071" y="371737"/>
                  </a:lnTo>
                  <a:lnTo>
                    <a:pt x="362628" y="227207"/>
                  </a:lnTo>
                  <a:lnTo>
                    <a:pt x="388375" y="227207"/>
                  </a:lnTo>
                  <a:lnTo>
                    <a:pt x="374722" y="212339"/>
                  </a:lnTo>
                  <a:lnTo>
                    <a:pt x="384600" y="200192"/>
                  </a:lnTo>
                  <a:lnTo>
                    <a:pt x="359926" y="200192"/>
                  </a:lnTo>
                  <a:lnTo>
                    <a:pt x="330101" y="181229"/>
                  </a:lnTo>
                  <a:lnTo>
                    <a:pt x="314172" y="174340"/>
                  </a:lnTo>
                  <a:close/>
                </a:path>
                <a:path w="1170304" h="607060">
                  <a:moveTo>
                    <a:pt x="1035043" y="174340"/>
                  </a:moveTo>
                  <a:lnTo>
                    <a:pt x="944893" y="174340"/>
                  </a:lnTo>
                  <a:lnTo>
                    <a:pt x="992090" y="179809"/>
                  </a:lnTo>
                  <a:lnTo>
                    <a:pt x="1035447" y="195382"/>
                  </a:lnTo>
                  <a:lnTo>
                    <a:pt x="1073715" y="219811"/>
                  </a:lnTo>
                  <a:lnTo>
                    <a:pt x="1105649" y="251843"/>
                  </a:lnTo>
                  <a:lnTo>
                    <a:pt x="1130002" y="290230"/>
                  </a:lnTo>
                  <a:lnTo>
                    <a:pt x="1145528" y="333721"/>
                  </a:lnTo>
                  <a:lnTo>
                    <a:pt x="1150860" y="380019"/>
                  </a:lnTo>
                  <a:lnTo>
                    <a:pt x="1150897" y="381789"/>
                  </a:lnTo>
                  <a:lnTo>
                    <a:pt x="1145528" y="428408"/>
                  </a:lnTo>
                  <a:lnTo>
                    <a:pt x="1130002" y="471896"/>
                  </a:lnTo>
                  <a:lnTo>
                    <a:pt x="1105649" y="510281"/>
                  </a:lnTo>
                  <a:lnTo>
                    <a:pt x="1073715" y="542313"/>
                  </a:lnTo>
                  <a:lnTo>
                    <a:pt x="1035447" y="566740"/>
                  </a:lnTo>
                  <a:lnTo>
                    <a:pt x="992090" y="582314"/>
                  </a:lnTo>
                  <a:lnTo>
                    <a:pt x="944893" y="587783"/>
                  </a:lnTo>
                  <a:lnTo>
                    <a:pt x="1035046" y="587783"/>
                  </a:lnTo>
                  <a:lnTo>
                    <a:pt x="1070726" y="568333"/>
                  </a:lnTo>
                  <a:lnTo>
                    <a:pt x="1104071" y="540726"/>
                  </a:lnTo>
                  <a:lnTo>
                    <a:pt x="1131594" y="507281"/>
                  </a:lnTo>
                  <a:lnTo>
                    <a:pt x="1152384" y="468913"/>
                  </a:lnTo>
                  <a:lnTo>
                    <a:pt x="1165527" y="426536"/>
                  </a:lnTo>
                  <a:lnTo>
                    <a:pt x="1170038" y="381789"/>
                  </a:lnTo>
                  <a:lnTo>
                    <a:pt x="1170005" y="380019"/>
                  </a:lnTo>
                  <a:lnTo>
                    <a:pt x="1165527" y="335597"/>
                  </a:lnTo>
                  <a:lnTo>
                    <a:pt x="1152384" y="293219"/>
                  </a:lnTo>
                  <a:lnTo>
                    <a:pt x="1131594" y="254848"/>
                  </a:lnTo>
                  <a:lnTo>
                    <a:pt x="1104071" y="221401"/>
                  </a:lnTo>
                  <a:lnTo>
                    <a:pt x="1070726" y="193793"/>
                  </a:lnTo>
                  <a:lnTo>
                    <a:pt x="1035043" y="174340"/>
                  </a:lnTo>
                  <a:close/>
                </a:path>
                <a:path w="1170304" h="607060">
                  <a:moveTo>
                    <a:pt x="548284" y="393579"/>
                  </a:moveTo>
                  <a:lnTo>
                    <a:pt x="450007" y="393579"/>
                  </a:lnTo>
                  <a:lnTo>
                    <a:pt x="541722" y="394773"/>
                  </a:lnTo>
                  <a:lnTo>
                    <a:pt x="547072" y="394773"/>
                  </a:lnTo>
                  <a:lnTo>
                    <a:pt x="548284" y="393579"/>
                  </a:lnTo>
                  <a:close/>
                </a:path>
                <a:path w="1170304" h="607060">
                  <a:moveTo>
                    <a:pt x="891798" y="187837"/>
                  </a:moveTo>
                  <a:lnTo>
                    <a:pt x="871670" y="187837"/>
                  </a:lnTo>
                  <a:lnTo>
                    <a:pt x="937134" y="388092"/>
                  </a:lnTo>
                  <a:lnTo>
                    <a:pt x="940872" y="390658"/>
                  </a:lnTo>
                  <a:lnTo>
                    <a:pt x="945877" y="390658"/>
                  </a:lnTo>
                  <a:lnTo>
                    <a:pt x="946882" y="390501"/>
                  </a:lnTo>
                  <a:lnTo>
                    <a:pt x="952892" y="388532"/>
                  </a:lnTo>
                  <a:lnTo>
                    <a:pt x="955625" y="383108"/>
                  </a:lnTo>
                  <a:lnTo>
                    <a:pt x="891798" y="187837"/>
                  </a:lnTo>
                  <a:close/>
                </a:path>
                <a:path w="1170304" h="607060">
                  <a:moveTo>
                    <a:pt x="388375" y="227207"/>
                  </a:moveTo>
                  <a:lnTo>
                    <a:pt x="362628" y="227207"/>
                  </a:lnTo>
                  <a:lnTo>
                    <a:pt x="390139" y="257346"/>
                  </a:lnTo>
                  <a:lnTo>
                    <a:pt x="411329" y="292495"/>
                  </a:lnTo>
                  <a:lnTo>
                    <a:pt x="425289" y="331736"/>
                  </a:lnTo>
                  <a:lnTo>
                    <a:pt x="431107" y="374156"/>
                  </a:lnTo>
                  <a:lnTo>
                    <a:pt x="450214" y="374156"/>
                  </a:lnTo>
                  <a:lnTo>
                    <a:pt x="443964" y="327564"/>
                  </a:lnTo>
                  <a:lnTo>
                    <a:pt x="428596" y="284251"/>
                  </a:lnTo>
                  <a:lnTo>
                    <a:pt x="405171" y="245500"/>
                  </a:lnTo>
                  <a:lnTo>
                    <a:pt x="388375" y="227207"/>
                  </a:lnTo>
                  <a:close/>
                </a:path>
                <a:path w="1170304" h="607060">
                  <a:moveTo>
                    <a:pt x="862307" y="97630"/>
                  </a:moveTo>
                  <a:lnTo>
                    <a:pt x="468017" y="97630"/>
                  </a:lnTo>
                  <a:lnTo>
                    <a:pt x="469609" y="98803"/>
                  </a:lnTo>
                  <a:lnTo>
                    <a:pt x="471556" y="99494"/>
                  </a:lnTo>
                  <a:lnTo>
                    <a:pt x="842791" y="99494"/>
                  </a:lnTo>
                  <a:lnTo>
                    <a:pt x="848623" y="117336"/>
                  </a:lnTo>
                  <a:lnTo>
                    <a:pt x="523146" y="337727"/>
                  </a:lnTo>
                  <a:lnTo>
                    <a:pt x="521995" y="343685"/>
                  </a:lnTo>
                  <a:lnTo>
                    <a:pt x="526801" y="350816"/>
                  </a:lnTo>
                  <a:lnTo>
                    <a:pt x="529816" y="352303"/>
                  </a:lnTo>
                  <a:lnTo>
                    <a:pt x="534717" y="352303"/>
                  </a:lnTo>
                  <a:lnTo>
                    <a:pt x="536580" y="351769"/>
                  </a:lnTo>
                  <a:lnTo>
                    <a:pt x="854812" y="136278"/>
                  </a:lnTo>
                  <a:lnTo>
                    <a:pt x="874939" y="136278"/>
                  </a:lnTo>
                  <a:lnTo>
                    <a:pt x="862307" y="97630"/>
                  </a:lnTo>
                  <a:close/>
                </a:path>
                <a:path w="1170304" h="607060">
                  <a:moveTo>
                    <a:pt x="470907" y="70542"/>
                  </a:moveTo>
                  <a:lnTo>
                    <a:pt x="464886" y="71149"/>
                  </a:lnTo>
                  <a:lnTo>
                    <a:pt x="359926" y="200192"/>
                  </a:lnTo>
                  <a:lnTo>
                    <a:pt x="384600" y="200192"/>
                  </a:lnTo>
                  <a:lnTo>
                    <a:pt x="468017" y="97630"/>
                  </a:lnTo>
                  <a:lnTo>
                    <a:pt x="862307" y="97630"/>
                  </a:lnTo>
                  <a:lnTo>
                    <a:pt x="856646" y="80311"/>
                  </a:lnTo>
                  <a:lnTo>
                    <a:pt x="478467" y="80311"/>
                  </a:lnTo>
                  <a:lnTo>
                    <a:pt x="478205" y="77882"/>
                  </a:lnTo>
                  <a:lnTo>
                    <a:pt x="477033" y="75547"/>
                  </a:lnTo>
                  <a:lnTo>
                    <a:pt x="470907" y="70542"/>
                  </a:lnTo>
                  <a:close/>
                </a:path>
                <a:path w="1170304" h="607060">
                  <a:moveTo>
                    <a:pt x="944893" y="155157"/>
                  </a:moveTo>
                  <a:lnTo>
                    <a:pt x="929169" y="155703"/>
                  </a:lnTo>
                  <a:lnTo>
                    <a:pt x="913733" y="157315"/>
                  </a:lnTo>
                  <a:lnTo>
                    <a:pt x="898620" y="159959"/>
                  </a:lnTo>
                  <a:lnTo>
                    <a:pt x="883868" y="163597"/>
                  </a:lnTo>
                  <a:lnTo>
                    <a:pt x="1002535" y="163597"/>
                  </a:lnTo>
                  <a:lnTo>
                    <a:pt x="990225" y="159755"/>
                  </a:lnTo>
                  <a:lnTo>
                    <a:pt x="944893" y="155157"/>
                  </a:lnTo>
                  <a:close/>
                </a:path>
                <a:path w="1170304" h="607060">
                  <a:moveTo>
                    <a:pt x="943391" y="19182"/>
                  </a:moveTo>
                  <a:lnTo>
                    <a:pt x="902339" y="19182"/>
                  </a:lnTo>
                  <a:lnTo>
                    <a:pt x="909772" y="19785"/>
                  </a:lnTo>
                  <a:lnTo>
                    <a:pt x="916337" y="21589"/>
                  </a:lnTo>
                  <a:lnTo>
                    <a:pt x="922013" y="24585"/>
                  </a:lnTo>
                  <a:lnTo>
                    <a:pt x="926778" y="28763"/>
                  </a:lnTo>
                  <a:lnTo>
                    <a:pt x="931626" y="34145"/>
                  </a:lnTo>
                  <a:lnTo>
                    <a:pt x="934411" y="41726"/>
                  </a:lnTo>
                  <a:lnTo>
                    <a:pt x="934411" y="49579"/>
                  </a:lnTo>
                  <a:lnTo>
                    <a:pt x="933264" y="58043"/>
                  </a:lnTo>
                  <a:lnTo>
                    <a:pt x="929749" y="65606"/>
                  </a:lnTo>
                  <a:lnTo>
                    <a:pt x="923757" y="71043"/>
                  </a:lnTo>
                  <a:lnTo>
                    <a:pt x="915176" y="73128"/>
                  </a:lnTo>
                  <a:lnTo>
                    <a:pt x="909899" y="73128"/>
                  </a:lnTo>
                  <a:lnTo>
                    <a:pt x="905627" y="77411"/>
                  </a:lnTo>
                  <a:lnTo>
                    <a:pt x="905627" y="88007"/>
                  </a:lnTo>
                  <a:lnTo>
                    <a:pt x="909899" y="92300"/>
                  </a:lnTo>
                  <a:lnTo>
                    <a:pt x="915176" y="92300"/>
                  </a:lnTo>
                  <a:lnTo>
                    <a:pt x="931793" y="88611"/>
                  </a:lnTo>
                  <a:lnTo>
                    <a:pt x="943797" y="78903"/>
                  </a:lnTo>
                  <a:lnTo>
                    <a:pt x="951079" y="65213"/>
                  </a:lnTo>
                  <a:lnTo>
                    <a:pt x="953531" y="49579"/>
                  </a:lnTo>
                  <a:lnTo>
                    <a:pt x="952706" y="40209"/>
                  </a:lnTo>
                  <a:lnTo>
                    <a:pt x="950283" y="31335"/>
                  </a:lnTo>
                  <a:lnTo>
                    <a:pt x="946340" y="23162"/>
                  </a:lnTo>
                  <a:lnTo>
                    <a:pt x="943391" y="19182"/>
                  </a:lnTo>
                  <a:close/>
                </a:path>
                <a:path w="1170304" h="607060">
                  <a:moveTo>
                    <a:pt x="902339" y="0"/>
                  </a:moveTo>
                  <a:lnTo>
                    <a:pt x="820404" y="0"/>
                  </a:lnTo>
                  <a:lnTo>
                    <a:pt x="817525" y="1476"/>
                  </a:lnTo>
                  <a:lnTo>
                    <a:pt x="813933" y="6460"/>
                  </a:lnTo>
                  <a:lnTo>
                    <a:pt x="813431" y="9664"/>
                  </a:lnTo>
                  <a:lnTo>
                    <a:pt x="836529" y="80311"/>
                  </a:lnTo>
                  <a:lnTo>
                    <a:pt x="856646" y="80311"/>
                  </a:lnTo>
                  <a:lnTo>
                    <a:pt x="836666" y="19182"/>
                  </a:lnTo>
                  <a:lnTo>
                    <a:pt x="943391" y="19182"/>
                  </a:lnTo>
                  <a:lnTo>
                    <a:pt x="940956" y="15894"/>
                  </a:lnTo>
                  <a:lnTo>
                    <a:pt x="934988" y="10354"/>
                  </a:lnTo>
                  <a:lnTo>
                    <a:pt x="926724" y="5230"/>
                  </a:lnTo>
                  <a:lnTo>
                    <a:pt x="915922" y="1464"/>
                  </a:lnTo>
                  <a:lnTo>
                    <a:pt x="902339" y="0"/>
                  </a:lnTo>
                  <a:close/>
                </a:path>
              </a:pathLst>
            </a:custGeom>
            <a:solidFill>
              <a:srgbClr val="F0331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31E4DB6E-CC62-D544-EA6C-D36ED249CC5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9148" y="1133388"/>
              <a:ext cx="138783" cy="184916"/>
            </a:xfrm>
            <a:prstGeom prst="rect">
              <a:avLst/>
            </a:prstGeom>
          </p:spPr>
        </p:pic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87BC219F-6D32-76E1-031A-3530F73B8E38}"/>
                </a:ext>
              </a:extLst>
            </p:cNvPr>
            <p:cNvSpPr/>
            <p:nvPr/>
          </p:nvSpPr>
          <p:spPr>
            <a:xfrm>
              <a:off x="4511383" y="755630"/>
              <a:ext cx="535305" cy="539750"/>
            </a:xfrm>
            <a:custGeom>
              <a:avLst/>
              <a:gdLst/>
              <a:ahLst/>
              <a:cxnLst/>
              <a:rect l="l" t="t" r="r" b="b"/>
              <a:pathLst>
                <a:path w="535304" h="539750">
                  <a:moveTo>
                    <a:pt x="99237" y="533222"/>
                  </a:moveTo>
                  <a:lnTo>
                    <a:pt x="83591" y="219024"/>
                  </a:lnTo>
                  <a:lnTo>
                    <a:pt x="0" y="219024"/>
                  </a:lnTo>
                  <a:lnTo>
                    <a:pt x="17348" y="259626"/>
                  </a:lnTo>
                  <a:lnTo>
                    <a:pt x="32702" y="292887"/>
                  </a:lnTo>
                  <a:lnTo>
                    <a:pt x="47853" y="323608"/>
                  </a:lnTo>
                  <a:lnTo>
                    <a:pt x="44145" y="371424"/>
                  </a:lnTo>
                  <a:lnTo>
                    <a:pt x="51511" y="435229"/>
                  </a:lnTo>
                  <a:lnTo>
                    <a:pt x="63385" y="497205"/>
                  </a:lnTo>
                  <a:lnTo>
                    <a:pt x="73177" y="539496"/>
                  </a:lnTo>
                  <a:lnTo>
                    <a:pt x="99237" y="533222"/>
                  </a:lnTo>
                  <a:close/>
                </a:path>
                <a:path w="535304" h="539750">
                  <a:moveTo>
                    <a:pt x="534835" y="84505"/>
                  </a:moveTo>
                  <a:lnTo>
                    <a:pt x="515112" y="61175"/>
                  </a:lnTo>
                  <a:lnTo>
                    <a:pt x="486435" y="64135"/>
                  </a:lnTo>
                  <a:lnTo>
                    <a:pt x="337654" y="31165"/>
                  </a:lnTo>
                  <a:lnTo>
                    <a:pt x="305384" y="0"/>
                  </a:lnTo>
                  <a:lnTo>
                    <a:pt x="252691" y="26974"/>
                  </a:lnTo>
                  <a:lnTo>
                    <a:pt x="289966" y="52768"/>
                  </a:lnTo>
                  <a:lnTo>
                    <a:pt x="332016" y="67449"/>
                  </a:lnTo>
                  <a:lnTo>
                    <a:pt x="472681" y="76720"/>
                  </a:lnTo>
                  <a:lnTo>
                    <a:pt x="502564" y="91706"/>
                  </a:lnTo>
                  <a:lnTo>
                    <a:pt x="534835" y="845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C5C5E9C6-5D65-F07F-B3C9-C6B6438EB94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0591" y="802488"/>
              <a:ext cx="124386" cy="173177"/>
            </a:xfrm>
            <a:prstGeom prst="rect">
              <a:avLst/>
            </a:prstGeom>
          </p:spPr>
        </p:pic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9023D0AF-54F8-2EE6-2242-C04114C913CF}"/>
                </a:ext>
              </a:extLst>
            </p:cNvPr>
            <p:cNvSpPr/>
            <p:nvPr/>
          </p:nvSpPr>
          <p:spPr>
            <a:xfrm>
              <a:off x="4584568" y="1288756"/>
              <a:ext cx="76835" cy="16510"/>
            </a:xfrm>
            <a:custGeom>
              <a:avLst/>
              <a:gdLst/>
              <a:ahLst/>
              <a:cxnLst/>
              <a:rect l="l" t="t" r="r" b="b"/>
              <a:pathLst>
                <a:path w="76835" h="16509">
                  <a:moveTo>
                    <a:pt x="26051" y="0"/>
                  </a:moveTo>
                  <a:lnTo>
                    <a:pt x="0" y="6272"/>
                  </a:lnTo>
                  <a:lnTo>
                    <a:pt x="1340" y="11685"/>
                  </a:lnTo>
                  <a:lnTo>
                    <a:pt x="2157" y="14805"/>
                  </a:lnTo>
                  <a:lnTo>
                    <a:pt x="13042" y="15363"/>
                  </a:lnTo>
                  <a:lnTo>
                    <a:pt x="37259" y="16294"/>
                  </a:lnTo>
                  <a:lnTo>
                    <a:pt x="62149" y="16480"/>
                  </a:lnTo>
                  <a:lnTo>
                    <a:pt x="75055" y="14805"/>
                  </a:lnTo>
                  <a:lnTo>
                    <a:pt x="76303" y="12342"/>
                  </a:lnTo>
                  <a:lnTo>
                    <a:pt x="71615" y="9978"/>
                  </a:lnTo>
                  <a:lnTo>
                    <a:pt x="56396" y="6327"/>
                  </a:lnTo>
                  <a:lnTo>
                    <a:pt x="26051" y="0"/>
                  </a:lnTo>
                  <a:close/>
                </a:path>
              </a:pathLst>
            </a:custGeom>
            <a:solidFill>
              <a:srgbClr val="081717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850F1ED8-E6D8-41F7-9FC5-A9753F812934}"/>
                </a:ext>
              </a:extLst>
            </p:cNvPr>
            <p:cNvSpPr/>
            <p:nvPr/>
          </p:nvSpPr>
          <p:spPr>
            <a:xfrm>
              <a:off x="4459490" y="635157"/>
              <a:ext cx="357505" cy="181610"/>
            </a:xfrm>
            <a:custGeom>
              <a:avLst/>
              <a:gdLst/>
              <a:ahLst/>
              <a:cxnLst/>
              <a:rect l="l" t="t" r="r" b="b"/>
              <a:pathLst>
                <a:path w="357504" h="181609">
                  <a:moveTo>
                    <a:pt x="230604" y="0"/>
                  </a:moveTo>
                  <a:lnTo>
                    <a:pt x="177874" y="22997"/>
                  </a:lnTo>
                  <a:lnTo>
                    <a:pt x="122450" y="67128"/>
                  </a:lnTo>
                  <a:lnTo>
                    <a:pt x="99147" y="88826"/>
                  </a:lnTo>
                  <a:lnTo>
                    <a:pt x="71810" y="109907"/>
                  </a:lnTo>
                  <a:lnTo>
                    <a:pt x="45146" y="127729"/>
                  </a:lnTo>
                  <a:lnTo>
                    <a:pt x="23856" y="139650"/>
                  </a:lnTo>
                  <a:lnTo>
                    <a:pt x="9407" y="149341"/>
                  </a:lnTo>
                  <a:lnTo>
                    <a:pt x="1006" y="160551"/>
                  </a:lnTo>
                  <a:lnTo>
                    <a:pt x="0" y="170750"/>
                  </a:lnTo>
                  <a:lnTo>
                    <a:pt x="7731" y="177408"/>
                  </a:lnTo>
                  <a:lnTo>
                    <a:pt x="32436" y="180169"/>
                  </a:lnTo>
                  <a:lnTo>
                    <a:pt x="71991" y="181078"/>
                  </a:lnTo>
                  <a:lnTo>
                    <a:pt x="112182" y="181201"/>
                  </a:lnTo>
                  <a:lnTo>
                    <a:pt x="138795" y="181607"/>
                  </a:lnTo>
                  <a:lnTo>
                    <a:pt x="151185" y="177970"/>
                  </a:lnTo>
                  <a:lnTo>
                    <a:pt x="160274" y="168265"/>
                  </a:lnTo>
                  <a:lnTo>
                    <a:pt x="169178" y="156988"/>
                  </a:lnTo>
                  <a:lnTo>
                    <a:pt x="181014" y="148634"/>
                  </a:lnTo>
                  <a:lnTo>
                    <a:pt x="201590" y="141202"/>
                  </a:lnTo>
                  <a:lnTo>
                    <a:pt x="261074" y="120467"/>
                  </a:lnTo>
                  <a:lnTo>
                    <a:pt x="304591" y="147440"/>
                  </a:lnTo>
                  <a:lnTo>
                    <a:pt x="357281" y="120467"/>
                  </a:lnTo>
                  <a:lnTo>
                    <a:pt x="304066" y="56489"/>
                  </a:lnTo>
                  <a:lnTo>
                    <a:pt x="293866" y="43771"/>
                  </a:lnTo>
                  <a:lnTo>
                    <a:pt x="285650" y="32962"/>
                  </a:lnTo>
                  <a:lnTo>
                    <a:pt x="274919" y="20730"/>
                  </a:lnTo>
                  <a:lnTo>
                    <a:pt x="261912" y="10186"/>
                  </a:lnTo>
                  <a:lnTo>
                    <a:pt x="247012" y="2790"/>
                  </a:lnTo>
                  <a:lnTo>
                    <a:pt x="230604" y="0"/>
                  </a:lnTo>
                  <a:close/>
                </a:path>
              </a:pathLst>
            </a:custGeom>
            <a:solidFill>
              <a:srgbClr val="FC593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7" name="object 14">
              <a:extLst>
                <a:ext uri="{FF2B5EF4-FFF2-40B4-BE49-F238E27FC236}">
                  <a16:creationId xmlns:a16="http://schemas.microsoft.com/office/drawing/2014/main" id="{7EB5C9DB-C51D-9349-DCB3-E8A721723EC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5631" y="520683"/>
              <a:ext cx="156550" cy="128352"/>
            </a:xfrm>
            <a:prstGeom prst="rect">
              <a:avLst/>
            </a:prstGeom>
          </p:spPr>
        </p:pic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C1D22655-6886-026A-63A2-4E9CEDE97EE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92571" y="898759"/>
              <a:ext cx="166340" cy="187805"/>
            </a:xfrm>
            <a:prstGeom prst="rect">
              <a:avLst/>
            </a:prstGeom>
          </p:spPr>
        </p:pic>
      </p:grpSp>
      <p:sp>
        <p:nvSpPr>
          <p:cNvPr id="19" name="bg object 17">
            <a:extLst>
              <a:ext uri="{FF2B5EF4-FFF2-40B4-BE49-F238E27FC236}">
                <a16:creationId xmlns:a16="http://schemas.microsoft.com/office/drawing/2014/main" id="{7A8B43DE-DABC-34E8-DAD8-6F34DE37F135}"/>
              </a:ext>
            </a:extLst>
          </p:cNvPr>
          <p:cNvSpPr/>
          <p:nvPr userDrawn="1"/>
        </p:nvSpPr>
        <p:spPr>
          <a:xfrm>
            <a:off x="11397342" y="6438130"/>
            <a:ext cx="794829" cy="419720"/>
          </a:xfrm>
          <a:custGeom>
            <a:avLst/>
            <a:gdLst/>
            <a:ahLst/>
            <a:cxnLst/>
            <a:rect l="l" t="t" r="r" b="b"/>
            <a:pathLst>
              <a:path w="1310640" h="692150">
                <a:moveTo>
                  <a:pt x="1310358" y="0"/>
                </a:moveTo>
                <a:lnTo>
                  <a:pt x="261918" y="0"/>
                </a:lnTo>
                <a:lnTo>
                  <a:pt x="0" y="691601"/>
                </a:lnTo>
                <a:lnTo>
                  <a:pt x="1310358" y="691601"/>
                </a:lnTo>
                <a:lnTo>
                  <a:pt x="1310358" y="0"/>
                </a:lnTo>
                <a:close/>
              </a:path>
            </a:pathLst>
          </a:custGeom>
          <a:solidFill>
            <a:srgbClr val="29387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753826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3367" y="1125339"/>
            <a:ext cx="11137099" cy="4940209"/>
          </a:xfrm>
          <a:custGeom>
            <a:avLst/>
            <a:gdLst/>
            <a:ahLst/>
            <a:cxnLst/>
            <a:rect l="l" t="t" r="r" b="b"/>
            <a:pathLst>
              <a:path w="19057620" h="8879840">
                <a:moveTo>
                  <a:pt x="19057011" y="0"/>
                </a:moveTo>
                <a:lnTo>
                  <a:pt x="0" y="0"/>
                </a:lnTo>
                <a:lnTo>
                  <a:pt x="0" y="8879310"/>
                </a:lnTo>
                <a:lnTo>
                  <a:pt x="14868657" y="8879310"/>
                </a:lnTo>
                <a:lnTo>
                  <a:pt x="14917120" y="8879036"/>
                </a:lnTo>
                <a:lnTo>
                  <a:pt x="14965452" y="8878214"/>
                </a:lnTo>
                <a:lnTo>
                  <a:pt x="15013649" y="8876848"/>
                </a:lnTo>
                <a:lnTo>
                  <a:pt x="15061709" y="8874940"/>
                </a:lnTo>
                <a:lnTo>
                  <a:pt x="15109629" y="8872494"/>
                </a:lnTo>
                <a:lnTo>
                  <a:pt x="15157405" y="8869513"/>
                </a:lnTo>
                <a:lnTo>
                  <a:pt x="15205035" y="8865999"/>
                </a:lnTo>
                <a:lnTo>
                  <a:pt x="15252516" y="8861955"/>
                </a:lnTo>
                <a:lnTo>
                  <a:pt x="15299845" y="8857385"/>
                </a:lnTo>
                <a:lnTo>
                  <a:pt x="15347019" y="8852292"/>
                </a:lnTo>
                <a:lnTo>
                  <a:pt x="15394035" y="8846677"/>
                </a:lnTo>
                <a:lnTo>
                  <a:pt x="15440890" y="8840545"/>
                </a:lnTo>
                <a:lnTo>
                  <a:pt x="15487581" y="8833898"/>
                </a:lnTo>
                <a:lnTo>
                  <a:pt x="15534105" y="8826739"/>
                </a:lnTo>
                <a:lnTo>
                  <a:pt x="15580460" y="8819071"/>
                </a:lnTo>
                <a:lnTo>
                  <a:pt x="15626642" y="8810897"/>
                </a:lnTo>
                <a:lnTo>
                  <a:pt x="15672648" y="8802220"/>
                </a:lnTo>
                <a:lnTo>
                  <a:pt x="15718475" y="8793044"/>
                </a:lnTo>
                <a:lnTo>
                  <a:pt x="15764121" y="8783369"/>
                </a:lnTo>
                <a:lnTo>
                  <a:pt x="15809582" y="8773201"/>
                </a:lnTo>
                <a:lnTo>
                  <a:pt x="15854856" y="8762542"/>
                </a:lnTo>
                <a:lnTo>
                  <a:pt x="15899939" y="8751394"/>
                </a:lnTo>
                <a:lnTo>
                  <a:pt x="15944829" y="8739761"/>
                </a:lnTo>
                <a:lnTo>
                  <a:pt x="15989523" y="8727646"/>
                </a:lnTo>
                <a:lnTo>
                  <a:pt x="16034017" y="8715051"/>
                </a:lnTo>
                <a:lnTo>
                  <a:pt x="16078309" y="8701980"/>
                </a:lnTo>
                <a:lnTo>
                  <a:pt x="16122396" y="8688435"/>
                </a:lnTo>
                <a:lnTo>
                  <a:pt x="16166275" y="8674419"/>
                </a:lnTo>
                <a:lnTo>
                  <a:pt x="16209943" y="8659936"/>
                </a:lnTo>
                <a:lnTo>
                  <a:pt x="16253396" y="8644988"/>
                </a:lnTo>
                <a:lnTo>
                  <a:pt x="16296633" y="8629579"/>
                </a:lnTo>
                <a:lnTo>
                  <a:pt x="16339650" y="8613711"/>
                </a:lnTo>
                <a:lnTo>
                  <a:pt x="16382444" y="8597386"/>
                </a:lnTo>
                <a:lnTo>
                  <a:pt x="16425012" y="8580609"/>
                </a:lnTo>
                <a:lnTo>
                  <a:pt x="16467351" y="8563383"/>
                </a:lnTo>
                <a:lnTo>
                  <a:pt x="16509459" y="8545709"/>
                </a:lnTo>
                <a:lnTo>
                  <a:pt x="16551332" y="8527591"/>
                </a:lnTo>
                <a:lnTo>
                  <a:pt x="16592967" y="8509032"/>
                </a:lnTo>
                <a:lnTo>
                  <a:pt x="16634362" y="8490034"/>
                </a:lnTo>
                <a:lnTo>
                  <a:pt x="16675513" y="8470602"/>
                </a:lnTo>
                <a:lnTo>
                  <a:pt x="16716418" y="8450737"/>
                </a:lnTo>
                <a:lnTo>
                  <a:pt x="16757073" y="8430443"/>
                </a:lnTo>
                <a:lnTo>
                  <a:pt x="16797476" y="8409723"/>
                </a:lnTo>
                <a:lnTo>
                  <a:pt x="16837624" y="8388579"/>
                </a:lnTo>
                <a:lnTo>
                  <a:pt x="16877513" y="8367015"/>
                </a:lnTo>
                <a:lnTo>
                  <a:pt x="16917141" y="8345033"/>
                </a:lnTo>
                <a:lnTo>
                  <a:pt x="16956505" y="8322637"/>
                </a:lnTo>
                <a:lnTo>
                  <a:pt x="16995602" y="8299829"/>
                </a:lnTo>
                <a:lnTo>
                  <a:pt x="17034429" y="8276613"/>
                </a:lnTo>
                <a:lnTo>
                  <a:pt x="17072983" y="8252991"/>
                </a:lnTo>
                <a:lnTo>
                  <a:pt x="17111261" y="8228966"/>
                </a:lnTo>
                <a:lnTo>
                  <a:pt x="17149260" y="8204541"/>
                </a:lnTo>
                <a:lnTo>
                  <a:pt x="17186977" y="8179719"/>
                </a:lnTo>
                <a:lnTo>
                  <a:pt x="17224409" y="8154504"/>
                </a:lnTo>
                <a:lnTo>
                  <a:pt x="17261554" y="8128897"/>
                </a:lnTo>
                <a:lnTo>
                  <a:pt x="17298408" y="8102903"/>
                </a:lnTo>
                <a:lnTo>
                  <a:pt x="17334968" y="8076523"/>
                </a:lnTo>
                <a:lnTo>
                  <a:pt x="17371232" y="8049761"/>
                </a:lnTo>
                <a:lnTo>
                  <a:pt x="17407196" y="8022621"/>
                </a:lnTo>
                <a:lnTo>
                  <a:pt x="17442858" y="7995103"/>
                </a:lnTo>
                <a:lnTo>
                  <a:pt x="17478214" y="7967213"/>
                </a:lnTo>
                <a:lnTo>
                  <a:pt x="17513262" y="7938952"/>
                </a:lnTo>
                <a:lnTo>
                  <a:pt x="17547998" y="7910324"/>
                </a:lnTo>
                <a:lnTo>
                  <a:pt x="17582420" y="7881332"/>
                </a:lnTo>
                <a:lnTo>
                  <a:pt x="17616525" y="7851978"/>
                </a:lnTo>
                <a:lnTo>
                  <a:pt x="17650310" y="7822266"/>
                </a:lnTo>
                <a:lnTo>
                  <a:pt x="17683771" y="7792197"/>
                </a:lnTo>
                <a:lnTo>
                  <a:pt x="17716907" y="7761777"/>
                </a:lnTo>
                <a:lnTo>
                  <a:pt x="17749713" y="7731006"/>
                </a:lnTo>
                <a:lnTo>
                  <a:pt x="17782188" y="7699889"/>
                </a:lnTo>
                <a:lnTo>
                  <a:pt x="17814327" y="7668429"/>
                </a:lnTo>
                <a:lnTo>
                  <a:pt x="17846129" y="7636627"/>
                </a:lnTo>
                <a:lnTo>
                  <a:pt x="17877590" y="7604487"/>
                </a:lnTo>
                <a:lnTo>
                  <a:pt x="17908707" y="7572013"/>
                </a:lnTo>
                <a:lnTo>
                  <a:pt x="17939477" y="7539206"/>
                </a:lnTo>
                <a:lnTo>
                  <a:pt x="17969898" y="7506071"/>
                </a:lnTo>
                <a:lnTo>
                  <a:pt x="17999966" y="7472609"/>
                </a:lnTo>
                <a:lnTo>
                  <a:pt x="18029679" y="7438825"/>
                </a:lnTo>
                <a:lnTo>
                  <a:pt x="18059032" y="7404720"/>
                </a:lnTo>
                <a:lnTo>
                  <a:pt x="18088025" y="7370297"/>
                </a:lnTo>
                <a:lnTo>
                  <a:pt x="18116653" y="7335561"/>
                </a:lnTo>
                <a:lnTo>
                  <a:pt x="18144914" y="7300513"/>
                </a:lnTo>
                <a:lnTo>
                  <a:pt x="18172804" y="7265157"/>
                </a:lnTo>
                <a:lnTo>
                  <a:pt x="18200321" y="7229495"/>
                </a:lnTo>
                <a:lnTo>
                  <a:pt x="18227462" y="7193531"/>
                </a:lnTo>
                <a:lnTo>
                  <a:pt x="18254224" y="7157268"/>
                </a:lnTo>
                <a:lnTo>
                  <a:pt x="18280603" y="7120707"/>
                </a:lnTo>
                <a:lnTo>
                  <a:pt x="18306598" y="7083853"/>
                </a:lnTo>
                <a:lnTo>
                  <a:pt x="18332204" y="7046709"/>
                </a:lnTo>
                <a:lnTo>
                  <a:pt x="18357420" y="7009276"/>
                </a:lnTo>
                <a:lnTo>
                  <a:pt x="18382241" y="6971559"/>
                </a:lnTo>
                <a:lnTo>
                  <a:pt x="18406666" y="6933560"/>
                </a:lnTo>
                <a:lnTo>
                  <a:pt x="18430691" y="6895282"/>
                </a:lnTo>
                <a:lnTo>
                  <a:pt x="18454313" y="6856728"/>
                </a:lnTo>
                <a:lnTo>
                  <a:pt x="18477530" y="6817902"/>
                </a:lnTo>
                <a:lnTo>
                  <a:pt x="18500338" y="6778805"/>
                </a:lnTo>
                <a:lnTo>
                  <a:pt x="18522734" y="6739441"/>
                </a:lnTo>
                <a:lnTo>
                  <a:pt x="18544716" y="6699812"/>
                </a:lnTo>
                <a:lnTo>
                  <a:pt x="18566280" y="6659923"/>
                </a:lnTo>
                <a:lnTo>
                  <a:pt x="18587423" y="6619775"/>
                </a:lnTo>
                <a:lnTo>
                  <a:pt x="18608144" y="6579372"/>
                </a:lnTo>
                <a:lnTo>
                  <a:pt x="18628438" y="6538717"/>
                </a:lnTo>
                <a:lnTo>
                  <a:pt x="18648302" y="6497812"/>
                </a:lnTo>
                <a:lnTo>
                  <a:pt x="18667735" y="6456661"/>
                </a:lnTo>
                <a:lnTo>
                  <a:pt x="18686732" y="6415266"/>
                </a:lnTo>
                <a:lnTo>
                  <a:pt x="18705291" y="6373631"/>
                </a:lnTo>
                <a:lnTo>
                  <a:pt x="18723409" y="6331758"/>
                </a:lnTo>
                <a:lnTo>
                  <a:pt x="18741083" y="6289650"/>
                </a:lnTo>
                <a:lnTo>
                  <a:pt x="18758310" y="6247311"/>
                </a:lnTo>
                <a:lnTo>
                  <a:pt x="18775087" y="6204743"/>
                </a:lnTo>
                <a:lnTo>
                  <a:pt x="18791411" y="6161949"/>
                </a:lnTo>
                <a:lnTo>
                  <a:pt x="18807279" y="6118932"/>
                </a:lnTo>
                <a:lnTo>
                  <a:pt x="18822689" y="6075696"/>
                </a:lnTo>
                <a:lnTo>
                  <a:pt x="18837637" y="6032242"/>
                </a:lnTo>
                <a:lnTo>
                  <a:pt x="18852120" y="5988574"/>
                </a:lnTo>
                <a:lnTo>
                  <a:pt x="18866135" y="5944695"/>
                </a:lnTo>
                <a:lnTo>
                  <a:pt x="18879680" y="5900609"/>
                </a:lnTo>
                <a:lnTo>
                  <a:pt x="18892751" y="5856316"/>
                </a:lnTo>
                <a:lnTo>
                  <a:pt x="18905346" y="5811822"/>
                </a:lnTo>
                <a:lnTo>
                  <a:pt x="18917462" y="5767129"/>
                </a:lnTo>
                <a:lnTo>
                  <a:pt x="18929095" y="5722239"/>
                </a:lnTo>
                <a:lnTo>
                  <a:pt x="18940242" y="5677155"/>
                </a:lnTo>
                <a:lnTo>
                  <a:pt x="18950902" y="5631881"/>
                </a:lnTo>
                <a:lnTo>
                  <a:pt x="18961070" y="5586420"/>
                </a:lnTo>
                <a:lnTo>
                  <a:pt x="18970744" y="5540774"/>
                </a:lnTo>
                <a:lnTo>
                  <a:pt x="18979921" y="5494947"/>
                </a:lnTo>
                <a:lnTo>
                  <a:pt x="18988598" y="5448941"/>
                </a:lnTo>
                <a:lnTo>
                  <a:pt x="18996772" y="5402759"/>
                </a:lnTo>
                <a:lnTo>
                  <a:pt x="19004439" y="5356405"/>
                </a:lnTo>
                <a:lnTo>
                  <a:pt x="19011598" y="5309881"/>
                </a:lnTo>
                <a:lnTo>
                  <a:pt x="19018245" y="5263190"/>
                </a:lnTo>
                <a:lnTo>
                  <a:pt x="19024378" y="5216335"/>
                </a:lnTo>
                <a:lnTo>
                  <a:pt x="19029992" y="5169319"/>
                </a:lnTo>
                <a:lnTo>
                  <a:pt x="19035086" y="5122145"/>
                </a:lnTo>
                <a:lnTo>
                  <a:pt x="19039656" y="5074816"/>
                </a:lnTo>
                <a:lnTo>
                  <a:pt x="19043699" y="5027335"/>
                </a:lnTo>
                <a:lnTo>
                  <a:pt x="19047213" y="4979704"/>
                </a:lnTo>
                <a:lnTo>
                  <a:pt x="19050195" y="4931928"/>
                </a:lnTo>
                <a:lnTo>
                  <a:pt x="19052641" y="4884008"/>
                </a:lnTo>
                <a:lnTo>
                  <a:pt x="19054548" y="4835948"/>
                </a:lnTo>
                <a:lnTo>
                  <a:pt x="19055914" y="4787751"/>
                </a:lnTo>
                <a:lnTo>
                  <a:pt x="19056736" y="4739419"/>
                </a:lnTo>
                <a:lnTo>
                  <a:pt x="19057011" y="4690956"/>
                </a:lnTo>
                <a:lnTo>
                  <a:pt x="19057011" y="0"/>
                </a:lnTo>
                <a:close/>
              </a:path>
            </a:pathLst>
          </a:custGeom>
          <a:solidFill>
            <a:srgbClr val="FEECE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7" name="bg object 17"/>
          <p:cNvPicPr/>
          <p:nvPr/>
        </p:nvPicPr>
        <p:blipFill rotWithShape="1">
          <a:blip r:embed="rId2" cstate="print"/>
          <a:srcRect l="-5315" t="-3576" r="40060" b="-10698"/>
          <a:stretch/>
        </p:blipFill>
        <p:spPr>
          <a:xfrm>
            <a:off x="317500" y="282234"/>
            <a:ext cx="1248627" cy="841291"/>
          </a:xfrm>
          <a:prstGeom prst="rect">
            <a:avLst/>
          </a:prstGeom>
        </p:spPr>
      </p:pic>
      <p:sp>
        <p:nvSpPr>
          <p:cNvPr id="26" name="object 17">
            <a:extLst>
              <a:ext uri="{FF2B5EF4-FFF2-40B4-BE49-F238E27FC236}">
                <a16:creationId xmlns:a16="http://schemas.microsoft.com/office/drawing/2014/main" id="{C1897928-D4F4-648B-CF31-3CEC3B033D54}"/>
              </a:ext>
            </a:extLst>
          </p:cNvPr>
          <p:cNvSpPr/>
          <p:nvPr userDrawn="1"/>
        </p:nvSpPr>
        <p:spPr>
          <a:xfrm>
            <a:off x="1659745" y="337573"/>
            <a:ext cx="0" cy="590689"/>
          </a:xfrm>
          <a:custGeom>
            <a:avLst/>
            <a:gdLst/>
            <a:ahLst/>
            <a:cxnLst/>
            <a:rect l="l" t="t" r="r" b="b"/>
            <a:pathLst>
              <a:path h="974090">
                <a:moveTo>
                  <a:pt x="0" y="0"/>
                </a:moveTo>
                <a:lnTo>
                  <a:pt x="0" y="973708"/>
                </a:lnTo>
              </a:path>
            </a:pathLst>
          </a:custGeom>
          <a:ln w="20941">
            <a:solidFill>
              <a:srgbClr val="293879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56A7DE47-E82A-8A03-24E7-C48E5FAAABA8}"/>
              </a:ext>
            </a:extLst>
          </p:cNvPr>
          <p:cNvSpPr/>
          <p:nvPr userDrawn="1"/>
        </p:nvSpPr>
        <p:spPr>
          <a:xfrm>
            <a:off x="10670888" y="337573"/>
            <a:ext cx="0" cy="590689"/>
          </a:xfrm>
          <a:custGeom>
            <a:avLst/>
            <a:gdLst/>
            <a:ahLst/>
            <a:cxnLst/>
            <a:rect l="l" t="t" r="r" b="b"/>
            <a:pathLst>
              <a:path h="974090">
                <a:moveTo>
                  <a:pt x="0" y="0"/>
                </a:moveTo>
                <a:lnTo>
                  <a:pt x="0" y="973708"/>
                </a:lnTo>
              </a:path>
            </a:pathLst>
          </a:custGeom>
          <a:ln w="20941">
            <a:solidFill>
              <a:srgbClr val="FC593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5" name="bg object 17">
            <a:extLst>
              <a:ext uri="{FF2B5EF4-FFF2-40B4-BE49-F238E27FC236}">
                <a16:creationId xmlns:a16="http://schemas.microsoft.com/office/drawing/2014/main" id="{766629C1-B42E-F0EE-7CB9-D526B7763B92}"/>
              </a:ext>
            </a:extLst>
          </p:cNvPr>
          <p:cNvPicPr/>
          <p:nvPr userDrawn="1"/>
        </p:nvPicPr>
        <p:blipFill rotWithShape="1">
          <a:blip r:embed="rId2" cstate="print"/>
          <a:srcRect l="56803" t="535"/>
          <a:stretch/>
        </p:blipFill>
        <p:spPr>
          <a:xfrm>
            <a:off x="10777547" y="215885"/>
            <a:ext cx="862919" cy="840037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C6A74456-7A1E-21F6-F935-4D261EAA6655}"/>
              </a:ext>
            </a:extLst>
          </p:cNvPr>
          <p:cNvSpPr txBox="1"/>
          <p:nvPr userDrawn="1"/>
        </p:nvSpPr>
        <p:spPr>
          <a:xfrm>
            <a:off x="6068513" y="6270091"/>
            <a:ext cx="1838812" cy="597681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lnSpc>
                <a:spcPts val="1983"/>
              </a:lnSpc>
              <a:spcBef>
                <a:spcPts val="61"/>
              </a:spcBef>
            </a:pPr>
            <a:r>
              <a:rPr sz="1910" dirty="0">
                <a:solidFill>
                  <a:srgbClr val="293879"/>
                </a:solidFill>
                <a:latin typeface="Milocha"/>
                <a:cs typeface="Milocha"/>
              </a:rPr>
              <a:t>Développer</a:t>
            </a:r>
            <a:r>
              <a:rPr sz="1910" spc="197" dirty="0">
                <a:solidFill>
                  <a:srgbClr val="293879"/>
                </a:solidFill>
                <a:latin typeface="Milocha"/>
                <a:cs typeface="Milocha"/>
              </a:rPr>
              <a:t> </a:t>
            </a:r>
            <a:r>
              <a:rPr sz="1910" spc="-15" dirty="0">
                <a:solidFill>
                  <a:srgbClr val="293879"/>
                </a:solidFill>
                <a:latin typeface="Milocha"/>
                <a:cs typeface="Milocha"/>
              </a:rPr>
              <a:t>le</a:t>
            </a:r>
            <a:endParaRPr sz="1910" dirty="0">
              <a:latin typeface="Milocha"/>
              <a:cs typeface="Milocha"/>
            </a:endParaRPr>
          </a:p>
          <a:p>
            <a:pPr marL="7701">
              <a:lnSpc>
                <a:spcPts val="2638"/>
              </a:lnSpc>
            </a:pPr>
            <a:r>
              <a:rPr sz="2456" spc="24" dirty="0">
                <a:solidFill>
                  <a:srgbClr val="FC5938"/>
                </a:solidFill>
                <a:latin typeface="Milocha"/>
                <a:cs typeface="Milocha"/>
              </a:rPr>
              <a:t>vélotourisme</a:t>
            </a:r>
            <a:endParaRPr sz="2456" dirty="0">
              <a:latin typeface="Milocha"/>
              <a:cs typeface="Milocha"/>
            </a:endParaRPr>
          </a:p>
        </p:txBody>
      </p:sp>
      <p:grpSp>
        <p:nvGrpSpPr>
          <p:cNvPr id="10" name="object 3">
            <a:extLst>
              <a:ext uri="{FF2B5EF4-FFF2-40B4-BE49-F238E27FC236}">
                <a16:creationId xmlns:a16="http://schemas.microsoft.com/office/drawing/2014/main" id="{EEF9FD62-0785-DED1-E0DD-5ED72813D3A7}"/>
              </a:ext>
            </a:extLst>
          </p:cNvPr>
          <p:cNvGrpSpPr/>
          <p:nvPr userDrawn="1"/>
        </p:nvGrpSpPr>
        <p:grpSpPr>
          <a:xfrm>
            <a:off x="5180122" y="6225781"/>
            <a:ext cx="712805" cy="562579"/>
            <a:chOff x="4092714" y="520683"/>
            <a:chExt cx="1175385" cy="927735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FBC3DAD3-74D6-D44D-FE6C-A283888B7C9F}"/>
                </a:ext>
              </a:extLst>
            </p:cNvPr>
            <p:cNvSpPr/>
            <p:nvPr/>
          </p:nvSpPr>
          <p:spPr>
            <a:xfrm>
              <a:off x="4092702" y="1381829"/>
              <a:ext cx="1175385" cy="66040"/>
            </a:xfrm>
            <a:custGeom>
              <a:avLst/>
              <a:gdLst/>
              <a:ahLst/>
              <a:cxnLst/>
              <a:rect l="l" t="t" r="r" b="b"/>
              <a:pathLst>
                <a:path w="1175385" h="66040">
                  <a:moveTo>
                    <a:pt x="455447" y="33020"/>
                  </a:moveTo>
                  <a:lnTo>
                    <a:pt x="411505" y="13512"/>
                  </a:lnTo>
                  <a:lnTo>
                    <a:pt x="362216" y="6375"/>
                  </a:lnTo>
                  <a:lnTo>
                    <a:pt x="299707" y="1689"/>
                  </a:lnTo>
                  <a:lnTo>
                    <a:pt x="227723" y="0"/>
                  </a:lnTo>
                  <a:lnTo>
                    <a:pt x="155752" y="1689"/>
                  </a:lnTo>
                  <a:lnTo>
                    <a:pt x="93243" y="6375"/>
                  </a:lnTo>
                  <a:lnTo>
                    <a:pt x="43942" y="13512"/>
                  </a:lnTo>
                  <a:lnTo>
                    <a:pt x="11620" y="22580"/>
                  </a:lnTo>
                  <a:lnTo>
                    <a:pt x="0" y="33020"/>
                  </a:lnTo>
                  <a:lnTo>
                    <a:pt x="11620" y="43446"/>
                  </a:lnTo>
                  <a:lnTo>
                    <a:pt x="43942" y="52514"/>
                  </a:lnTo>
                  <a:lnTo>
                    <a:pt x="93243" y="59664"/>
                  </a:lnTo>
                  <a:lnTo>
                    <a:pt x="155752" y="64350"/>
                  </a:lnTo>
                  <a:lnTo>
                    <a:pt x="227723" y="66027"/>
                  </a:lnTo>
                  <a:lnTo>
                    <a:pt x="299707" y="64350"/>
                  </a:lnTo>
                  <a:lnTo>
                    <a:pt x="362216" y="59664"/>
                  </a:lnTo>
                  <a:lnTo>
                    <a:pt x="411505" y="52514"/>
                  </a:lnTo>
                  <a:lnTo>
                    <a:pt x="443839" y="43446"/>
                  </a:lnTo>
                  <a:lnTo>
                    <a:pt x="455447" y="33020"/>
                  </a:lnTo>
                  <a:close/>
                </a:path>
                <a:path w="1175385" h="66040">
                  <a:moveTo>
                    <a:pt x="1175385" y="33020"/>
                  </a:moveTo>
                  <a:lnTo>
                    <a:pt x="1131455" y="13512"/>
                  </a:lnTo>
                  <a:lnTo>
                    <a:pt x="1082154" y="6375"/>
                  </a:lnTo>
                  <a:lnTo>
                    <a:pt x="1019644" y="1689"/>
                  </a:lnTo>
                  <a:lnTo>
                    <a:pt x="947674" y="0"/>
                  </a:lnTo>
                  <a:lnTo>
                    <a:pt x="875690" y="1689"/>
                  </a:lnTo>
                  <a:lnTo>
                    <a:pt x="813181" y="6375"/>
                  </a:lnTo>
                  <a:lnTo>
                    <a:pt x="763879" y="13512"/>
                  </a:lnTo>
                  <a:lnTo>
                    <a:pt x="731558" y="22580"/>
                  </a:lnTo>
                  <a:lnTo>
                    <a:pt x="719950" y="33020"/>
                  </a:lnTo>
                  <a:lnTo>
                    <a:pt x="731558" y="43446"/>
                  </a:lnTo>
                  <a:lnTo>
                    <a:pt x="763879" y="52514"/>
                  </a:lnTo>
                  <a:lnTo>
                    <a:pt x="813181" y="59664"/>
                  </a:lnTo>
                  <a:lnTo>
                    <a:pt x="875690" y="64350"/>
                  </a:lnTo>
                  <a:lnTo>
                    <a:pt x="947674" y="66027"/>
                  </a:lnTo>
                  <a:lnTo>
                    <a:pt x="1019644" y="64350"/>
                  </a:lnTo>
                  <a:lnTo>
                    <a:pt x="1082154" y="59664"/>
                  </a:lnTo>
                  <a:lnTo>
                    <a:pt x="1131455" y="52514"/>
                  </a:lnTo>
                  <a:lnTo>
                    <a:pt x="1163777" y="43446"/>
                  </a:lnTo>
                  <a:lnTo>
                    <a:pt x="1175385" y="33020"/>
                  </a:lnTo>
                  <a:close/>
                </a:path>
              </a:pathLst>
            </a:custGeom>
            <a:solidFill>
              <a:srgbClr val="FF8A7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ABAD5F78-B936-F83B-D001-5E3171FF06E3}"/>
                </a:ext>
              </a:extLst>
            </p:cNvPr>
            <p:cNvSpPr/>
            <p:nvPr/>
          </p:nvSpPr>
          <p:spPr>
            <a:xfrm>
              <a:off x="4350334" y="897349"/>
              <a:ext cx="433705" cy="19050"/>
            </a:xfrm>
            <a:custGeom>
              <a:avLst/>
              <a:gdLst/>
              <a:ahLst/>
              <a:cxnLst/>
              <a:rect l="l" t="t" r="r" b="b"/>
              <a:pathLst>
                <a:path w="433704" h="19050">
                  <a:moveTo>
                    <a:pt x="433400" y="0"/>
                  </a:moveTo>
                  <a:lnTo>
                    <a:pt x="1308" y="0"/>
                  </a:lnTo>
                  <a:lnTo>
                    <a:pt x="1308" y="2540"/>
                  </a:lnTo>
                  <a:lnTo>
                    <a:pt x="0" y="2540"/>
                  </a:lnTo>
                  <a:lnTo>
                    <a:pt x="0" y="16510"/>
                  </a:lnTo>
                  <a:lnTo>
                    <a:pt x="965" y="16510"/>
                  </a:lnTo>
                  <a:lnTo>
                    <a:pt x="965" y="19050"/>
                  </a:lnTo>
                  <a:lnTo>
                    <a:pt x="433400" y="19050"/>
                  </a:lnTo>
                  <a:lnTo>
                    <a:pt x="433400" y="16510"/>
                  </a:lnTo>
                  <a:lnTo>
                    <a:pt x="433400" y="2540"/>
                  </a:lnTo>
                  <a:lnTo>
                    <a:pt x="433400" y="0"/>
                  </a:lnTo>
                  <a:close/>
                </a:path>
              </a:pathLst>
            </a:custGeom>
            <a:solidFill>
              <a:srgbClr val="081717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3" name="object 6">
              <a:extLst>
                <a:ext uri="{FF2B5EF4-FFF2-40B4-BE49-F238E27FC236}">
                  <a16:creationId xmlns:a16="http://schemas.microsoft.com/office/drawing/2014/main" id="{9F4CD988-264A-6F09-B5EF-E6A364EE750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8624" y="792658"/>
              <a:ext cx="270540" cy="407557"/>
            </a:xfrm>
            <a:prstGeom prst="rect">
              <a:avLst/>
            </a:prstGeom>
          </p:spPr>
        </p:pic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BCCD44F4-20FF-39EE-25A3-2AE9CB40881A}"/>
                </a:ext>
              </a:extLst>
            </p:cNvPr>
            <p:cNvSpPr/>
            <p:nvPr/>
          </p:nvSpPr>
          <p:spPr>
            <a:xfrm>
              <a:off x="4290911" y="1168621"/>
              <a:ext cx="779780" cy="59690"/>
            </a:xfrm>
            <a:custGeom>
              <a:avLst/>
              <a:gdLst/>
              <a:ahLst/>
              <a:cxnLst/>
              <a:rect l="l" t="t" r="r" b="b"/>
              <a:pathLst>
                <a:path w="779779" h="59690">
                  <a:moveTo>
                    <a:pt x="59423" y="29806"/>
                  </a:moveTo>
                  <a:lnTo>
                    <a:pt x="57086" y="18199"/>
                  </a:lnTo>
                  <a:lnTo>
                    <a:pt x="50723" y="8724"/>
                  </a:lnTo>
                  <a:lnTo>
                    <a:pt x="41275" y="2336"/>
                  </a:lnTo>
                  <a:lnTo>
                    <a:pt x="29705" y="0"/>
                  </a:lnTo>
                  <a:lnTo>
                    <a:pt x="18135" y="2336"/>
                  </a:lnTo>
                  <a:lnTo>
                    <a:pt x="8699" y="8724"/>
                  </a:lnTo>
                  <a:lnTo>
                    <a:pt x="2324" y="18199"/>
                  </a:lnTo>
                  <a:lnTo>
                    <a:pt x="0" y="29806"/>
                  </a:lnTo>
                  <a:lnTo>
                    <a:pt x="2324" y="41402"/>
                  </a:lnTo>
                  <a:lnTo>
                    <a:pt x="8699" y="50876"/>
                  </a:lnTo>
                  <a:lnTo>
                    <a:pt x="18135" y="57264"/>
                  </a:lnTo>
                  <a:lnTo>
                    <a:pt x="29705" y="59601"/>
                  </a:lnTo>
                  <a:lnTo>
                    <a:pt x="41275" y="57264"/>
                  </a:lnTo>
                  <a:lnTo>
                    <a:pt x="50723" y="50876"/>
                  </a:lnTo>
                  <a:lnTo>
                    <a:pt x="57086" y="41402"/>
                  </a:lnTo>
                  <a:lnTo>
                    <a:pt x="59423" y="29806"/>
                  </a:lnTo>
                  <a:close/>
                </a:path>
                <a:path w="779779" h="59690">
                  <a:moveTo>
                    <a:pt x="779183" y="29806"/>
                  </a:moveTo>
                  <a:lnTo>
                    <a:pt x="776846" y="18199"/>
                  </a:lnTo>
                  <a:lnTo>
                    <a:pt x="770470" y="8724"/>
                  </a:lnTo>
                  <a:lnTo>
                    <a:pt x="761022" y="2336"/>
                  </a:lnTo>
                  <a:lnTo>
                    <a:pt x="749465" y="0"/>
                  </a:lnTo>
                  <a:lnTo>
                    <a:pt x="737895" y="2336"/>
                  </a:lnTo>
                  <a:lnTo>
                    <a:pt x="728446" y="8724"/>
                  </a:lnTo>
                  <a:lnTo>
                    <a:pt x="722083" y="18199"/>
                  </a:lnTo>
                  <a:lnTo>
                    <a:pt x="719747" y="29806"/>
                  </a:lnTo>
                  <a:lnTo>
                    <a:pt x="722083" y="41402"/>
                  </a:lnTo>
                  <a:lnTo>
                    <a:pt x="728446" y="50876"/>
                  </a:lnTo>
                  <a:lnTo>
                    <a:pt x="737895" y="57264"/>
                  </a:lnTo>
                  <a:lnTo>
                    <a:pt x="749465" y="59601"/>
                  </a:lnTo>
                  <a:lnTo>
                    <a:pt x="761022" y="57264"/>
                  </a:lnTo>
                  <a:lnTo>
                    <a:pt x="770470" y="50876"/>
                  </a:lnTo>
                  <a:lnTo>
                    <a:pt x="776846" y="41402"/>
                  </a:lnTo>
                  <a:lnTo>
                    <a:pt x="779183" y="29806"/>
                  </a:lnTo>
                  <a:close/>
                </a:path>
              </a:pathLst>
            </a:custGeom>
            <a:solidFill>
              <a:srgbClr val="C417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133A1BCD-542F-03E2-EA27-41DE73C7282D}"/>
                </a:ext>
              </a:extLst>
            </p:cNvPr>
            <p:cNvSpPr/>
            <p:nvPr/>
          </p:nvSpPr>
          <p:spPr>
            <a:xfrm>
              <a:off x="4095481" y="817356"/>
              <a:ext cx="1170305" cy="607060"/>
            </a:xfrm>
            <a:custGeom>
              <a:avLst/>
              <a:gdLst/>
              <a:ahLst/>
              <a:cxnLst/>
              <a:rect l="l" t="t" r="r" b="b"/>
              <a:pathLst>
                <a:path w="1170304" h="607060">
                  <a:moveTo>
                    <a:pt x="225145" y="155157"/>
                  </a:moveTo>
                  <a:lnTo>
                    <a:pt x="179816" y="159755"/>
                  </a:lnTo>
                  <a:lnTo>
                    <a:pt x="137569" y="172939"/>
                  </a:lnTo>
                  <a:lnTo>
                    <a:pt x="99316" y="193793"/>
                  </a:lnTo>
                  <a:lnTo>
                    <a:pt x="65970" y="221401"/>
                  </a:lnTo>
                  <a:lnTo>
                    <a:pt x="38446" y="254848"/>
                  </a:lnTo>
                  <a:lnTo>
                    <a:pt x="17655" y="293219"/>
                  </a:lnTo>
                  <a:lnTo>
                    <a:pt x="4511" y="335597"/>
                  </a:lnTo>
                  <a:lnTo>
                    <a:pt x="32" y="380019"/>
                  </a:lnTo>
                  <a:lnTo>
                    <a:pt x="0" y="381789"/>
                  </a:lnTo>
                  <a:lnTo>
                    <a:pt x="4511" y="426536"/>
                  </a:lnTo>
                  <a:lnTo>
                    <a:pt x="17655" y="468913"/>
                  </a:lnTo>
                  <a:lnTo>
                    <a:pt x="38446" y="507281"/>
                  </a:lnTo>
                  <a:lnTo>
                    <a:pt x="65970" y="540726"/>
                  </a:lnTo>
                  <a:lnTo>
                    <a:pt x="99316" y="568333"/>
                  </a:lnTo>
                  <a:lnTo>
                    <a:pt x="137569" y="589185"/>
                  </a:lnTo>
                  <a:lnTo>
                    <a:pt x="179816" y="602368"/>
                  </a:lnTo>
                  <a:lnTo>
                    <a:pt x="225145" y="606965"/>
                  </a:lnTo>
                  <a:lnTo>
                    <a:pt x="275043" y="601378"/>
                  </a:lnTo>
                  <a:lnTo>
                    <a:pt x="314293" y="587783"/>
                  </a:lnTo>
                  <a:lnTo>
                    <a:pt x="225145" y="587783"/>
                  </a:lnTo>
                  <a:lnTo>
                    <a:pt x="177947" y="582314"/>
                  </a:lnTo>
                  <a:lnTo>
                    <a:pt x="134591" y="566740"/>
                  </a:lnTo>
                  <a:lnTo>
                    <a:pt x="96322" y="542313"/>
                  </a:lnTo>
                  <a:lnTo>
                    <a:pt x="64388" y="510281"/>
                  </a:lnTo>
                  <a:lnTo>
                    <a:pt x="40035" y="471896"/>
                  </a:lnTo>
                  <a:lnTo>
                    <a:pt x="24509" y="428408"/>
                  </a:lnTo>
                  <a:lnTo>
                    <a:pt x="19140" y="381789"/>
                  </a:lnTo>
                  <a:lnTo>
                    <a:pt x="19178" y="380019"/>
                  </a:lnTo>
                  <a:lnTo>
                    <a:pt x="24509" y="333721"/>
                  </a:lnTo>
                  <a:lnTo>
                    <a:pt x="40035" y="290230"/>
                  </a:lnTo>
                  <a:lnTo>
                    <a:pt x="64388" y="251843"/>
                  </a:lnTo>
                  <a:lnTo>
                    <a:pt x="96322" y="219811"/>
                  </a:lnTo>
                  <a:lnTo>
                    <a:pt x="134591" y="195382"/>
                  </a:lnTo>
                  <a:lnTo>
                    <a:pt x="177947" y="179809"/>
                  </a:lnTo>
                  <a:lnTo>
                    <a:pt x="225145" y="174340"/>
                  </a:lnTo>
                  <a:lnTo>
                    <a:pt x="314172" y="174340"/>
                  </a:lnTo>
                  <a:lnTo>
                    <a:pt x="297369" y="167073"/>
                  </a:lnTo>
                  <a:lnTo>
                    <a:pt x="262221" y="158218"/>
                  </a:lnTo>
                  <a:lnTo>
                    <a:pt x="225145" y="155157"/>
                  </a:lnTo>
                  <a:close/>
                </a:path>
                <a:path w="1170304" h="607060">
                  <a:moveTo>
                    <a:pt x="874939" y="136278"/>
                  </a:moveTo>
                  <a:lnTo>
                    <a:pt x="854812" y="136278"/>
                  </a:lnTo>
                  <a:lnTo>
                    <a:pt x="865712" y="169586"/>
                  </a:lnTo>
                  <a:lnTo>
                    <a:pt x="825296" y="189728"/>
                  </a:lnTo>
                  <a:lnTo>
                    <a:pt x="789964" y="217261"/>
                  </a:lnTo>
                  <a:lnTo>
                    <a:pt x="760727" y="251174"/>
                  </a:lnTo>
                  <a:lnTo>
                    <a:pt x="738593" y="290453"/>
                  </a:lnTo>
                  <a:lnTo>
                    <a:pt x="724572" y="334088"/>
                  </a:lnTo>
                  <a:lnTo>
                    <a:pt x="719784" y="380019"/>
                  </a:lnTo>
                  <a:lnTo>
                    <a:pt x="719747" y="381789"/>
                  </a:lnTo>
                  <a:lnTo>
                    <a:pt x="724258" y="426536"/>
                  </a:lnTo>
                  <a:lnTo>
                    <a:pt x="737401" y="468913"/>
                  </a:lnTo>
                  <a:lnTo>
                    <a:pt x="758191" y="507281"/>
                  </a:lnTo>
                  <a:lnTo>
                    <a:pt x="785714" y="540726"/>
                  </a:lnTo>
                  <a:lnTo>
                    <a:pt x="819059" y="568333"/>
                  </a:lnTo>
                  <a:lnTo>
                    <a:pt x="857312" y="589185"/>
                  </a:lnTo>
                  <a:lnTo>
                    <a:pt x="899561" y="602368"/>
                  </a:lnTo>
                  <a:lnTo>
                    <a:pt x="944893" y="606965"/>
                  </a:lnTo>
                  <a:lnTo>
                    <a:pt x="990225" y="602368"/>
                  </a:lnTo>
                  <a:lnTo>
                    <a:pt x="1032473" y="589185"/>
                  </a:lnTo>
                  <a:lnTo>
                    <a:pt x="1035046" y="587783"/>
                  </a:lnTo>
                  <a:lnTo>
                    <a:pt x="944893" y="587783"/>
                  </a:lnTo>
                  <a:lnTo>
                    <a:pt x="897694" y="582314"/>
                  </a:lnTo>
                  <a:lnTo>
                    <a:pt x="854336" y="566740"/>
                  </a:lnTo>
                  <a:lnTo>
                    <a:pt x="816066" y="542313"/>
                  </a:lnTo>
                  <a:lnTo>
                    <a:pt x="784130" y="510281"/>
                  </a:lnTo>
                  <a:lnTo>
                    <a:pt x="759775" y="471896"/>
                  </a:lnTo>
                  <a:lnTo>
                    <a:pt x="744247" y="428408"/>
                  </a:lnTo>
                  <a:lnTo>
                    <a:pt x="738794" y="381066"/>
                  </a:lnTo>
                  <a:lnTo>
                    <a:pt x="745164" y="329977"/>
                  </a:lnTo>
                  <a:lnTo>
                    <a:pt x="763218" y="283525"/>
                  </a:lnTo>
                  <a:lnTo>
                    <a:pt x="791374" y="243295"/>
                  </a:lnTo>
                  <a:lnTo>
                    <a:pt x="828052" y="210871"/>
                  </a:lnTo>
                  <a:lnTo>
                    <a:pt x="871670" y="187837"/>
                  </a:lnTo>
                  <a:lnTo>
                    <a:pt x="891798" y="187837"/>
                  </a:lnTo>
                  <a:lnTo>
                    <a:pt x="889837" y="181837"/>
                  </a:lnTo>
                  <a:lnTo>
                    <a:pt x="903153" y="178607"/>
                  </a:lnTo>
                  <a:lnTo>
                    <a:pt x="916787" y="176259"/>
                  </a:lnTo>
                  <a:lnTo>
                    <a:pt x="930711" y="174825"/>
                  </a:lnTo>
                  <a:lnTo>
                    <a:pt x="944893" y="174340"/>
                  </a:lnTo>
                  <a:lnTo>
                    <a:pt x="1035043" y="174340"/>
                  </a:lnTo>
                  <a:lnTo>
                    <a:pt x="1032473" y="172939"/>
                  </a:lnTo>
                  <a:lnTo>
                    <a:pt x="1002535" y="163597"/>
                  </a:lnTo>
                  <a:lnTo>
                    <a:pt x="883868" y="163597"/>
                  </a:lnTo>
                  <a:lnTo>
                    <a:pt x="874939" y="136278"/>
                  </a:lnTo>
                  <a:close/>
                </a:path>
                <a:path w="1170304" h="607060">
                  <a:moveTo>
                    <a:pt x="314172" y="174340"/>
                  </a:moveTo>
                  <a:lnTo>
                    <a:pt x="225145" y="174340"/>
                  </a:lnTo>
                  <a:lnTo>
                    <a:pt x="258866" y="177107"/>
                  </a:lnTo>
                  <a:lnTo>
                    <a:pt x="290847" y="185112"/>
                  </a:lnTo>
                  <a:lnTo>
                    <a:pt x="320649" y="197911"/>
                  </a:lnTo>
                  <a:lnTo>
                    <a:pt x="347832" y="215061"/>
                  </a:lnTo>
                  <a:lnTo>
                    <a:pt x="215417" y="377852"/>
                  </a:lnTo>
                  <a:lnTo>
                    <a:pt x="214925" y="381789"/>
                  </a:lnTo>
                  <a:lnTo>
                    <a:pt x="218035" y="388459"/>
                  </a:lnTo>
                  <a:lnTo>
                    <a:pt x="221354" y="390605"/>
                  </a:lnTo>
                  <a:lnTo>
                    <a:pt x="430856" y="393328"/>
                  </a:lnTo>
                  <a:lnTo>
                    <a:pt x="423211" y="438200"/>
                  </a:lnTo>
                  <a:lnTo>
                    <a:pt x="406459" y="479240"/>
                  </a:lnTo>
                  <a:lnTo>
                    <a:pt x="381716" y="515330"/>
                  </a:lnTo>
                  <a:lnTo>
                    <a:pt x="350098" y="545348"/>
                  </a:lnTo>
                  <a:lnTo>
                    <a:pt x="312719" y="568177"/>
                  </a:lnTo>
                  <a:lnTo>
                    <a:pt x="270696" y="582695"/>
                  </a:lnTo>
                  <a:lnTo>
                    <a:pt x="225145" y="587783"/>
                  </a:lnTo>
                  <a:lnTo>
                    <a:pt x="314293" y="587783"/>
                  </a:lnTo>
                  <a:lnTo>
                    <a:pt x="361978" y="560377"/>
                  </a:lnTo>
                  <a:lnTo>
                    <a:pt x="396558" y="527428"/>
                  </a:lnTo>
                  <a:lnTo>
                    <a:pt x="423575" y="487824"/>
                  </a:lnTo>
                  <a:lnTo>
                    <a:pt x="441801" y="442797"/>
                  </a:lnTo>
                  <a:lnTo>
                    <a:pt x="450007" y="393579"/>
                  </a:lnTo>
                  <a:lnTo>
                    <a:pt x="548284" y="393579"/>
                  </a:lnTo>
                  <a:lnTo>
                    <a:pt x="551249" y="390658"/>
                  </a:lnTo>
                  <a:lnTo>
                    <a:pt x="551374" y="388092"/>
                  </a:lnTo>
                  <a:lnTo>
                    <a:pt x="551470" y="380019"/>
                  </a:lnTo>
                  <a:lnTo>
                    <a:pt x="547250" y="375663"/>
                  </a:lnTo>
                  <a:lnTo>
                    <a:pt x="450248" y="374407"/>
                  </a:lnTo>
                  <a:lnTo>
                    <a:pt x="450214" y="374156"/>
                  </a:lnTo>
                  <a:lnTo>
                    <a:pt x="431107" y="374156"/>
                  </a:lnTo>
                  <a:lnTo>
                    <a:pt x="245071" y="371737"/>
                  </a:lnTo>
                  <a:lnTo>
                    <a:pt x="362628" y="227207"/>
                  </a:lnTo>
                  <a:lnTo>
                    <a:pt x="388375" y="227207"/>
                  </a:lnTo>
                  <a:lnTo>
                    <a:pt x="374722" y="212339"/>
                  </a:lnTo>
                  <a:lnTo>
                    <a:pt x="384600" y="200192"/>
                  </a:lnTo>
                  <a:lnTo>
                    <a:pt x="359926" y="200192"/>
                  </a:lnTo>
                  <a:lnTo>
                    <a:pt x="330101" y="181229"/>
                  </a:lnTo>
                  <a:lnTo>
                    <a:pt x="314172" y="174340"/>
                  </a:lnTo>
                  <a:close/>
                </a:path>
                <a:path w="1170304" h="607060">
                  <a:moveTo>
                    <a:pt x="1035043" y="174340"/>
                  </a:moveTo>
                  <a:lnTo>
                    <a:pt x="944893" y="174340"/>
                  </a:lnTo>
                  <a:lnTo>
                    <a:pt x="992090" y="179809"/>
                  </a:lnTo>
                  <a:lnTo>
                    <a:pt x="1035447" y="195382"/>
                  </a:lnTo>
                  <a:lnTo>
                    <a:pt x="1073715" y="219811"/>
                  </a:lnTo>
                  <a:lnTo>
                    <a:pt x="1105649" y="251843"/>
                  </a:lnTo>
                  <a:lnTo>
                    <a:pt x="1130002" y="290230"/>
                  </a:lnTo>
                  <a:lnTo>
                    <a:pt x="1145528" y="333721"/>
                  </a:lnTo>
                  <a:lnTo>
                    <a:pt x="1150860" y="380019"/>
                  </a:lnTo>
                  <a:lnTo>
                    <a:pt x="1150897" y="381789"/>
                  </a:lnTo>
                  <a:lnTo>
                    <a:pt x="1145528" y="428408"/>
                  </a:lnTo>
                  <a:lnTo>
                    <a:pt x="1130002" y="471896"/>
                  </a:lnTo>
                  <a:lnTo>
                    <a:pt x="1105649" y="510281"/>
                  </a:lnTo>
                  <a:lnTo>
                    <a:pt x="1073715" y="542313"/>
                  </a:lnTo>
                  <a:lnTo>
                    <a:pt x="1035447" y="566740"/>
                  </a:lnTo>
                  <a:lnTo>
                    <a:pt x="992090" y="582314"/>
                  </a:lnTo>
                  <a:lnTo>
                    <a:pt x="944893" y="587783"/>
                  </a:lnTo>
                  <a:lnTo>
                    <a:pt x="1035046" y="587783"/>
                  </a:lnTo>
                  <a:lnTo>
                    <a:pt x="1070726" y="568333"/>
                  </a:lnTo>
                  <a:lnTo>
                    <a:pt x="1104071" y="540726"/>
                  </a:lnTo>
                  <a:lnTo>
                    <a:pt x="1131594" y="507281"/>
                  </a:lnTo>
                  <a:lnTo>
                    <a:pt x="1152384" y="468913"/>
                  </a:lnTo>
                  <a:lnTo>
                    <a:pt x="1165527" y="426536"/>
                  </a:lnTo>
                  <a:lnTo>
                    <a:pt x="1170038" y="381789"/>
                  </a:lnTo>
                  <a:lnTo>
                    <a:pt x="1170005" y="380019"/>
                  </a:lnTo>
                  <a:lnTo>
                    <a:pt x="1165527" y="335597"/>
                  </a:lnTo>
                  <a:lnTo>
                    <a:pt x="1152384" y="293219"/>
                  </a:lnTo>
                  <a:lnTo>
                    <a:pt x="1131594" y="254848"/>
                  </a:lnTo>
                  <a:lnTo>
                    <a:pt x="1104071" y="221401"/>
                  </a:lnTo>
                  <a:lnTo>
                    <a:pt x="1070726" y="193793"/>
                  </a:lnTo>
                  <a:lnTo>
                    <a:pt x="1035043" y="174340"/>
                  </a:lnTo>
                  <a:close/>
                </a:path>
                <a:path w="1170304" h="607060">
                  <a:moveTo>
                    <a:pt x="548284" y="393579"/>
                  </a:moveTo>
                  <a:lnTo>
                    <a:pt x="450007" y="393579"/>
                  </a:lnTo>
                  <a:lnTo>
                    <a:pt x="541722" y="394773"/>
                  </a:lnTo>
                  <a:lnTo>
                    <a:pt x="547072" y="394773"/>
                  </a:lnTo>
                  <a:lnTo>
                    <a:pt x="548284" y="393579"/>
                  </a:lnTo>
                  <a:close/>
                </a:path>
                <a:path w="1170304" h="607060">
                  <a:moveTo>
                    <a:pt x="891798" y="187837"/>
                  </a:moveTo>
                  <a:lnTo>
                    <a:pt x="871670" y="187837"/>
                  </a:lnTo>
                  <a:lnTo>
                    <a:pt x="937134" y="388092"/>
                  </a:lnTo>
                  <a:lnTo>
                    <a:pt x="940872" y="390658"/>
                  </a:lnTo>
                  <a:lnTo>
                    <a:pt x="945877" y="390658"/>
                  </a:lnTo>
                  <a:lnTo>
                    <a:pt x="946882" y="390501"/>
                  </a:lnTo>
                  <a:lnTo>
                    <a:pt x="952892" y="388532"/>
                  </a:lnTo>
                  <a:lnTo>
                    <a:pt x="955625" y="383108"/>
                  </a:lnTo>
                  <a:lnTo>
                    <a:pt x="891798" y="187837"/>
                  </a:lnTo>
                  <a:close/>
                </a:path>
                <a:path w="1170304" h="607060">
                  <a:moveTo>
                    <a:pt x="388375" y="227207"/>
                  </a:moveTo>
                  <a:lnTo>
                    <a:pt x="362628" y="227207"/>
                  </a:lnTo>
                  <a:lnTo>
                    <a:pt x="390139" y="257346"/>
                  </a:lnTo>
                  <a:lnTo>
                    <a:pt x="411329" y="292495"/>
                  </a:lnTo>
                  <a:lnTo>
                    <a:pt x="425289" y="331736"/>
                  </a:lnTo>
                  <a:lnTo>
                    <a:pt x="431107" y="374156"/>
                  </a:lnTo>
                  <a:lnTo>
                    <a:pt x="450214" y="374156"/>
                  </a:lnTo>
                  <a:lnTo>
                    <a:pt x="443964" y="327564"/>
                  </a:lnTo>
                  <a:lnTo>
                    <a:pt x="428596" y="284251"/>
                  </a:lnTo>
                  <a:lnTo>
                    <a:pt x="405171" y="245500"/>
                  </a:lnTo>
                  <a:lnTo>
                    <a:pt x="388375" y="227207"/>
                  </a:lnTo>
                  <a:close/>
                </a:path>
                <a:path w="1170304" h="607060">
                  <a:moveTo>
                    <a:pt x="862307" y="97630"/>
                  </a:moveTo>
                  <a:lnTo>
                    <a:pt x="468017" y="97630"/>
                  </a:lnTo>
                  <a:lnTo>
                    <a:pt x="469609" y="98803"/>
                  </a:lnTo>
                  <a:lnTo>
                    <a:pt x="471556" y="99494"/>
                  </a:lnTo>
                  <a:lnTo>
                    <a:pt x="842791" y="99494"/>
                  </a:lnTo>
                  <a:lnTo>
                    <a:pt x="848623" y="117336"/>
                  </a:lnTo>
                  <a:lnTo>
                    <a:pt x="523146" y="337727"/>
                  </a:lnTo>
                  <a:lnTo>
                    <a:pt x="521995" y="343685"/>
                  </a:lnTo>
                  <a:lnTo>
                    <a:pt x="526801" y="350816"/>
                  </a:lnTo>
                  <a:lnTo>
                    <a:pt x="529816" y="352303"/>
                  </a:lnTo>
                  <a:lnTo>
                    <a:pt x="534717" y="352303"/>
                  </a:lnTo>
                  <a:lnTo>
                    <a:pt x="536580" y="351769"/>
                  </a:lnTo>
                  <a:lnTo>
                    <a:pt x="854812" y="136278"/>
                  </a:lnTo>
                  <a:lnTo>
                    <a:pt x="874939" y="136278"/>
                  </a:lnTo>
                  <a:lnTo>
                    <a:pt x="862307" y="97630"/>
                  </a:lnTo>
                  <a:close/>
                </a:path>
                <a:path w="1170304" h="607060">
                  <a:moveTo>
                    <a:pt x="470907" y="70542"/>
                  </a:moveTo>
                  <a:lnTo>
                    <a:pt x="464886" y="71149"/>
                  </a:lnTo>
                  <a:lnTo>
                    <a:pt x="359926" y="200192"/>
                  </a:lnTo>
                  <a:lnTo>
                    <a:pt x="384600" y="200192"/>
                  </a:lnTo>
                  <a:lnTo>
                    <a:pt x="468017" y="97630"/>
                  </a:lnTo>
                  <a:lnTo>
                    <a:pt x="862307" y="97630"/>
                  </a:lnTo>
                  <a:lnTo>
                    <a:pt x="856646" y="80311"/>
                  </a:lnTo>
                  <a:lnTo>
                    <a:pt x="478467" y="80311"/>
                  </a:lnTo>
                  <a:lnTo>
                    <a:pt x="478205" y="77882"/>
                  </a:lnTo>
                  <a:lnTo>
                    <a:pt x="477033" y="75547"/>
                  </a:lnTo>
                  <a:lnTo>
                    <a:pt x="470907" y="70542"/>
                  </a:lnTo>
                  <a:close/>
                </a:path>
                <a:path w="1170304" h="607060">
                  <a:moveTo>
                    <a:pt x="944893" y="155157"/>
                  </a:moveTo>
                  <a:lnTo>
                    <a:pt x="929169" y="155703"/>
                  </a:lnTo>
                  <a:lnTo>
                    <a:pt x="913733" y="157315"/>
                  </a:lnTo>
                  <a:lnTo>
                    <a:pt x="898620" y="159959"/>
                  </a:lnTo>
                  <a:lnTo>
                    <a:pt x="883868" y="163597"/>
                  </a:lnTo>
                  <a:lnTo>
                    <a:pt x="1002535" y="163597"/>
                  </a:lnTo>
                  <a:lnTo>
                    <a:pt x="990225" y="159755"/>
                  </a:lnTo>
                  <a:lnTo>
                    <a:pt x="944893" y="155157"/>
                  </a:lnTo>
                  <a:close/>
                </a:path>
                <a:path w="1170304" h="607060">
                  <a:moveTo>
                    <a:pt x="943391" y="19182"/>
                  </a:moveTo>
                  <a:lnTo>
                    <a:pt x="902339" y="19182"/>
                  </a:lnTo>
                  <a:lnTo>
                    <a:pt x="909772" y="19785"/>
                  </a:lnTo>
                  <a:lnTo>
                    <a:pt x="916337" y="21589"/>
                  </a:lnTo>
                  <a:lnTo>
                    <a:pt x="922013" y="24585"/>
                  </a:lnTo>
                  <a:lnTo>
                    <a:pt x="926778" y="28763"/>
                  </a:lnTo>
                  <a:lnTo>
                    <a:pt x="931626" y="34145"/>
                  </a:lnTo>
                  <a:lnTo>
                    <a:pt x="934411" y="41726"/>
                  </a:lnTo>
                  <a:lnTo>
                    <a:pt x="934411" y="49579"/>
                  </a:lnTo>
                  <a:lnTo>
                    <a:pt x="933264" y="58043"/>
                  </a:lnTo>
                  <a:lnTo>
                    <a:pt x="929749" y="65606"/>
                  </a:lnTo>
                  <a:lnTo>
                    <a:pt x="923757" y="71043"/>
                  </a:lnTo>
                  <a:lnTo>
                    <a:pt x="915176" y="73128"/>
                  </a:lnTo>
                  <a:lnTo>
                    <a:pt x="909899" y="73128"/>
                  </a:lnTo>
                  <a:lnTo>
                    <a:pt x="905627" y="77411"/>
                  </a:lnTo>
                  <a:lnTo>
                    <a:pt x="905627" y="88007"/>
                  </a:lnTo>
                  <a:lnTo>
                    <a:pt x="909899" y="92300"/>
                  </a:lnTo>
                  <a:lnTo>
                    <a:pt x="915176" y="92300"/>
                  </a:lnTo>
                  <a:lnTo>
                    <a:pt x="931793" y="88611"/>
                  </a:lnTo>
                  <a:lnTo>
                    <a:pt x="943797" y="78903"/>
                  </a:lnTo>
                  <a:lnTo>
                    <a:pt x="951079" y="65213"/>
                  </a:lnTo>
                  <a:lnTo>
                    <a:pt x="953531" y="49579"/>
                  </a:lnTo>
                  <a:lnTo>
                    <a:pt x="952706" y="40209"/>
                  </a:lnTo>
                  <a:lnTo>
                    <a:pt x="950283" y="31335"/>
                  </a:lnTo>
                  <a:lnTo>
                    <a:pt x="946340" y="23162"/>
                  </a:lnTo>
                  <a:lnTo>
                    <a:pt x="943391" y="19182"/>
                  </a:lnTo>
                  <a:close/>
                </a:path>
                <a:path w="1170304" h="607060">
                  <a:moveTo>
                    <a:pt x="902339" y="0"/>
                  </a:moveTo>
                  <a:lnTo>
                    <a:pt x="820404" y="0"/>
                  </a:lnTo>
                  <a:lnTo>
                    <a:pt x="817525" y="1476"/>
                  </a:lnTo>
                  <a:lnTo>
                    <a:pt x="813933" y="6460"/>
                  </a:lnTo>
                  <a:lnTo>
                    <a:pt x="813431" y="9664"/>
                  </a:lnTo>
                  <a:lnTo>
                    <a:pt x="836529" y="80311"/>
                  </a:lnTo>
                  <a:lnTo>
                    <a:pt x="856646" y="80311"/>
                  </a:lnTo>
                  <a:lnTo>
                    <a:pt x="836666" y="19182"/>
                  </a:lnTo>
                  <a:lnTo>
                    <a:pt x="943391" y="19182"/>
                  </a:lnTo>
                  <a:lnTo>
                    <a:pt x="940956" y="15894"/>
                  </a:lnTo>
                  <a:lnTo>
                    <a:pt x="934988" y="10354"/>
                  </a:lnTo>
                  <a:lnTo>
                    <a:pt x="926724" y="5230"/>
                  </a:lnTo>
                  <a:lnTo>
                    <a:pt x="915922" y="1464"/>
                  </a:lnTo>
                  <a:lnTo>
                    <a:pt x="902339" y="0"/>
                  </a:lnTo>
                  <a:close/>
                </a:path>
              </a:pathLst>
            </a:custGeom>
            <a:solidFill>
              <a:srgbClr val="F0331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9" name="object 9">
              <a:extLst>
                <a:ext uri="{FF2B5EF4-FFF2-40B4-BE49-F238E27FC236}">
                  <a16:creationId xmlns:a16="http://schemas.microsoft.com/office/drawing/2014/main" id="{0A9963D2-AACC-8BE8-A927-E973092F958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9148" y="1133388"/>
              <a:ext cx="138783" cy="184916"/>
            </a:xfrm>
            <a:prstGeom prst="rect">
              <a:avLst/>
            </a:prstGeom>
          </p:spPr>
        </p:pic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5B7A7C95-D920-2FE4-7284-A50B9C38F8BA}"/>
                </a:ext>
              </a:extLst>
            </p:cNvPr>
            <p:cNvSpPr/>
            <p:nvPr/>
          </p:nvSpPr>
          <p:spPr>
            <a:xfrm>
              <a:off x="4511383" y="755630"/>
              <a:ext cx="535305" cy="539750"/>
            </a:xfrm>
            <a:custGeom>
              <a:avLst/>
              <a:gdLst/>
              <a:ahLst/>
              <a:cxnLst/>
              <a:rect l="l" t="t" r="r" b="b"/>
              <a:pathLst>
                <a:path w="535304" h="539750">
                  <a:moveTo>
                    <a:pt x="99237" y="533222"/>
                  </a:moveTo>
                  <a:lnTo>
                    <a:pt x="83591" y="219024"/>
                  </a:lnTo>
                  <a:lnTo>
                    <a:pt x="0" y="219024"/>
                  </a:lnTo>
                  <a:lnTo>
                    <a:pt x="17348" y="259626"/>
                  </a:lnTo>
                  <a:lnTo>
                    <a:pt x="32702" y="292887"/>
                  </a:lnTo>
                  <a:lnTo>
                    <a:pt x="47853" y="323608"/>
                  </a:lnTo>
                  <a:lnTo>
                    <a:pt x="44145" y="371424"/>
                  </a:lnTo>
                  <a:lnTo>
                    <a:pt x="51511" y="435229"/>
                  </a:lnTo>
                  <a:lnTo>
                    <a:pt x="63385" y="497205"/>
                  </a:lnTo>
                  <a:lnTo>
                    <a:pt x="73177" y="539496"/>
                  </a:lnTo>
                  <a:lnTo>
                    <a:pt x="99237" y="533222"/>
                  </a:lnTo>
                  <a:close/>
                </a:path>
                <a:path w="535304" h="539750">
                  <a:moveTo>
                    <a:pt x="534835" y="84505"/>
                  </a:moveTo>
                  <a:lnTo>
                    <a:pt x="515112" y="61175"/>
                  </a:lnTo>
                  <a:lnTo>
                    <a:pt x="486435" y="64135"/>
                  </a:lnTo>
                  <a:lnTo>
                    <a:pt x="337654" y="31165"/>
                  </a:lnTo>
                  <a:lnTo>
                    <a:pt x="305384" y="0"/>
                  </a:lnTo>
                  <a:lnTo>
                    <a:pt x="252691" y="26974"/>
                  </a:lnTo>
                  <a:lnTo>
                    <a:pt x="289966" y="52768"/>
                  </a:lnTo>
                  <a:lnTo>
                    <a:pt x="332016" y="67449"/>
                  </a:lnTo>
                  <a:lnTo>
                    <a:pt x="472681" y="76720"/>
                  </a:lnTo>
                  <a:lnTo>
                    <a:pt x="502564" y="91706"/>
                  </a:lnTo>
                  <a:lnTo>
                    <a:pt x="534835" y="845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1" name="object 11">
              <a:extLst>
                <a:ext uri="{FF2B5EF4-FFF2-40B4-BE49-F238E27FC236}">
                  <a16:creationId xmlns:a16="http://schemas.microsoft.com/office/drawing/2014/main" id="{2C2F59E9-3C34-1FAC-8A88-AB0014F408C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0591" y="802488"/>
              <a:ext cx="124386" cy="173177"/>
            </a:xfrm>
            <a:prstGeom prst="rect">
              <a:avLst/>
            </a:prstGeom>
          </p:spPr>
        </p:pic>
        <p:sp>
          <p:nvSpPr>
            <p:cNvPr id="22" name="object 12">
              <a:extLst>
                <a:ext uri="{FF2B5EF4-FFF2-40B4-BE49-F238E27FC236}">
                  <a16:creationId xmlns:a16="http://schemas.microsoft.com/office/drawing/2014/main" id="{FA03E088-6133-1FF7-B905-4ECDBEB61ECD}"/>
                </a:ext>
              </a:extLst>
            </p:cNvPr>
            <p:cNvSpPr/>
            <p:nvPr/>
          </p:nvSpPr>
          <p:spPr>
            <a:xfrm>
              <a:off x="4584568" y="1288756"/>
              <a:ext cx="76835" cy="16510"/>
            </a:xfrm>
            <a:custGeom>
              <a:avLst/>
              <a:gdLst/>
              <a:ahLst/>
              <a:cxnLst/>
              <a:rect l="l" t="t" r="r" b="b"/>
              <a:pathLst>
                <a:path w="76835" h="16509">
                  <a:moveTo>
                    <a:pt x="26051" y="0"/>
                  </a:moveTo>
                  <a:lnTo>
                    <a:pt x="0" y="6272"/>
                  </a:lnTo>
                  <a:lnTo>
                    <a:pt x="1340" y="11685"/>
                  </a:lnTo>
                  <a:lnTo>
                    <a:pt x="2157" y="14805"/>
                  </a:lnTo>
                  <a:lnTo>
                    <a:pt x="13042" y="15363"/>
                  </a:lnTo>
                  <a:lnTo>
                    <a:pt x="37259" y="16294"/>
                  </a:lnTo>
                  <a:lnTo>
                    <a:pt x="62149" y="16480"/>
                  </a:lnTo>
                  <a:lnTo>
                    <a:pt x="75055" y="14805"/>
                  </a:lnTo>
                  <a:lnTo>
                    <a:pt x="76303" y="12342"/>
                  </a:lnTo>
                  <a:lnTo>
                    <a:pt x="71615" y="9978"/>
                  </a:lnTo>
                  <a:lnTo>
                    <a:pt x="56396" y="6327"/>
                  </a:lnTo>
                  <a:lnTo>
                    <a:pt x="26051" y="0"/>
                  </a:lnTo>
                  <a:close/>
                </a:path>
              </a:pathLst>
            </a:custGeom>
            <a:solidFill>
              <a:srgbClr val="081717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13">
              <a:extLst>
                <a:ext uri="{FF2B5EF4-FFF2-40B4-BE49-F238E27FC236}">
                  <a16:creationId xmlns:a16="http://schemas.microsoft.com/office/drawing/2014/main" id="{106D65F6-6992-1403-6C67-2F52115418D2}"/>
                </a:ext>
              </a:extLst>
            </p:cNvPr>
            <p:cNvSpPr/>
            <p:nvPr/>
          </p:nvSpPr>
          <p:spPr>
            <a:xfrm>
              <a:off x="4459490" y="635157"/>
              <a:ext cx="357505" cy="181610"/>
            </a:xfrm>
            <a:custGeom>
              <a:avLst/>
              <a:gdLst/>
              <a:ahLst/>
              <a:cxnLst/>
              <a:rect l="l" t="t" r="r" b="b"/>
              <a:pathLst>
                <a:path w="357504" h="181609">
                  <a:moveTo>
                    <a:pt x="230604" y="0"/>
                  </a:moveTo>
                  <a:lnTo>
                    <a:pt x="177874" y="22997"/>
                  </a:lnTo>
                  <a:lnTo>
                    <a:pt x="122450" y="67128"/>
                  </a:lnTo>
                  <a:lnTo>
                    <a:pt x="99147" y="88826"/>
                  </a:lnTo>
                  <a:lnTo>
                    <a:pt x="71810" y="109907"/>
                  </a:lnTo>
                  <a:lnTo>
                    <a:pt x="45146" y="127729"/>
                  </a:lnTo>
                  <a:lnTo>
                    <a:pt x="23856" y="139650"/>
                  </a:lnTo>
                  <a:lnTo>
                    <a:pt x="9407" y="149341"/>
                  </a:lnTo>
                  <a:lnTo>
                    <a:pt x="1006" y="160551"/>
                  </a:lnTo>
                  <a:lnTo>
                    <a:pt x="0" y="170750"/>
                  </a:lnTo>
                  <a:lnTo>
                    <a:pt x="7731" y="177408"/>
                  </a:lnTo>
                  <a:lnTo>
                    <a:pt x="32436" y="180169"/>
                  </a:lnTo>
                  <a:lnTo>
                    <a:pt x="71991" y="181078"/>
                  </a:lnTo>
                  <a:lnTo>
                    <a:pt x="112182" y="181201"/>
                  </a:lnTo>
                  <a:lnTo>
                    <a:pt x="138795" y="181607"/>
                  </a:lnTo>
                  <a:lnTo>
                    <a:pt x="151185" y="177970"/>
                  </a:lnTo>
                  <a:lnTo>
                    <a:pt x="160274" y="168265"/>
                  </a:lnTo>
                  <a:lnTo>
                    <a:pt x="169178" y="156988"/>
                  </a:lnTo>
                  <a:lnTo>
                    <a:pt x="181014" y="148634"/>
                  </a:lnTo>
                  <a:lnTo>
                    <a:pt x="201590" y="141202"/>
                  </a:lnTo>
                  <a:lnTo>
                    <a:pt x="261074" y="120467"/>
                  </a:lnTo>
                  <a:lnTo>
                    <a:pt x="304591" y="147440"/>
                  </a:lnTo>
                  <a:lnTo>
                    <a:pt x="357281" y="120467"/>
                  </a:lnTo>
                  <a:lnTo>
                    <a:pt x="304066" y="56489"/>
                  </a:lnTo>
                  <a:lnTo>
                    <a:pt x="293866" y="43771"/>
                  </a:lnTo>
                  <a:lnTo>
                    <a:pt x="285650" y="32962"/>
                  </a:lnTo>
                  <a:lnTo>
                    <a:pt x="274919" y="20730"/>
                  </a:lnTo>
                  <a:lnTo>
                    <a:pt x="261912" y="10186"/>
                  </a:lnTo>
                  <a:lnTo>
                    <a:pt x="247012" y="2790"/>
                  </a:lnTo>
                  <a:lnTo>
                    <a:pt x="230604" y="0"/>
                  </a:lnTo>
                  <a:close/>
                </a:path>
              </a:pathLst>
            </a:custGeom>
            <a:solidFill>
              <a:srgbClr val="FC593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4" name="object 14">
              <a:extLst>
                <a:ext uri="{FF2B5EF4-FFF2-40B4-BE49-F238E27FC236}">
                  <a16:creationId xmlns:a16="http://schemas.microsoft.com/office/drawing/2014/main" id="{55EA202C-B197-CA03-DD38-1397CC4BFAC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5631" y="520683"/>
              <a:ext cx="156550" cy="128352"/>
            </a:xfrm>
            <a:prstGeom prst="rect">
              <a:avLst/>
            </a:prstGeom>
          </p:spPr>
        </p:pic>
        <p:pic>
          <p:nvPicPr>
            <p:cNvPr id="25" name="object 15">
              <a:extLst>
                <a:ext uri="{FF2B5EF4-FFF2-40B4-BE49-F238E27FC236}">
                  <a16:creationId xmlns:a16="http://schemas.microsoft.com/office/drawing/2014/main" id="{50E86963-48A5-B125-7B95-FE3F3C08351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92571" y="898759"/>
              <a:ext cx="166340" cy="187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601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6707F6-0B4B-64DA-9B93-2EBBDFC5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533DB6-55C0-99BE-9309-2FC252871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451E3D-6091-ED26-6DA8-3A523451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EE6-F5D0-40E8-86D0-F6010AB8DD2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124D9E-5996-E7EF-2B28-AD1F8E09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C89086-2479-1E29-35F5-850F0B38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55C8-9E1A-42DE-B2A1-5616BAA6B6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25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933A15-97F5-2D1A-D2B7-D9AA4EA6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DC9229-1A9E-635D-446C-7A8138DC7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5221C1-4049-ADF3-6934-5B639E18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EE6-F5D0-40E8-86D0-F6010AB8DD2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EEA79A-F63C-E176-528D-3C13812E6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B9808C-A062-E763-9F62-5D58654A0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55C8-9E1A-42DE-B2A1-5616BAA6B6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5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8DB250-2BAA-335D-7C4F-C4A9E39E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C7AD9E-AF69-3225-9317-A44A0E4FC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3A675F-F65E-402D-C98D-29CE15CB9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27BA4D-685B-F26E-AC5C-9B230A3B9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EE6-F5D0-40E8-86D0-F6010AB8DD2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471080-5B91-15C0-05D3-1AD166C1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098114-103B-F1D4-CD37-502FCD52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55C8-9E1A-42DE-B2A1-5616BAA6B6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04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5A47D1-0934-287C-6585-31ED3A310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A7C8B9-98C1-989A-F799-12C7D019A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F80CDE-A99D-4FE7-46AF-2F7DD3E20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B19582-8439-FE3A-1807-A2A35ECCA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599DD2-F5B1-1651-9853-E420F578A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63DABF7-401E-3FA1-FF8B-330C9C0FE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EE6-F5D0-40E8-86D0-F6010AB8DD2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61024E-4A65-13C6-5121-DFF01F00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862AB6-9511-7CAE-E535-064EF1D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55C8-9E1A-42DE-B2A1-5616BAA6B6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27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8D0E90-92F1-B404-F54D-B9FB41AC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A69770-920C-1F1D-E8D4-D854B704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EE6-F5D0-40E8-86D0-F6010AB8DD2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92289F-7BD9-1C42-9846-DB88E7B8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6F6207-B9A8-3FA8-DD8B-92FC33E6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55C8-9E1A-42DE-B2A1-5616BAA6B6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87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0F90190-97CA-4BC4-0F80-2877386A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EE6-F5D0-40E8-86D0-F6010AB8DD2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F7262A-FE75-73E0-7E4F-B4ECE91A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DD59B6-92D6-36BF-9D69-60BF6DFD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55C8-9E1A-42DE-B2A1-5616BAA6B6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7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3A611C-DD17-C0F2-1AC0-A3F4B1DC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211655-D959-93C1-6EB7-702794D3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846D73-BFAC-1B8A-8F4C-F94DF1DCE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E9938F-25BD-348F-9CAF-B402DE0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EE6-F5D0-40E8-86D0-F6010AB8DD2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426017-B304-37CC-9CF7-FCA8A4B4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4DDFAE-B1EA-3FB8-DD89-4C20BC1B3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55C8-9E1A-42DE-B2A1-5616BAA6B6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83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2A6CB2-9B01-F15E-CC5A-E1C1FE73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B269239-7EED-BEFD-B662-5C85EF876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4933F0-DE23-16D9-3C7F-F12FD7AC0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466A61-CB33-0ABB-5830-3B723A08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EE6-F5D0-40E8-86D0-F6010AB8DD2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06E26C-1465-15CC-DD48-1031143D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2171ED-DCE6-BFBB-DAEE-646E56A9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55C8-9E1A-42DE-B2A1-5616BAA6B6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55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1D9874-390D-6019-DCD6-9E477BBA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E5938C-A37B-88BB-81DD-A91864F03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D75FFB-A001-0E61-E201-51AD47EEE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A4EEE6-F5D0-40E8-86D0-F6010AB8DD2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BBE172-D657-0922-6C36-7C3A9D307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5DD465-04D7-23DE-0634-50FF13C7C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E955C8-9E1A-42DE-B2A1-5616BAA6B6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66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girpourlatransition.ademe.fr/entreprises/sites/default/files/D%C3%A9claration%20des%20aides%20de%20Minimis%202025.xls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girpourlatransition.ademe.fr/entreprises/sites/default/files/Attestation%20de%20sant%C3%A9%20financi%C3%A8re%202025.xls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50775-B20F-750A-470A-C04A30956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FE465D8-7010-A526-A65B-297F4D22DCBE}"/>
              </a:ext>
            </a:extLst>
          </p:cNvPr>
          <p:cNvSpPr txBox="1"/>
          <p:nvPr/>
        </p:nvSpPr>
        <p:spPr>
          <a:xfrm>
            <a:off x="1631674" y="318782"/>
            <a:ext cx="89601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6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3600" dirty="0">
              <a:solidFill>
                <a:srgbClr val="FA914B"/>
              </a:solidFill>
              <a:latin typeface="Marianne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B607097-A2C9-7783-53C4-FE6EDCDBE60D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531F9BA-623D-7274-B3B0-86FB6BF2B8C7}"/>
              </a:ext>
            </a:extLst>
          </p:cNvPr>
          <p:cNvSpPr/>
          <p:nvPr/>
        </p:nvSpPr>
        <p:spPr>
          <a:xfrm rot="5400000">
            <a:off x="4155732" y="-914083"/>
            <a:ext cx="3880537" cy="9374280"/>
          </a:xfrm>
          <a:prstGeom prst="roundRect">
            <a:avLst/>
          </a:prstGeom>
          <a:solidFill>
            <a:srgbClr val="FEF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b="1" dirty="0">
              <a:solidFill>
                <a:srgbClr val="FA914B"/>
              </a:solidFill>
              <a:latin typeface="Marianne" panose="02000000000000000000" pitchFamily="50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ADEE75-3366-A36E-E77D-BC1C32E25E71}"/>
              </a:ext>
            </a:extLst>
          </p:cNvPr>
          <p:cNvSpPr txBox="1"/>
          <p:nvPr/>
        </p:nvSpPr>
        <p:spPr>
          <a:xfrm>
            <a:off x="3519360" y="3111337"/>
            <a:ext cx="51847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2060"/>
                </a:solidFill>
                <a:latin typeface="Marianne" panose="02000000000000000000" pitchFamily="50" charset="0"/>
              </a:rPr>
              <a:t>GUIDE D’AIDE</a:t>
            </a:r>
            <a:br>
              <a:rPr lang="fr-FR" sz="4000" b="1" dirty="0">
                <a:solidFill>
                  <a:srgbClr val="002060"/>
                </a:solidFill>
                <a:latin typeface="Marianne" panose="02000000000000000000" pitchFamily="50" charset="0"/>
              </a:rPr>
            </a:br>
            <a:r>
              <a:rPr lang="fr-FR" sz="4000" b="1" dirty="0">
                <a:solidFill>
                  <a:srgbClr val="002060"/>
                </a:solidFill>
                <a:latin typeface="Marianne" panose="02000000000000000000" pitchFamily="50" charset="0"/>
              </a:rPr>
              <a:t>DÉPÔT DE DOSSIER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896E6BE-3D94-B843-F0DC-E78CC387276E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271219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010C0-0CDF-5067-5900-A4F18A9B5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D5C02A2-4B56-9B43-E822-27B1E097EEB3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EF2C9A-8994-628E-ED76-D456BB749042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Documents nécessaires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C9B8FA7-2E92-4FE8-1B58-40B9F7CCE4FE}"/>
              </a:ext>
            </a:extLst>
          </p:cNvPr>
          <p:cNvSpPr txBox="1"/>
          <p:nvPr/>
        </p:nvSpPr>
        <p:spPr>
          <a:xfrm>
            <a:off x="492735" y="3044279"/>
            <a:ext cx="112065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rgbClr val="002060"/>
                </a:solidFill>
                <a:latin typeface="Marianne" panose="02000000000000000000" pitchFamily="50" charset="0"/>
              </a:rPr>
              <a:t>L’ATTESTATION DE SANTE FINANCIERE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D9A7D2B-609F-A3B8-0234-0CD110C3EBB5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425648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18F7D-F2D2-91EF-2C45-6B941FEAB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5E217E5-B452-5C64-0940-BF8747A6B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875" y="1459764"/>
            <a:ext cx="3634565" cy="450820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FCD2234-059E-E9A4-3495-900AE6938CCC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52662BA-40A2-88C0-326E-1AC06A318EE6}"/>
              </a:ext>
            </a:extLst>
          </p:cNvPr>
          <p:cNvGrpSpPr/>
          <p:nvPr/>
        </p:nvGrpSpPr>
        <p:grpSpPr>
          <a:xfrm>
            <a:off x="2324986" y="2786239"/>
            <a:ext cx="2325578" cy="2054532"/>
            <a:chOff x="4864335" y="3151982"/>
            <a:chExt cx="2463326" cy="217622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D8EF935-DE5F-B4BD-F8BC-FB67816E1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2168" y1="32454" x2="32168" y2="32454"/>
                          <a14:foregroundMark x1="28904" y1="23219" x2="28904" y2="23219"/>
                          <a14:foregroundMark x1="43357" y1="22427" x2="43357" y2="22427"/>
                          <a14:foregroundMark x1="40326" y1="31398" x2="40326" y2="31398"/>
                          <a14:foregroundMark x1="49650" y1="26913" x2="49650" y2="26913"/>
                          <a14:foregroundMark x1="52681" y1="23483" x2="52681" y2="23483"/>
                          <a14:foregroundMark x1="59907" y1="16095" x2="59907" y2="16095"/>
                          <a14:foregroundMark x1="65268" y1="16095" x2="65268" y2="16095"/>
                          <a14:foregroundMark x1="71562" y1="24274" x2="71562" y2="24274"/>
                          <a14:foregroundMark x1="79720" y1="40897" x2="79720" y2="40897"/>
                          <a14:foregroundMark x1="72261" y1="38259" x2="72261" y2="38259"/>
                          <a14:foregroundMark x1="74126" y1="44063" x2="74126" y2="44063"/>
                          <a14:foregroundMark x1="79487" y1="49604" x2="79487" y2="49604"/>
                          <a14:foregroundMark x1="79021" y1="56992" x2="79021" y2="56992"/>
                          <a14:foregroundMark x1="50350" y1="59103" x2="50350" y2="59103"/>
                          <a14:foregroundMark x1="40793" y1="65435" x2="40793" y2="65435"/>
                          <a14:foregroundMark x1="26340" y1="60158" x2="26340" y2="60158"/>
                          <a14:foregroundMark x1="26107" y1="54354" x2="26107" y2="54354"/>
                          <a14:foregroundMark x1="35664" y1="55673" x2="35664" y2="55673"/>
                          <a14:foregroundMark x1="35198" y1="69921" x2="35198" y2="69921"/>
                          <a14:foregroundMark x1="28205" y1="74406" x2="28205" y2="74406"/>
                          <a14:foregroundMark x1="54312" y1="83113" x2="54312" y2="83113"/>
                          <a14:foregroundMark x1="64802" y1="66491" x2="64802" y2="66491"/>
                          <a14:foregroundMark x1="79487" y1="74934" x2="79487" y2="74934"/>
                          <a14:foregroundMark x1="74592" y1="77309" x2="74592" y2="77309"/>
                          <a14:foregroundMark x1="60140" y1="34565" x2="60140" y2="34565"/>
                          <a14:foregroundMark x1="45221" y1="31135" x2="45221" y2="31135"/>
                          <a14:backgroundMark x1="45688" y1="49340" x2="45688" y2="49340"/>
                          <a14:backgroundMark x1="30536" y1="40633" x2="30536" y2="40633"/>
                          <a14:backgroundMark x1="28438" y1="43536" x2="28438" y2="43536"/>
                          <a14:backgroundMark x1="35897" y1="40369" x2="35897" y2="40369"/>
                          <a14:backgroundMark x1="59907" y1="44591" x2="59907" y2="44591"/>
                          <a14:backgroundMark x1="45688" y1="68338" x2="45688" y2="68338"/>
                          <a14:backgroundMark x1="42424" y1="72032" x2="42424" y2="72032"/>
                          <a14:backgroundMark x1="45221" y1="25066" x2="45221" y2="250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64335" y="3151982"/>
              <a:ext cx="2463326" cy="2176225"/>
            </a:xfrm>
            <a:prstGeom prst="rect">
              <a:avLst/>
            </a:prstGeom>
          </p:spPr>
        </p:pic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11D8FA1B-23EF-D279-4669-6F799DAF0A54}"/>
                </a:ext>
              </a:extLst>
            </p:cNvPr>
            <p:cNvSpPr/>
            <p:nvPr/>
          </p:nvSpPr>
          <p:spPr>
            <a:xfrm>
              <a:off x="5105639" y="3255844"/>
              <a:ext cx="1968500" cy="1968500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18BA1BAA-2879-1AC4-A976-30F1F483412C}"/>
              </a:ext>
            </a:extLst>
          </p:cNvPr>
          <p:cNvSpPr txBox="1"/>
          <p:nvPr/>
        </p:nvSpPr>
        <p:spPr>
          <a:xfrm>
            <a:off x="1374571" y="2237962"/>
            <a:ext cx="437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POUR TÉLÉCHARGER L’ATTESTATION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srgbClr val="002060"/>
              </a:solidFill>
              <a:latin typeface="Marianne" panose="02000000000000000000" pitchFamily="5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C7DB3D-7DB0-8B3C-57D9-38863749836D}"/>
              </a:ext>
            </a:extLst>
          </p:cNvPr>
          <p:cNvSpPr/>
          <p:nvPr/>
        </p:nvSpPr>
        <p:spPr>
          <a:xfrm>
            <a:off x="6539024" y="4516478"/>
            <a:ext cx="3327990" cy="382772"/>
          </a:xfrm>
          <a:prstGeom prst="rect">
            <a:avLst/>
          </a:prstGeom>
          <a:noFill/>
          <a:ln>
            <a:solidFill>
              <a:srgbClr val="FC59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FC7959-32B1-36F4-1245-08733D409106}"/>
              </a:ext>
            </a:extLst>
          </p:cNvPr>
          <p:cNvSpPr/>
          <p:nvPr/>
        </p:nvSpPr>
        <p:spPr>
          <a:xfrm>
            <a:off x="6539024" y="2010094"/>
            <a:ext cx="2275368" cy="732358"/>
          </a:xfrm>
          <a:prstGeom prst="rect">
            <a:avLst/>
          </a:prstGeom>
          <a:noFill/>
          <a:ln>
            <a:solidFill>
              <a:srgbClr val="FC59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2840AEA-6CCB-3137-1B25-C0FB8365F887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Financé par Destination France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DCB167-A53C-A439-54FF-4F9145136AFB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Attestation de Santé Financière 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329843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0CE3B-D8B1-62F5-815E-99F8F53E9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4D7C699-5129-0284-BB53-572C8C23478F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6F5DAE-A164-EC22-D091-8C965E2C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64" y="1783001"/>
            <a:ext cx="4191492" cy="30649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0236F9-00B6-934E-2114-F775A9A37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110" y="2756996"/>
            <a:ext cx="4033911" cy="320302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B5D1FFD-7276-C320-4271-88009D5484BE}"/>
              </a:ext>
            </a:extLst>
          </p:cNvPr>
          <p:cNvSpPr txBox="1"/>
          <p:nvPr/>
        </p:nvSpPr>
        <p:spPr>
          <a:xfrm>
            <a:off x="495825" y="1363763"/>
            <a:ext cx="1561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ONGLET 3 /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srgbClr val="002060"/>
              </a:solidFill>
              <a:latin typeface="Marianne" panose="02000000000000000000" pitchFamily="50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C7A6BE9-2478-DF1A-7132-2C0BA4A54ABF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Financé par Destination France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7ABC24E-C5ED-2DB8-5812-B1EEA9A2A320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Attestation de Santé Financière 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AAD77CC-E0EA-FE74-99BD-F88144F171B6}"/>
              </a:ext>
            </a:extLst>
          </p:cNvPr>
          <p:cNvGrpSpPr/>
          <p:nvPr/>
        </p:nvGrpSpPr>
        <p:grpSpPr>
          <a:xfrm>
            <a:off x="7041070" y="1722325"/>
            <a:ext cx="3620055" cy="1855645"/>
            <a:chOff x="7041070" y="1957857"/>
            <a:chExt cx="3620055" cy="1855645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A30C783E-A686-F5AB-E3C8-9669B7A171FD}"/>
                </a:ext>
              </a:extLst>
            </p:cNvPr>
            <p:cNvSpPr/>
            <p:nvPr/>
          </p:nvSpPr>
          <p:spPr>
            <a:xfrm>
              <a:off x="7041070" y="1957857"/>
              <a:ext cx="3620054" cy="1855645"/>
            </a:xfrm>
            <a:prstGeom prst="roundRect">
              <a:avLst/>
            </a:prstGeom>
            <a:solidFill>
              <a:srgbClr val="FEF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rgbClr val="FA914B"/>
                </a:solidFill>
                <a:latin typeface="Marianne" panose="02000000000000000000" pitchFamily="50" charset="0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3D155BC6-4AC7-EB0F-77AE-9F60622165D7}"/>
                </a:ext>
              </a:extLst>
            </p:cNvPr>
            <p:cNvGrpSpPr/>
            <p:nvPr/>
          </p:nvGrpSpPr>
          <p:grpSpPr>
            <a:xfrm>
              <a:off x="7118102" y="2392364"/>
              <a:ext cx="3543023" cy="1200329"/>
              <a:chOff x="7148816" y="2387451"/>
              <a:chExt cx="3543023" cy="1200329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2CB82DEF-C2D2-D949-91F1-AD2EBA966E8A}"/>
                  </a:ext>
                </a:extLst>
              </p:cNvPr>
              <p:cNvSpPr txBox="1"/>
              <p:nvPr/>
            </p:nvSpPr>
            <p:spPr>
              <a:xfrm>
                <a:off x="7148817" y="2387451"/>
                <a:ext cx="35430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02060"/>
                    </a:solidFill>
                  </a:rPr>
                  <a:t>REMPLIR LES CHAMPS REQUIS</a:t>
                </a:r>
                <a:br>
                  <a:rPr lang="fr-FR" b="1" dirty="0">
                    <a:solidFill>
                      <a:srgbClr val="002060"/>
                    </a:solidFill>
                  </a:rPr>
                </a:br>
                <a:r>
                  <a:rPr lang="fr-FR" b="1" dirty="0">
                    <a:solidFill>
                      <a:srgbClr val="002060"/>
                    </a:solidFill>
                  </a:rPr>
                  <a:t>AFIN QUE LA MATRICE ATTESTE LA SANTÉ FINANCIÈRE DE VOTRE ÉTABLISSEMENT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E65BF16-F61A-508D-67C3-92338D73ABE0}"/>
                  </a:ext>
                </a:extLst>
              </p:cNvPr>
              <p:cNvSpPr txBox="1"/>
              <p:nvPr/>
            </p:nvSpPr>
            <p:spPr>
              <a:xfrm>
                <a:off x="7148816" y="2947684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r-FR" b="1" dirty="0">
                  <a:solidFill>
                    <a:srgbClr val="00206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262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F2B90-E80D-0D86-7D3E-4C572C863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FB9FB37-8A75-F3BA-FEED-0119EC9ABEE4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C8797E-B722-3C22-6958-E646124E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219" y="1379286"/>
            <a:ext cx="6098459" cy="48548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C224E6F-5B2E-122E-0E99-2BE4118DF2E4}"/>
              </a:ext>
            </a:extLst>
          </p:cNvPr>
          <p:cNvSpPr txBox="1"/>
          <p:nvPr/>
        </p:nvSpPr>
        <p:spPr>
          <a:xfrm>
            <a:off x="495825" y="1363763"/>
            <a:ext cx="1355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02060"/>
                </a:solidFill>
                <a:latin typeface="Marianne" panose="02000000000000000000" pitchFamily="50" charset="0"/>
              </a:rPr>
              <a:t>ONGLET 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>
              <a:solidFill>
                <a:srgbClr val="002060"/>
              </a:solidFill>
              <a:latin typeface="Marianne" panose="02000000000000000000" pitchFamily="50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A551F70-51DA-56FA-A8FD-FB1D6FE01201}"/>
              </a:ext>
            </a:extLst>
          </p:cNvPr>
          <p:cNvSpPr/>
          <p:nvPr/>
        </p:nvSpPr>
        <p:spPr>
          <a:xfrm rot="5400000">
            <a:off x="7888636" y="2313084"/>
            <a:ext cx="4607332" cy="2708691"/>
          </a:xfrm>
          <a:prstGeom prst="roundRect">
            <a:avLst/>
          </a:prstGeom>
          <a:solidFill>
            <a:srgbClr val="FEF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b="1">
              <a:solidFill>
                <a:srgbClr val="FA914B"/>
              </a:solidFill>
              <a:latin typeface="Marianne" panose="02000000000000000000" pitchFamily="50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890F609-6032-DF02-EE70-096B3956398F}"/>
              </a:ext>
            </a:extLst>
          </p:cNvPr>
          <p:cNvSpPr txBox="1"/>
          <p:nvPr/>
        </p:nvSpPr>
        <p:spPr>
          <a:xfrm>
            <a:off x="8837956" y="2828835"/>
            <a:ext cx="2708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Marianne" panose="02000000000000000000" pitchFamily="50" charset="0"/>
              </a:rPr>
              <a:t>REMPLIR LES QUATRE CHAMPS INDIQUÉS</a:t>
            </a:r>
            <a:br>
              <a:rPr lang="fr-FR" b="1" dirty="0">
                <a:solidFill>
                  <a:srgbClr val="002060"/>
                </a:solidFill>
                <a:latin typeface="Marianne" panose="02000000000000000000" pitchFamily="50" charset="0"/>
              </a:rPr>
            </a:br>
            <a:br>
              <a:rPr lang="fr-FR" b="1" dirty="0">
                <a:solidFill>
                  <a:srgbClr val="002060"/>
                </a:solidFill>
                <a:latin typeface="Marianne" panose="02000000000000000000" pitchFamily="50" charset="0"/>
              </a:rPr>
            </a:br>
            <a:r>
              <a:rPr lang="fr-FR" b="1" dirty="0">
                <a:solidFill>
                  <a:srgbClr val="002060"/>
                </a:solidFill>
                <a:highlight>
                  <a:srgbClr val="F2AA84"/>
                </a:highlight>
                <a:latin typeface="Marianne" panose="02000000000000000000" pitchFamily="50" charset="0"/>
              </a:rPr>
              <a:t>ENREGISTRER AU FORMAT EXCEL</a:t>
            </a:r>
          </a:p>
          <a:p>
            <a:pPr algn="ctr"/>
            <a:endParaRPr lang="fr-FR" b="1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pPr algn="ctr"/>
            <a:r>
              <a:rPr lang="fr-FR" b="1" dirty="0">
                <a:solidFill>
                  <a:srgbClr val="002060"/>
                </a:solidFill>
                <a:highlight>
                  <a:srgbClr val="F2AA84"/>
                </a:highlight>
                <a:latin typeface="Marianne" panose="02000000000000000000" pitchFamily="50" charset="0"/>
              </a:rPr>
              <a:t>NE PAS SIGNER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1A0A51-5C35-9D0F-BBE4-59A7ADCDC598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Financé par Destination France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034FA-D0CC-599E-4258-4A221744AE33}"/>
              </a:ext>
            </a:extLst>
          </p:cNvPr>
          <p:cNvSpPr/>
          <p:nvPr/>
        </p:nvSpPr>
        <p:spPr>
          <a:xfrm>
            <a:off x="3402419" y="2477386"/>
            <a:ext cx="1275907" cy="202019"/>
          </a:xfrm>
          <a:prstGeom prst="rect">
            <a:avLst/>
          </a:prstGeom>
          <a:noFill/>
          <a:ln>
            <a:solidFill>
              <a:srgbClr val="FC59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484D67-47A8-5EF5-2B72-96787F1CB595}"/>
              </a:ext>
            </a:extLst>
          </p:cNvPr>
          <p:cNvSpPr/>
          <p:nvPr/>
        </p:nvSpPr>
        <p:spPr>
          <a:xfrm>
            <a:off x="6188149" y="2477386"/>
            <a:ext cx="2105245" cy="202019"/>
          </a:xfrm>
          <a:prstGeom prst="rect">
            <a:avLst/>
          </a:prstGeom>
          <a:noFill/>
          <a:ln>
            <a:solidFill>
              <a:srgbClr val="FC59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5F6F3D-70D5-6D55-F623-40E77C0FB43E}"/>
              </a:ext>
            </a:extLst>
          </p:cNvPr>
          <p:cNvSpPr/>
          <p:nvPr/>
        </p:nvSpPr>
        <p:spPr>
          <a:xfrm>
            <a:off x="3501657" y="5925205"/>
            <a:ext cx="1070344" cy="202019"/>
          </a:xfrm>
          <a:prstGeom prst="rect">
            <a:avLst/>
          </a:prstGeom>
          <a:noFill/>
          <a:ln>
            <a:solidFill>
              <a:srgbClr val="FC59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74B537-84E5-12B0-4669-4E250B3F6DE0}"/>
              </a:ext>
            </a:extLst>
          </p:cNvPr>
          <p:cNvSpPr/>
          <p:nvPr/>
        </p:nvSpPr>
        <p:spPr>
          <a:xfrm>
            <a:off x="6188149" y="5925205"/>
            <a:ext cx="1070344" cy="202019"/>
          </a:xfrm>
          <a:prstGeom prst="rect">
            <a:avLst/>
          </a:prstGeom>
          <a:noFill/>
          <a:ln>
            <a:solidFill>
              <a:srgbClr val="FC59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03CDDFA-F255-6F3B-A2E1-12C9057E3FFC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Attestation de Santé Financière 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2904566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EC2CC-1D47-316A-06A3-105D91418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75FF1F4-FDCD-EA75-DA84-CA87FABA4F61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45A3F27-7C12-102D-388C-7D60A26B14AF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Documents nécessaires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E9A31F3-C8E8-C5D7-61CD-37B12451716E}"/>
              </a:ext>
            </a:extLst>
          </p:cNvPr>
          <p:cNvSpPr txBox="1"/>
          <p:nvPr/>
        </p:nvSpPr>
        <p:spPr>
          <a:xfrm>
            <a:off x="492735" y="3044279"/>
            <a:ext cx="11027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rgbClr val="002060"/>
                </a:solidFill>
                <a:latin typeface="Marianne" panose="02000000000000000000" pitchFamily="50" charset="0"/>
              </a:rPr>
              <a:t>DÉCLARATION DES AIDES DE MINIMIS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D2AD1A-05A8-5091-61B3-EB4B16B204D3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893263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CA700-0634-875D-1634-6FCE5907F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89CC1C9-2935-7C72-485F-D5880AECE875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B7160E9-DD0A-D780-A0AC-7DBA3B8AE94D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Financé par Destination France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67A4D0-133E-1CE7-70F6-CE7E7C0ED6E3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Déclaration des aides de Minimis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A084B2-48B5-AA3A-3C51-2969B0861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875" y="1459764"/>
            <a:ext cx="3634565" cy="45082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CD3949-1E8C-F568-E672-59149FCBA0CC}"/>
              </a:ext>
            </a:extLst>
          </p:cNvPr>
          <p:cNvSpPr/>
          <p:nvPr/>
        </p:nvSpPr>
        <p:spPr>
          <a:xfrm>
            <a:off x="6539024" y="4840771"/>
            <a:ext cx="3327990" cy="382772"/>
          </a:xfrm>
          <a:prstGeom prst="rect">
            <a:avLst/>
          </a:prstGeom>
          <a:noFill/>
          <a:ln>
            <a:solidFill>
              <a:srgbClr val="FC59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E5C85A-4F30-1B30-E515-8C8C7F92CB04}"/>
              </a:ext>
            </a:extLst>
          </p:cNvPr>
          <p:cNvSpPr/>
          <p:nvPr/>
        </p:nvSpPr>
        <p:spPr>
          <a:xfrm>
            <a:off x="6539024" y="2010094"/>
            <a:ext cx="2275368" cy="732358"/>
          </a:xfrm>
          <a:prstGeom prst="rect">
            <a:avLst/>
          </a:prstGeom>
          <a:noFill/>
          <a:ln>
            <a:solidFill>
              <a:srgbClr val="FC59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06C9E25-7934-F5E2-D6AE-CC5775D2C31B}"/>
              </a:ext>
            </a:extLst>
          </p:cNvPr>
          <p:cNvGrpSpPr/>
          <p:nvPr/>
        </p:nvGrpSpPr>
        <p:grpSpPr>
          <a:xfrm>
            <a:off x="2324986" y="2786239"/>
            <a:ext cx="2325578" cy="2054532"/>
            <a:chOff x="4864335" y="3151982"/>
            <a:chExt cx="2463326" cy="2176225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50902C2A-5C4B-47F5-37F4-B224B9AF3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2168" y1="32454" x2="32168" y2="32454"/>
                          <a14:foregroundMark x1="28904" y1="23219" x2="28904" y2="23219"/>
                          <a14:foregroundMark x1="43357" y1="22427" x2="43357" y2="22427"/>
                          <a14:foregroundMark x1="40326" y1="31398" x2="40326" y2="31398"/>
                          <a14:foregroundMark x1="49650" y1="26913" x2="49650" y2="26913"/>
                          <a14:foregroundMark x1="52681" y1="23483" x2="52681" y2="23483"/>
                          <a14:foregroundMark x1="59907" y1="16095" x2="59907" y2="16095"/>
                          <a14:foregroundMark x1="65268" y1="16095" x2="65268" y2="16095"/>
                          <a14:foregroundMark x1="71562" y1="24274" x2="71562" y2="24274"/>
                          <a14:foregroundMark x1="79720" y1="40897" x2="79720" y2="40897"/>
                          <a14:foregroundMark x1="72261" y1="38259" x2="72261" y2="38259"/>
                          <a14:foregroundMark x1="74126" y1="44063" x2="74126" y2="44063"/>
                          <a14:foregroundMark x1="79487" y1="49604" x2="79487" y2="49604"/>
                          <a14:foregroundMark x1="79021" y1="56992" x2="79021" y2="56992"/>
                          <a14:foregroundMark x1="50350" y1="59103" x2="50350" y2="59103"/>
                          <a14:foregroundMark x1="40793" y1="65435" x2="40793" y2="65435"/>
                          <a14:foregroundMark x1="26340" y1="60158" x2="26340" y2="60158"/>
                          <a14:foregroundMark x1="26107" y1="54354" x2="26107" y2="54354"/>
                          <a14:foregroundMark x1="35664" y1="55673" x2="35664" y2="55673"/>
                          <a14:foregroundMark x1="35198" y1="69921" x2="35198" y2="69921"/>
                          <a14:foregroundMark x1="28205" y1="74406" x2="28205" y2="74406"/>
                          <a14:foregroundMark x1="54312" y1="83113" x2="54312" y2="83113"/>
                          <a14:foregroundMark x1="64802" y1="66491" x2="64802" y2="66491"/>
                          <a14:foregroundMark x1="79487" y1="74934" x2="79487" y2="74934"/>
                          <a14:foregroundMark x1="74592" y1="77309" x2="74592" y2="77309"/>
                          <a14:foregroundMark x1="60140" y1="34565" x2="60140" y2="34565"/>
                          <a14:foregroundMark x1="45221" y1="31135" x2="45221" y2="31135"/>
                          <a14:backgroundMark x1="45688" y1="49340" x2="45688" y2="49340"/>
                          <a14:backgroundMark x1="30536" y1="40633" x2="30536" y2="40633"/>
                          <a14:backgroundMark x1="28438" y1="43536" x2="28438" y2="43536"/>
                          <a14:backgroundMark x1="35897" y1="40369" x2="35897" y2="40369"/>
                          <a14:backgroundMark x1="59907" y1="44591" x2="59907" y2="44591"/>
                          <a14:backgroundMark x1="45688" y1="68338" x2="45688" y2="68338"/>
                          <a14:backgroundMark x1="42424" y1="72032" x2="42424" y2="72032"/>
                          <a14:backgroundMark x1="45221" y1="25066" x2="45221" y2="250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64335" y="3151982"/>
              <a:ext cx="2463326" cy="2176225"/>
            </a:xfrm>
            <a:prstGeom prst="rect">
              <a:avLst/>
            </a:prstGeom>
          </p:spPr>
        </p:pic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A037EE56-7E38-004B-8DDD-41ECC59096A5}"/>
                </a:ext>
              </a:extLst>
            </p:cNvPr>
            <p:cNvSpPr/>
            <p:nvPr/>
          </p:nvSpPr>
          <p:spPr>
            <a:xfrm>
              <a:off x="5105639" y="3255844"/>
              <a:ext cx="1968500" cy="1968500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31EA28E7-42AE-1C22-551C-06DB9ACFC958}"/>
              </a:ext>
            </a:extLst>
          </p:cNvPr>
          <p:cNvSpPr txBox="1"/>
          <p:nvPr/>
        </p:nvSpPr>
        <p:spPr>
          <a:xfrm>
            <a:off x="1374571" y="2237962"/>
            <a:ext cx="437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POUR TÉLÉCHARGER L’ATTESTATION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srgbClr val="002060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64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87DE2-B28F-A620-47AC-0B578BF8E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74F5546-2FC0-32B6-3993-9B71EFF2DD5D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C6045CC8-60B8-8D39-0E54-4599432D7F3C}"/>
              </a:ext>
            </a:extLst>
          </p:cNvPr>
          <p:cNvGrpSpPr/>
          <p:nvPr/>
        </p:nvGrpSpPr>
        <p:grpSpPr>
          <a:xfrm>
            <a:off x="7041070" y="3849764"/>
            <a:ext cx="3620054" cy="1855645"/>
            <a:chOff x="7041070" y="4085296"/>
            <a:chExt cx="3620054" cy="1855645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3C097D64-4E05-9D39-4777-125ABB4637F0}"/>
                </a:ext>
              </a:extLst>
            </p:cNvPr>
            <p:cNvGrpSpPr/>
            <p:nvPr/>
          </p:nvGrpSpPr>
          <p:grpSpPr>
            <a:xfrm>
              <a:off x="7041070" y="4085296"/>
              <a:ext cx="3620054" cy="1855645"/>
              <a:chOff x="7041070" y="4085296"/>
              <a:chExt cx="3620054" cy="1855645"/>
            </a:xfrm>
          </p:grpSpPr>
          <p:sp>
            <p:nvSpPr>
              <p:cNvPr id="13" name="Rectangle : coins arrondis 12">
                <a:extLst>
                  <a:ext uri="{FF2B5EF4-FFF2-40B4-BE49-F238E27FC236}">
                    <a16:creationId xmlns:a16="http://schemas.microsoft.com/office/drawing/2014/main" id="{2F20D13C-3BB4-3A05-D9A0-7A0629910F62}"/>
                  </a:ext>
                </a:extLst>
              </p:cNvPr>
              <p:cNvSpPr/>
              <p:nvPr/>
            </p:nvSpPr>
            <p:spPr>
              <a:xfrm>
                <a:off x="7041070" y="4085296"/>
                <a:ext cx="3620054" cy="1855645"/>
              </a:xfrm>
              <a:prstGeom prst="roundRect">
                <a:avLst/>
              </a:prstGeom>
              <a:solidFill>
                <a:srgbClr val="FEF1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 dirty="0">
                  <a:solidFill>
                    <a:srgbClr val="FA914B"/>
                  </a:solidFill>
                  <a:latin typeface="Marianne" panose="02000000000000000000" pitchFamily="50" charset="0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C3193D3E-6BF8-C306-9B9B-8EDB11E368CE}"/>
                  </a:ext>
                </a:extLst>
              </p:cNvPr>
              <p:cNvSpPr txBox="1"/>
              <p:nvPr/>
            </p:nvSpPr>
            <p:spPr>
              <a:xfrm>
                <a:off x="7193636" y="4446769"/>
                <a:ext cx="33958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002060"/>
                    </a:solidFill>
                  </a:rPr>
                  <a:t>NE PAS SIGNER L’ATTESTATION</a:t>
                </a:r>
              </a:p>
            </p:txBody>
          </p:sp>
        </p:grp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18515BD-7A34-C4DE-8864-AA2F38463909}"/>
                </a:ext>
              </a:extLst>
            </p:cNvPr>
            <p:cNvSpPr txBox="1"/>
            <p:nvPr/>
          </p:nvSpPr>
          <p:spPr>
            <a:xfrm>
              <a:off x="7545271" y="4957007"/>
              <a:ext cx="251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NE PAS ENREGISTRER </a:t>
              </a: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AU FORMAT PDF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C8AD8B0-68C8-E2B1-1FD9-EB631E35AC77}"/>
              </a:ext>
            </a:extLst>
          </p:cNvPr>
          <p:cNvGrpSpPr/>
          <p:nvPr/>
        </p:nvGrpSpPr>
        <p:grpSpPr>
          <a:xfrm>
            <a:off x="7041070" y="1722325"/>
            <a:ext cx="3620054" cy="1855645"/>
            <a:chOff x="7041070" y="1957857"/>
            <a:chExt cx="3620054" cy="1855645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C809BF72-285A-1D32-DD13-7D1F966224DD}"/>
                </a:ext>
              </a:extLst>
            </p:cNvPr>
            <p:cNvSpPr/>
            <p:nvPr/>
          </p:nvSpPr>
          <p:spPr>
            <a:xfrm>
              <a:off x="7041070" y="1957857"/>
              <a:ext cx="3620054" cy="1855645"/>
            </a:xfrm>
            <a:prstGeom prst="roundRect">
              <a:avLst/>
            </a:prstGeom>
            <a:solidFill>
              <a:srgbClr val="FEF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rgbClr val="FA914B"/>
                </a:solidFill>
                <a:latin typeface="Marianne" panose="02000000000000000000" pitchFamily="50" charset="0"/>
              </a:endParaRP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3993635C-E93E-C127-F743-B7615C9C84D2}"/>
                </a:ext>
              </a:extLst>
            </p:cNvPr>
            <p:cNvGrpSpPr/>
            <p:nvPr/>
          </p:nvGrpSpPr>
          <p:grpSpPr>
            <a:xfrm>
              <a:off x="7118102" y="2392364"/>
              <a:ext cx="3512308" cy="929565"/>
              <a:chOff x="7148816" y="2387451"/>
              <a:chExt cx="3512308" cy="929565"/>
            </a:xfrm>
          </p:grpSpPr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DFDEE6E-5082-A922-72FF-FA8B4E3CADE3}"/>
                  </a:ext>
                </a:extLst>
              </p:cNvPr>
              <p:cNvSpPr txBox="1"/>
              <p:nvPr/>
            </p:nvSpPr>
            <p:spPr>
              <a:xfrm>
                <a:off x="7148816" y="2387451"/>
                <a:ext cx="3406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002060"/>
                    </a:solidFill>
                  </a:rPr>
                  <a:t>REMPLIR LES CHAMPS REQUIS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8FABD1B-2755-6551-4314-F9EBCAAA082D}"/>
                  </a:ext>
                </a:extLst>
              </p:cNvPr>
              <p:cNvSpPr txBox="1"/>
              <p:nvPr/>
            </p:nvSpPr>
            <p:spPr>
              <a:xfrm>
                <a:off x="7148816" y="2947684"/>
                <a:ext cx="3512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002060"/>
                    </a:solidFill>
                  </a:rPr>
                  <a:t>ENREGISTRER AU FORMAT XLSX</a:t>
                </a:r>
              </a:p>
            </p:txBody>
          </p:sp>
        </p:grp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DAF0C69F-2153-C61A-1213-CDB7C9685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17" y="1111303"/>
            <a:ext cx="5567223" cy="52051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B39358-C76B-D91E-C7BC-33E6D8C0B622}"/>
              </a:ext>
            </a:extLst>
          </p:cNvPr>
          <p:cNvSpPr/>
          <p:nvPr/>
        </p:nvSpPr>
        <p:spPr>
          <a:xfrm>
            <a:off x="3800617" y="2382441"/>
            <a:ext cx="2037017" cy="1573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D1B211-0A11-B4BD-B98C-A1BB13F60485}"/>
              </a:ext>
            </a:extLst>
          </p:cNvPr>
          <p:cNvSpPr/>
          <p:nvPr/>
        </p:nvSpPr>
        <p:spPr>
          <a:xfrm>
            <a:off x="1400885" y="2381494"/>
            <a:ext cx="1069360" cy="1573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3A7220-46D5-E691-BF67-282B81420A52}"/>
              </a:ext>
            </a:extLst>
          </p:cNvPr>
          <p:cNvSpPr/>
          <p:nvPr/>
        </p:nvSpPr>
        <p:spPr>
          <a:xfrm>
            <a:off x="566096" y="3350314"/>
            <a:ext cx="5266744" cy="10533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B50FA7-02B7-C7C0-CD3E-D7E64075BD5E}"/>
              </a:ext>
            </a:extLst>
          </p:cNvPr>
          <p:cNvSpPr/>
          <p:nvPr/>
        </p:nvSpPr>
        <p:spPr>
          <a:xfrm>
            <a:off x="1400885" y="5202683"/>
            <a:ext cx="1069360" cy="1573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5CBECF-B935-110E-9F9B-880678B71E4C}"/>
              </a:ext>
            </a:extLst>
          </p:cNvPr>
          <p:cNvSpPr/>
          <p:nvPr/>
        </p:nvSpPr>
        <p:spPr>
          <a:xfrm>
            <a:off x="3800617" y="5202683"/>
            <a:ext cx="1069360" cy="1573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55746332-BD0C-A956-669C-2619ADE5FD3E}"/>
              </a:ext>
            </a:extLst>
          </p:cNvPr>
          <p:cNvCxnSpPr/>
          <p:nvPr/>
        </p:nvCxnSpPr>
        <p:spPr>
          <a:xfrm>
            <a:off x="127379" y="2793240"/>
            <a:ext cx="32754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4B5C9D7-EB7B-F9B1-169B-964B0C61EA53}"/>
              </a:ext>
            </a:extLst>
          </p:cNvPr>
          <p:cNvCxnSpPr/>
          <p:nvPr/>
        </p:nvCxnSpPr>
        <p:spPr>
          <a:xfrm>
            <a:off x="126866" y="2931300"/>
            <a:ext cx="32754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66123F85-00C9-EAA4-4E97-D301F27F93B4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Déclaration des aides de Minimis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DB70040-2E7F-25A2-9B32-910FAC10D931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3355097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CE9BF-E30E-C444-2EE6-BD76CD064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3566FD4-2BD0-BFA3-53DD-710F318C8A66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0BBF24-86C2-58EB-54BC-4135E502E20C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Documents nécessaires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E71EDBA-CF5E-0FD2-938E-F694D255DBDF}"/>
              </a:ext>
            </a:extLst>
          </p:cNvPr>
          <p:cNvSpPr txBox="1"/>
          <p:nvPr/>
        </p:nvSpPr>
        <p:spPr>
          <a:xfrm>
            <a:off x="3801718" y="3044279"/>
            <a:ext cx="4588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rgbClr val="002060"/>
                </a:solidFill>
                <a:latin typeface="Marianne" panose="02000000000000000000" pitchFamily="50" charset="0"/>
              </a:rPr>
              <a:t>LE FICHIER CSV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FE57D95-7883-2AAB-41C1-F78F693CD352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341677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B41A9-033A-D9B0-78E6-553BF06D5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8767A19-A69D-DF5F-61F3-9794115260A3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122DFB2-8EEF-3851-2A5C-EB81ABFC4F99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Financé par Destination France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230889-2B76-795E-A1AD-9678D9F078BE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Fichier CSV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BA2EB8B-7BF4-9CEF-DC7A-482BC20A3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875" y="1459764"/>
            <a:ext cx="3634565" cy="45082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D2F240-D1ED-3537-015C-11305A8F7857}"/>
              </a:ext>
            </a:extLst>
          </p:cNvPr>
          <p:cNvSpPr/>
          <p:nvPr/>
        </p:nvSpPr>
        <p:spPr>
          <a:xfrm>
            <a:off x="6539024" y="3211033"/>
            <a:ext cx="3327990" cy="217967"/>
          </a:xfrm>
          <a:prstGeom prst="rect">
            <a:avLst/>
          </a:prstGeom>
          <a:noFill/>
          <a:ln>
            <a:solidFill>
              <a:srgbClr val="FC59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338B5-B0FC-FAD9-6593-B98613015655}"/>
              </a:ext>
            </a:extLst>
          </p:cNvPr>
          <p:cNvSpPr/>
          <p:nvPr/>
        </p:nvSpPr>
        <p:spPr>
          <a:xfrm>
            <a:off x="6539024" y="2010094"/>
            <a:ext cx="2275368" cy="732358"/>
          </a:xfrm>
          <a:prstGeom prst="rect">
            <a:avLst/>
          </a:prstGeom>
          <a:noFill/>
          <a:ln>
            <a:solidFill>
              <a:srgbClr val="FC59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A0BFA0B-8937-8E0A-AF2A-8199CFE7E9C5}"/>
              </a:ext>
            </a:extLst>
          </p:cNvPr>
          <p:cNvGrpSpPr/>
          <p:nvPr/>
        </p:nvGrpSpPr>
        <p:grpSpPr>
          <a:xfrm>
            <a:off x="2324986" y="2786239"/>
            <a:ext cx="2325578" cy="2054532"/>
            <a:chOff x="4864335" y="3151982"/>
            <a:chExt cx="2463326" cy="2176225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7A66A0BF-66C9-5533-F83D-54C6AE6ED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2168" y1="32454" x2="32168" y2="32454"/>
                          <a14:foregroundMark x1="28904" y1="23219" x2="28904" y2="23219"/>
                          <a14:foregroundMark x1="43357" y1="22427" x2="43357" y2="22427"/>
                          <a14:foregroundMark x1="40326" y1="31398" x2="40326" y2="31398"/>
                          <a14:foregroundMark x1="49650" y1="26913" x2="49650" y2="26913"/>
                          <a14:foregroundMark x1="52681" y1="23483" x2="52681" y2="23483"/>
                          <a14:foregroundMark x1="59907" y1="16095" x2="59907" y2="16095"/>
                          <a14:foregroundMark x1="65268" y1="16095" x2="65268" y2="16095"/>
                          <a14:foregroundMark x1="71562" y1="24274" x2="71562" y2="24274"/>
                          <a14:foregroundMark x1="79720" y1="40897" x2="79720" y2="40897"/>
                          <a14:foregroundMark x1="72261" y1="38259" x2="72261" y2="38259"/>
                          <a14:foregroundMark x1="74126" y1="44063" x2="74126" y2="44063"/>
                          <a14:foregroundMark x1="79487" y1="49604" x2="79487" y2="49604"/>
                          <a14:foregroundMark x1="79021" y1="56992" x2="79021" y2="56992"/>
                          <a14:foregroundMark x1="50350" y1="59103" x2="50350" y2="59103"/>
                          <a14:foregroundMark x1="40793" y1="65435" x2="40793" y2="65435"/>
                          <a14:foregroundMark x1="26340" y1="60158" x2="26340" y2="60158"/>
                          <a14:foregroundMark x1="26107" y1="54354" x2="26107" y2="54354"/>
                          <a14:foregroundMark x1="35664" y1="55673" x2="35664" y2="55673"/>
                          <a14:foregroundMark x1="35198" y1="69921" x2="35198" y2="69921"/>
                          <a14:foregroundMark x1="28205" y1="74406" x2="28205" y2="74406"/>
                          <a14:foregroundMark x1="54312" y1="83113" x2="54312" y2="83113"/>
                          <a14:foregroundMark x1="64802" y1="66491" x2="64802" y2="66491"/>
                          <a14:foregroundMark x1="79487" y1="74934" x2="79487" y2="74934"/>
                          <a14:foregroundMark x1="74592" y1="77309" x2="74592" y2="77309"/>
                          <a14:foregroundMark x1="60140" y1="34565" x2="60140" y2="34565"/>
                          <a14:foregroundMark x1="45221" y1="31135" x2="45221" y2="31135"/>
                          <a14:backgroundMark x1="45688" y1="49340" x2="45688" y2="49340"/>
                          <a14:backgroundMark x1="30536" y1="40633" x2="30536" y2="40633"/>
                          <a14:backgroundMark x1="28438" y1="43536" x2="28438" y2="43536"/>
                          <a14:backgroundMark x1="35897" y1="40369" x2="35897" y2="40369"/>
                          <a14:backgroundMark x1="59907" y1="44591" x2="59907" y2="44591"/>
                          <a14:backgroundMark x1="45688" y1="68338" x2="45688" y2="68338"/>
                          <a14:backgroundMark x1="42424" y1="72032" x2="42424" y2="72032"/>
                          <a14:backgroundMark x1="45221" y1="25066" x2="45221" y2="250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64335" y="3151982"/>
              <a:ext cx="2463326" cy="2176225"/>
            </a:xfrm>
            <a:prstGeom prst="rect">
              <a:avLst/>
            </a:prstGeom>
          </p:spPr>
        </p:pic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2EC3A7DA-3647-ECD9-F21B-5A259A252B64}"/>
                </a:ext>
              </a:extLst>
            </p:cNvPr>
            <p:cNvSpPr/>
            <p:nvPr/>
          </p:nvSpPr>
          <p:spPr>
            <a:xfrm>
              <a:off x="5105639" y="3255844"/>
              <a:ext cx="1968500" cy="1968500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A71B84F2-12FC-E26E-9782-D56D82C411EF}"/>
              </a:ext>
            </a:extLst>
          </p:cNvPr>
          <p:cNvSpPr txBox="1"/>
          <p:nvPr/>
        </p:nvSpPr>
        <p:spPr>
          <a:xfrm>
            <a:off x="1374571" y="2237962"/>
            <a:ext cx="437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POUR TÉLÉCHARGER L’ATTESTATION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srgbClr val="002060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7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371FA-33B2-1EB6-7B11-EEC441E92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07082C1-0363-C17A-1949-A8A47C1380FD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6CB1CB5-7894-2279-696B-02F73C19051B}"/>
              </a:ext>
            </a:extLst>
          </p:cNvPr>
          <p:cNvGrpSpPr/>
          <p:nvPr/>
        </p:nvGrpSpPr>
        <p:grpSpPr>
          <a:xfrm>
            <a:off x="1529694" y="2608168"/>
            <a:ext cx="9131430" cy="3131791"/>
            <a:chOff x="1529694" y="1774196"/>
            <a:chExt cx="9131430" cy="1855645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6345E47B-36CB-4815-B323-887FC6BD4F75}"/>
                </a:ext>
              </a:extLst>
            </p:cNvPr>
            <p:cNvSpPr/>
            <p:nvPr/>
          </p:nvSpPr>
          <p:spPr>
            <a:xfrm>
              <a:off x="1530375" y="1774196"/>
              <a:ext cx="9130749" cy="1855645"/>
            </a:xfrm>
            <a:prstGeom prst="roundRect">
              <a:avLst/>
            </a:prstGeom>
            <a:solidFill>
              <a:srgbClr val="FEF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solidFill>
                  <a:srgbClr val="FA914B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9B16202-8EAC-9BF5-06A6-27B0F2BFDE01}"/>
                </a:ext>
              </a:extLst>
            </p:cNvPr>
            <p:cNvSpPr txBox="1"/>
            <p:nvPr/>
          </p:nvSpPr>
          <p:spPr>
            <a:xfrm>
              <a:off x="1529694" y="2131501"/>
              <a:ext cx="9098986" cy="1203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UN FORMAT DE FICHIER QUI PRÉSENTE LES DONNÉES UNES DES AUTRES ET SÉPARÉS PAR DES « , »</a:t>
              </a:r>
            </a:p>
            <a:p>
              <a:pPr algn="ctr"/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AFFICHAGE SIMPLIFIÉ DES DONNÉES ET TRANSMISSION D’UN PROGRAMME À UN AUTRE</a:t>
              </a:r>
            </a:p>
            <a:p>
              <a:pPr algn="ctr"/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PERMET LE TRAITEMENT DE DONNÉES PAR DES PROGRAMMES EXCEL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60B6C628-01F1-417D-94D1-E8F963A99275}"/>
              </a:ext>
            </a:extLst>
          </p:cNvPr>
          <p:cNvSpPr txBox="1"/>
          <p:nvPr/>
        </p:nvSpPr>
        <p:spPr>
          <a:xfrm>
            <a:off x="3543670" y="1452520"/>
            <a:ext cx="5102359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>
                <a:solidFill>
                  <a:srgbClr val="002060"/>
                </a:solidFill>
              </a:rPr>
              <a:t>C'EST QUOI UN FICHIER CSV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EB1BA8-7853-E1D2-6C7A-9D1ABA100003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Financé par Destination France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FB22A6F-3072-7BA6-854D-ED06571AEEF5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Fichier CSV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364664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6049D-DD72-C536-B616-1C02B36E0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4165A7A-8957-0CEE-9217-37EA964431A9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5CCED029-DD14-61EC-58DB-7383F4271202}"/>
              </a:ext>
            </a:extLst>
          </p:cNvPr>
          <p:cNvGrpSpPr/>
          <p:nvPr/>
        </p:nvGrpSpPr>
        <p:grpSpPr>
          <a:xfrm>
            <a:off x="4590724" y="2206678"/>
            <a:ext cx="3010552" cy="2659672"/>
            <a:chOff x="4864335" y="3151982"/>
            <a:chExt cx="2463326" cy="2176225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1F5C10BC-BC0F-8C9D-4439-1C68C2DDA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2168" y1="32454" x2="32168" y2="32454"/>
                          <a14:foregroundMark x1="28904" y1="23219" x2="28904" y2="23219"/>
                          <a14:foregroundMark x1="43357" y1="22427" x2="43357" y2="22427"/>
                          <a14:foregroundMark x1="40326" y1="31398" x2="40326" y2="31398"/>
                          <a14:foregroundMark x1="49650" y1="26913" x2="49650" y2="26913"/>
                          <a14:foregroundMark x1="52681" y1="23483" x2="52681" y2="23483"/>
                          <a14:foregroundMark x1="59907" y1="16095" x2="59907" y2="16095"/>
                          <a14:foregroundMark x1="65268" y1="16095" x2="65268" y2="16095"/>
                          <a14:foregroundMark x1="71562" y1="24274" x2="71562" y2="24274"/>
                          <a14:foregroundMark x1="79720" y1="40897" x2="79720" y2="40897"/>
                          <a14:foregroundMark x1="72261" y1="38259" x2="72261" y2="38259"/>
                          <a14:foregroundMark x1="74126" y1="44063" x2="74126" y2="44063"/>
                          <a14:foregroundMark x1="79487" y1="49604" x2="79487" y2="49604"/>
                          <a14:foregroundMark x1="79021" y1="56992" x2="79021" y2="56992"/>
                          <a14:foregroundMark x1="50350" y1="59103" x2="50350" y2="59103"/>
                          <a14:foregroundMark x1="40793" y1="65435" x2="40793" y2="65435"/>
                          <a14:foregroundMark x1="26340" y1="60158" x2="26340" y2="60158"/>
                          <a14:foregroundMark x1="26107" y1="54354" x2="26107" y2="54354"/>
                          <a14:foregroundMark x1="35664" y1="55673" x2="35664" y2="55673"/>
                          <a14:foregroundMark x1="35198" y1="69921" x2="35198" y2="69921"/>
                          <a14:foregroundMark x1="28205" y1="74406" x2="28205" y2="74406"/>
                          <a14:foregroundMark x1="54312" y1="83113" x2="54312" y2="83113"/>
                          <a14:foregroundMark x1="64802" y1="66491" x2="64802" y2="66491"/>
                          <a14:foregroundMark x1="79487" y1="74934" x2="79487" y2="74934"/>
                          <a14:foregroundMark x1="74592" y1="77309" x2="74592" y2="77309"/>
                          <a14:foregroundMark x1="60140" y1="34565" x2="60140" y2="34565"/>
                          <a14:foregroundMark x1="45221" y1="31135" x2="45221" y2="31135"/>
                          <a14:backgroundMark x1="45688" y1="49340" x2="45688" y2="49340"/>
                          <a14:backgroundMark x1="30536" y1="40633" x2="30536" y2="40633"/>
                          <a14:backgroundMark x1="28438" y1="43536" x2="28438" y2="43536"/>
                          <a14:backgroundMark x1="35897" y1="40369" x2="35897" y2="40369"/>
                          <a14:backgroundMark x1="59907" y1="44591" x2="59907" y2="44591"/>
                          <a14:backgroundMark x1="45688" y1="68338" x2="45688" y2="68338"/>
                          <a14:backgroundMark x1="42424" y1="72032" x2="42424" y2="72032"/>
                          <a14:backgroundMark x1="45221" y1="25066" x2="45221" y2="250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64335" y="3151982"/>
              <a:ext cx="2463326" cy="2176225"/>
            </a:xfrm>
            <a:prstGeom prst="rect">
              <a:avLst/>
            </a:prstGeom>
          </p:spPr>
        </p:pic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0F52A7D1-2F77-6347-3194-59C18E80983F}"/>
                </a:ext>
              </a:extLst>
            </p:cNvPr>
            <p:cNvSpPr/>
            <p:nvPr/>
          </p:nvSpPr>
          <p:spPr>
            <a:xfrm>
              <a:off x="5105639" y="3255844"/>
              <a:ext cx="1968500" cy="1968500"/>
            </a:xfrm>
            <a:prstGeom prst="roundRect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BE198515-977A-924D-DCF9-267104B49942}"/>
              </a:ext>
            </a:extLst>
          </p:cNvPr>
          <p:cNvSpPr txBox="1"/>
          <p:nvPr/>
        </p:nvSpPr>
        <p:spPr>
          <a:xfrm>
            <a:off x="3028507" y="4970930"/>
            <a:ext cx="6134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25"/>
              </a:spcBef>
            </a:pPr>
            <a:r>
              <a:rPr lang="fr-FR" sz="1800" u="sng" dirty="0">
                <a:solidFill>
                  <a:srgbClr val="293879"/>
                </a:solidFill>
                <a:latin typeface="Marianne" panose="02000000000000000000" pitchFamily="50" charset="0"/>
                <a:cs typeface="Marianne ExtraBold"/>
              </a:rPr>
              <a:t>agirpourlatransition.ademe.fr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6DC8766-0557-9AF0-2505-3B5EFBCAE0D8}"/>
              </a:ext>
            </a:extLst>
          </p:cNvPr>
          <p:cNvSpPr txBox="1"/>
          <p:nvPr/>
        </p:nvSpPr>
        <p:spPr>
          <a:xfrm>
            <a:off x="1910597" y="1705813"/>
            <a:ext cx="7788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Marianne" panose="02000000000000000000" pitchFamily="50" charset="0"/>
              </a:rPr>
              <a:t>SE RENDRE SUR LA PAGE DU PROGRAMME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F14C9D6-08DB-3990-8E65-880DB7898FBA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Plateforme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236354-6441-E2F5-9AB4-49B1FC1ABE2D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849378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1EFFE-326B-490C-C369-1E9264B02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B982A89-84C6-2CA3-688C-84CB6D35ABA1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Fichier CSV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6B058E-720B-C1A1-16F8-8A3CB83B0270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56CA9CF-7E17-E6E6-B7D7-77F150A47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49" y="1351242"/>
            <a:ext cx="4449181" cy="2221087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1D4CAC1-CC44-B3C0-8043-FCC129386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50" y="3920942"/>
            <a:ext cx="4449181" cy="2225758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3C6AC3D-B1EA-4FC4-EE8B-C7AD5474F32F}"/>
              </a:ext>
            </a:extLst>
          </p:cNvPr>
          <p:cNvSpPr/>
          <p:nvPr/>
        </p:nvSpPr>
        <p:spPr>
          <a:xfrm>
            <a:off x="1169583" y="4174066"/>
            <a:ext cx="1722473" cy="1754546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167E533-65D3-676D-1747-2C1E1C824C44}"/>
              </a:ext>
            </a:extLst>
          </p:cNvPr>
          <p:cNvGrpSpPr/>
          <p:nvPr/>
        </p:nvGrpSpPr>
        <p:grpSpPr>
          <a:xfrm>
            <a:off x="7041070" y="2608168"/>
            <a:ext cx="3620054" cy="3131791"/>
            <a:chOff x="7041070" y="1774196"/>
            <a:chExt cx="3620054" cy="1855645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8FE11AE0-5EEC-F01F-BF63-4F71440A47D9}"/>
                </a:ext>
              </a:extLst>
            </p:cNvPr>
            <p:cNvSpPr/>
            <p:nvPr/>
          </p:nvSpPr>
          <p:spPr>
            <a:xfrm>
              <a:off x="7041070" y="1774196"/>
              <a:ext cx="3620054" cy="1855645"/>
            </a:xfrm>
            <a:prstGeom prst="roundRect">
              <a:avLst/>
            </a:prstGeom>
            <a:solidFill>
              <a:srgbClr val="FEF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rgbClr val="FA914B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9CF961A8-0A65-99D1-EC30-A48543AB552C}"/>
                </a:ext>
              </a:extLst>
            </p:cNvPr>
            <p:cNvSpPr txBox="1"/>
            <p:nvPr/>
          </p:nvSpPr>
          <p:spPr>
            <a:xfrm>
              <a:off x="7128737" y="2131501"/>
              <a:ext cx="3444726" cy="1203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FAIRE DEROULER LA PAGE</a:t>
              </a:r>
              <a:br>
                <a:rPr lang="fr-FR" b="1" dirty="0">
                  <a:solidFill>
                    <a:srgbClr val="002060"/>
                  </a:solidFill>
                </a:rPr>
              </a:b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PUIS</a:t>
              </a:r>
              <a:br>
                <a:rPr lang="fr-FR" b="1" dirty="0">
                  <a:solidFill>
                    <a:srgbClr val="002060"/>
                  </a:solidFill>
                </a:rPr>
              </a:b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CHOISIR VOTRE </a:t>
              </a: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TYPOLOGIE D’ETABLISSEMENT </a:t>
              </a: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OU COLLECTIVITE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3C51D985-7106-E9DE-A5BA-F95F812FAC88}"/>
              </a:ext>
            </a:extLst>
          </p:cNvPr>
          <p:cNvSpPr txBox="1"/>
          <p:nvPr/>
        </p:nvSpPr>
        <p:spPr>
          <a:xfrm>
            <a:off x="6348713" y="1551911"/>
            <a:ext cx="50047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VOUS VENEZ D’ENTRER SUR </a:t>
            </a:r>
            <a:br>
              <a:rPr lang="fr-FR" sz="2800" b="1" dirty="0">
                <a:solidFill>
                  <a:srgbClr val="002060"/>
                </a:solidFill>
              </a:rPr>
            </a:br>
            <a:r>
              <a:rPr lang="fr-FR" sz="2800" b="1" dirty="0">
                <a:solidFill>
                  <a:srgbClr val="002060"/>
                </a:solidFill>
              </a:rPr>
              <a:t>UNE NOUVELLE PLATEFORME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AF44B1-5AE6-4862-AB61-F0E7D2D9550C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3318667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91316-BC74-59A3-528E-57EC9C50B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43E1103-A3D5-A2BD-BAE0-0549A639F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14" y="3932913"/>
            <a:ext cx="4332686" cy="21652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F76ECFC-312F-999E-8B6D-F38A23AD4553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Fichier CSV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2D2877-BA1B-4BB0-8A81-DB93592833FD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77CC97-F1F6-41CA-7696-6BF0A964DD48}"/>
              </a:ext>
            </a:extLst>
          </p:cNvPr>
          <p:cNvSpPr/>
          <p:nvPr/>
        </p:nvSpPr>
        <p:spPr>
          <a:xfrm>
            <a:off x="1105788" y="5561637"/>
            <a:ext cx="685446" cy="229001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53C8A34-D6B3-4A53-83A4-3D8BB77BFB97}"/>
              </a:ext>
            </a:extLst>
          </p:cNvPr>
          <p:cNvGrpSpPr/>
          <p:nvPr/>
        </p:nvGrpSpPr>
        <p:grpSpPr>
          <a:xfrm>
            <a:off x="7041070" y="2608168"/>
            <a:ext cx="3620054" cy="3131791"/>
            <a:chOff x="7041070" y="1774196"/>
            <a:chExt cx="3620054" cy="1855645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875569EE-6DC7-A6B7-0360-85F29B766089}"/>
                </a:ext>
              </a:extLst>
            </p:cNvPr>
            <p:cNvSpPr/>
            <p:nvPr/>
          </p:nvSpPr>
          <p:spPr>
            <a:xfrm>
              <a:off x="7041070" y="1774196"/>
              <a:ext cx="3620054" cy="1855645"/>
            </a:xfrm>
            <a:prstGeom prst="roundRect">
              <a:avLst/>
            </a:prstGeom>
            <a:solidFill>
              <a:srgbClr val="FEF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rgbClr val="FA914B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36799FD-367F-17FA-B2A5-471CB8428090}"/>
                </a:ext>
              </a:extLst>
            </p:cNvPr>
            <p:cNvSpPr txBox="1"/>
            <p:nvPr/>
          </p:nvSpPr>
          <p:spPr>
            <a:xfrm>
              <a:off x="7388228" y="2131501"/>
              <a:ext cx="2925737" cy="1039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FAIRE DEROULER LA PAGE</a:t>
              </a:r>
              <a:br>
                <a:rPr lang="fr-FR" b="1" dirty="0">
                  <a:solidFill>
                    <a:srgbClr val="002060"/>
                  </a:solidFill>
                </a:rPr>
              </a:b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PUIS</a:t>
              </a:r>
              <a:br>
                <a:rPr lang="fr-FR" b="1" dirty="0">
                  <a:solidFill>
                    <a:srgbClr val="002060"/>
                  </a:solidFill>
                </a:rPr>
              </a:b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CLIQUER SUR</a:t>
              </a: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SUIVANT </a:t>
              </a:r>
              <a:r>
                <a:rPr lang="fr-FR" sz="1100" b="1" dirty="0">
                  <a:solidFill>
                    <a:srgbClr val="002060"/>
                  </a:solidFill>
                </a:rPr>
                <a:t>(EN BAS DE PAGE)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3ED420F9-38C7-32A4-D51F-7FC7B0405DDC}"/>
              </a:ext>
            </a:extLst>
          </p:cNvPr>
          <p:cNvSpPr txBox="1"/>
          <p:nvPr/>
        </p:nvSpPr>
        <p:spPr>
          <a:xfrm>
            <a:off x="6492950" y="1779242"/>
            <a:ext cx="5101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BIEN LIRE LES INFORMATIONS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DA6FAF7-4629-743A-D53C-3A8A6D17A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48" y="1218351"/>
            <a:ext cx="4328153" cy="216521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58770EB-62D3-7D24-149D-DC33393B48EA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845833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4B85E-E0A5-1E36-776A-7CB6D77FA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6EE59E6-7983-5072-C6FE-F40AFD97E138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Fichier CSV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4DA5C2-811A-3652-A1DB-9836734D09F1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F218315-C3D4-47B9-C862-479B11E481E3}"/>
              </a:ext>
            </a:extLst>
          </p:cNvPr>
          <p:cNvGrpSpPr/>
          <p:nvPr/>
        </p:nvGrpSpPr>
        <p:grpSpPr>
          <a:xfrm>
            <a:off x="756428" y="1636421"/>
            <a:ext cx="5339572" cy="3891957"/>
            <a:chOff x="769089" y="1913420"/>
            <a:chExt cx="4172948" cy="304161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D2E86F69-E8A3-388C-26F1-CC89209AC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31546"/>
            <a:stretch/>
          </p:blipFill>
          <p:spPr>
            <a:xfrm>
              <a:off x="769089" y="1913420"/>
              <a:ext cx="4172948" cy="304161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30BC9D-79FA-2285-D038-7E2AD8866C82}"/>
                </a:ext>
              </a:extLst>
            </p:cNvPr>
            <p:cNvSpPr/>
            <p:nvPr/>
          </p:nvSpPr>
          <p:spPr>
            <a:xfrm>
              <a:off x="1428046" y="3592080"/>
              <a:ext cx="1418951" cy="735404"/>
            </a:xfrm>
            <a:prstGeom prst="rect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1144B82-9864-222C-7A21-53D20C3154BC}"/>
              </a:ext>
            </a:extLst>
          </p:cNvPr>
          <p:cNvGrpSpPr/>
          <p:nvPr/>
        </p:nvGrpSpPr>
        <p:grpSpPr>
          <a:xfrm>
            <a:off x="6892213" y="1291337"/>
            <a:ext cx="4172948" cy="4668067"/>
            <a:chOff x="6637032" y="1669294"/>
            <a:chExt cx="4172948" cy="2139059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12B445B3-9CE7-FB05-999E-A21C6D64DCC2}"/>
                </a:ext>
              </a:extLst>
            </p:cNvPr>
            <p:cNvSpPr/>
            <p:nvPr/>
          </p:nvSpPr>
          <p:spPr>
            <a:xfrm>
              <a:off x="6637032" y="1669294"/>
              <a:ext cx="4172948" cy="2139059"/>
            </a:xfrm>
            <a:prstGeom prst="roundRect">
              <a:avLst/>
            </a:prstGeom>
            <a:solidFill>
              <a:srgbClr val="FEF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rgbClr val="FA914B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734FC76-32E5-4652-6808-004ECB1C40C6}"/>
                </a:ext>
              </a:extLst>
            </p:cNvPr>
            <p:cNvSpPr txBox="1"/>
            <p:nvPr/>
          </p:nvSpPr>
          <p:spPr>
            <a:xfrm>
              <a:off x="7087481" y="2373826"/>
              <a:ext cx="3272051" cy="550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CLIQUER SUR</a:t>
              </a:r>
            </a:p>
            <a:p>
              <a:pPr algn="ctr"/>
              <a:endParaRPr lang="fr-FR" b="1" dirty="0">
                <a:solidFill>
                  <a:srgbClr val="002060"/>
                </a:solidFill>
              </a:endParaRPr>
            </a:p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« JE REMPLIS UNE NOUVELLE </a:t>
              </a: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DEMANDE D’AIDE »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FF694064-5187-D534-9FAB-1079E0E5996B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1501051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77793-3525-8C41-8D22-F452AFAF1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549E05F-4F95-3040-C2BA-C8BA4D59E30B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Fichier CSV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D4E9813-79D4-809A-0507-70939B1A2615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ECBC9E1-010E-0ED8-D467-98564A795604}"/>
              </a:ext>
            </a:extLst>
          </p:cNvPr>
          <p:cNvGrpSpPr/>
          <p:nvPr/>
        </p:nvGrpSpPr>
        <p:grpSpPr>
          <a:xfrm>
            <a:off x="6892213" y="1291337"/>
            <a:ext cx="4172948" cy="4668067"/>
            <a:chOff x="6637032" y="1669294"/>
            <a:chExt cx="4172948" cy="2139059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A55A84EC-F41B-D460-1754-BCF40384402C}"/>
                </a:ext>
              </a:extLst>
            </p:cNvPr>
            <p:cNvSpPr/>
            <p:nvPr/>
          </p:nvSpPr>
          <p:spPr>
            <a:xfrm>
              <a:off x="6637032" y="1669294"/>
              <a:ext cx="4172948" cy="2139059"/>
            </a:xfrm>
            <a:prstGeom prst="roundRect">
              <a:avLst/>
            </a:prstGeom>
            <a:solidFill>
              <a:srgbClr val="FEF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rgbClr val="FA914B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3B6EB27-9F45-4C5C-E68A-A5FDF6E1D780}"/>
                </a:ext>
              </a:extLst>
            </p:cNvPr>
            <p:cNvSpPr txBox="1"/>
            <p:nvPr/>
          </p:nvSpPr>
          <p:spPr>
            <a:xfrm>
              <a:off x="6942495" y="2183431"/>
              <a:ext cx="3463448" cy="93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ICI IL FAUT </a:t>
              </a:r>
            </a:p>
            <a:p>
              <a:pPr algn="ctr"/>
              <a:endParaRPr lang="fr-FR" b="1" dirty="0">
                <a:solidFill>
                  <a:srgbClr val="002060"/>
                </a:solidFill>
              </a:endParaRPr>
            </a:p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CRÉER UN NOUVEAU COMPTE</a:t>
              </a:r>
              <a:br>
                <a:rPr lang="fr-FR" b="1" dirty="0">
                  <a:solidFill>
                    <a:srgbClr val="002060"/>
                  </a:solidFill>
                </a:rPr>
              </a:br>
              <a:endParaRPr lang="fr-FR" b="1" dirty="0">
                <a:solidFill>
                  <a:srgbClr val="002060"/>
                </a:solidFill>
              </a:endParaRPr>
            </a:p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UTILISER </a:t>
              </a: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LES MEMES IDENTIFIANTS </a:t>
              </a: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QUE SUR LA PLATEFORME AGIR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2C61E2F9-A5C7-6A4A-2E1B-3F7BAE9328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970"/>
          <a:stretch/>
        </p:blipFill>
        <p:spPr>
          <a:xfrm>
            <a:off x="934437" y="1291337"/>
            <a:ext cx="5230132" cy="484506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2ED8CB7-C4E4-ECFA-1FEC-B8EEE81714D9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795832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A1E5D-782B-888F-90FA-8CEA8037F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2CD3268-B16C-E370-BAE5-0713C7A2143B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Fichier CSV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7655EEE-9CCE-501A-A6E3-8A7D1407D473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CDDAC88-3B1C-73C2-1942-93AA54AF60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438" r="17138"/>
          <a:stretch/>
        </p:blipFill>
        <p:spPr>
          <a:xfrm>
            <a:off x="1077432" y="1238336"/>
            <a:ext cx="5018568" cy="4951062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D5401F1E-E40D-F574-E7C9-9FF26C401D1A}"/>
              </a:ext>
            </a:extLst>
          </p:cNvPr>
          <p:cNvGrpSpPr/>
          <p:nvPr/>
        </p:nvGrpSpPr>
        <p:grpSpPr>
          <a:xfrm>
            <a:off x="6892213" y="1291337"/>
            <a:ext cx="4172948" cy="4668067"/>
            <a:chOff x="6637032" y="1669294"/>
            <a:chExt cx="4172948" cy="2139059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712E6B6A-C963-68C0-F9E4-3CBF763EE03F}"/>
                </a:ext>
              </a:extLst>
            </p:cNvPr>
            <p:cNvSpPr/>
            <p:nvPr/>
          </p:nvSpPr>
          <p:spPr>
            <a:xfrm>
              <a:off x="6637032" y="1669294"/>
              <a:ext cx="4172948" cy="2139059"/>
            </a:xfrm>
            <a:prstGeom prst="roundRect">
              <a:avLst/>
            </a:prstGeom>
            <a:solidFill>
              <a:srgbClr val="FEF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rgbClr val="FA914B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F6A94C2-B8AD-E35C-C2AF-D04420AF69F0}"/>
                </a:ext>
              </a:extLst>
            </p:cNvPr>
            <p:cNvSpPr txBox="1"/>
            <p:nvPr/>
          </p:nvSpPr>
          <p:spPr>
            <a:xfrm>
              <a:off x="7094437" y="2400344"/>
              <a:ext cx="3258136" cy="676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REMPLIR LES INFORMATIONS</a:t>
              </a: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DEMANDÉES</a:t>
              </a:r>
            </a:p>
            <a:p>
              <a:pPr algn="ctr"/>
              <a:endParaRPr lang="fr-FR" b="1" dirty="0">
                <a:solidFill>
                  <a:srgbClr val="002060"/>
                </a:solidFill>
              </a:endParaRPr>
            </a:p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CLIQUER SUR </a:t>
              </a: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SUIVANT </a:t>
              </a:r>
              <a:r>
                <a:rPr lang="fr-FR" sz="1400" b="1" dirty="0">
                  <a:solidFill>
                    <a:srgbClr val="002060"/>
                  </a:solidFill>
                </a:rPr>
                <a:t>(EN BAS DE PAGE)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C2EBCF7D-4328-F359-9CE5-0660BFC7CD7D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3032660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A7816-3D8F-8C0D-9F37-3E8209461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1A6AC52-038B-F7BF-1C53-3109EA792D36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Fichier CSV 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C0DF77-C3B1-D68B-B874-67E3B7601ABD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89EB2DF-40AB-F60A-CB00-357B197BC5C7}"/>
              </a:ext>
            </a:extLst>
          </p:cNvPr>
          <p:cNvGrpSpPr/>
          <p:nvPr/>
        </p:nvGrpSpPr>
        <p:grpSpPr>
          <a:xfrm>
            <a:off x="6892213" y="1291337"/>
            <a:ext cx="4172948" cy="4668067"/>
            <a:chOff x="6637032" y="1669294"/>
            <a:chExt cx="4172948" cy="2139059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3C333FF7-A0C7-3468-9F12-7EFC4E57A839}"/>
                </a:ext>
              </a:extLst>
            </p:cNvPr>
            <p:cNvSpPr/>
            <p:nvPr/>
          </p:nvSpPr>
          <p:spPr>
            <a:xfrm>
              <a:off x="6637032" y="1669294"/>
              <a:ext cx="4172948" cy="2139059"/>
            </a:xfrm>
            <a:prstGeom prst="roundRect">
              <a:avLst/>
            </a:prstGeom>
            <a:solidFill>
              <a:srgbClr val="FEF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rgbClr val="FA914B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25825B82-C6BB-06B9-D4B0-563E0DB9D3EF}"/>
                </a:ext>
              </a:extLst>
            </p:cNvPr>
            <p:cNvSpPr txBox="1"/>
            <p:nvPr/>
          </p:nvSpPr>
          <p:spPr>
            <a:xfrm>
              <a:off x="6907367" y="2310361"/>
              <a:ext cx="3632277" cy="676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CLIQUER SUR </a:t>
              </a:r>
            </a:p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« JE REMPLIS UNE DEMANDE /</a:t>
              </a: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MODIFIE UNE DEMANDE »</a:t>
              </a:r>
              <a:br>
                <a:rPr lang="fr-FR" b="1" dirty="0">
                  <a:solidFill>
                    <a:srgbClr val="002060"/>
                  </a:solidFill>
                </a:rPr>
              </a:b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SUR L’AXE QUI VOUS CONCERNE</a:t>
              </a:r>
              <a:endParaRPr lang="fr-FR" sz="14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0A66DAD3-87C8-AF62-F590-9F990D0E1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47" y="1222412"/>
            <a:ext cx="5176453" cy="48059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431ABF-B573-9B64-D9D6-3A9FC6C2BDCE}"/>
              </a:ext>
            </a:extLst>
          </p:cNvPr>
          <p:cNvSpPr/>
          <p:nvPr/>
        </p:nvSpPr>
        <p:spPr>
          <a:xfrm>
            <a:off x="1010094" y="2529740"/>
            <a:ext cx="1756574" cy="217109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5D316C-42FB-5E4B-5681-57FF94971117}"/>
              </a:ext>
            </a:extLst>
          </p:cNvPr>
          <p:cNvSpPr/>
          <p:nvPr/>
        </p:nvSpPr>
        <p:spPr>
          <a:xfrm>
            <a:off x="1010094" y="4136922"/>
            <a:ext cx="1756574" cy="217109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CB4562-88D1-DB47-AEE2-9AF3B2190EF6}"/>
              </a:ext>
            </a:extLst>
          </p:cNvPr>
          <p:cNvSpPr/>
          <p:nvPr/>
        </p:nvSpPr>
        <p:spPr>
          <a:xfrm>
            <a:off x="1010094" y="5418479"/>
            <a:ext cx="1756574" cy="217109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382B6C-6ABD-09CB-B8CE-0C4F7879BCB3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96318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62CE9-6676-771C-CDA2-1811B92D1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C9CBE78-4F2D-9A94-BCAA-7FCFC352A75F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Fichier CSV 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1854C1F-48A6-8C7D-6F4D-B9E5A71B70EE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8E5BD99-0452-5B8F-D331-F6B36BFCF2F6}"/>
              </a:ext>
            </a:extLst>
          </p:cNvPr>
          <p:cNvGrpSpPr/>
          <p:nvPr/>
        </p:nvGrpSpPr>
        <p:grpSpPr>
          <a:xfrm>
            <a:off x="511198" y="5006430"/>
            <a:ext cx="11217349" cy="957899"/>
            <a:chOff x="6637032" y="1669294"/>
            <a:chExt cx="4172948" cy="2139059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071952D9-2B0B-F3B2-7D54-A2A0FDAECA12}"/>
                </a:ext>
              </a:extLst>
            </p:cNvPr>
            <p:cNvSpPr/>
            <p:nvPr/>
          </p:nvSpPr>
          <p:spPr>
            <a:xfrm>
              <a:off x="6637032" y="1669294"/>
              <a:ext cx="4172948" cy="2139059"/>
            </a:xfrm>
            <a:prstGeom prst="roundRect">
              <a:avLst/>
            </a:prstGeom>
            <a:solidFill>
              <a:srgbClr val="FEF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rgbClr val="FA914B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F6AE332-CDF0-EC86-C9A1-4BED79538886}"/>
                </a:ext>
              </a:extLst>
            </p:cNvPr>
            <p:cNvSpPr txBox="1"/>
            <p:nvPr/>
          </p:nvSpPr>
          <p:spPr>
            <a:xfrm>
              <a:off x="6637032" y="2373826"/>
              <a:ext cx="4172948" cy="824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REMPLIR LE PRÉ-REQUIS  EN FONCTION DE VOTRE TYPOLOGIE D’ETABLISSEMENT OU COLLECTIVITE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315B4AF-DC5F-AFE9-4E4A-076EF35267A2}"/>
              </a:ext>
            </a:extLst>
          </p:cNvPr>
          <p:cNvGrpSpPr/>
          <p:nvPr/>
        </p:nvGrpSpPr>
        <p:grpSpPr>
          <a:xfrm>
            <a:off x="580536" y="1729530"/>
            <a:ext cx="11078675" cy="3200400"/>
            <a:chOff x="649874" y="1825215"/>
            <a:chExt cx="11078675" cy="32004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63D3580-4753-F922-195A-3B9F8A297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874" y="1825215"/>
              <a:ext cx="3646517" cy="3200400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9E0F222-E3BE-906B-911D-C70A3E106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5953" y="1825215"/>
              <a:ext cx="3646517" cy="3056466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8AE21976-303C-EB97-C970-2315AEE4B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82032" y="1825215"/>
              <a:ext cx="3646517" cy="2690054"/>
            </a:xfrm>
            <a:prstGeom prst="rect">
              <a:avLst/>
            </a:prstGeom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5222671F-63DA-DBD3-9458-213139EA04FC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2388251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3233F-7094-CAFF-1DAD-8AA8578F8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9E52457-80AB-98BE-A026-46B8EBE4D5B1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Fichier CSV 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2D8BCF6-39D8-2DA9-01FF-9EEABEE0DA43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2598EF5-5D8F-93D3-DF98-298CD02E27EF}"/>
              </a:ext>
            </a:extLst>
          </p:cNvPr>
          <p:cNvGrpSpPr/>
          <p:nvPr/>
        </p:nvGrpSpPr>
        <p:grpSpPr>
          <a:xfrm>
            <a:off x="463452" y="4978319"/>
            <a:ext cx="11265095" cy="1241728"/>
            <a:chOff x="6619270" y="1606520"/>
            <a:chExt cx="4190710" cy="2772870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917E7CC5-7649-05B3-DB38-0BBEB6332B8D}"/>
                </a:ext>
              </a:extLst>
            </p:cNvPr>
            <p:cNvSpPr/>
            <p:nvPr/>
          </p:nvSpPr>
          <p:spPr>
            <a:xfrm>
              <a:off x="6637032" y="1606520"/>
              <a:ext cx="4172948" cy="2772870"/>
            </a:xfrm>
            <a:prstGeom prst="roundRect">
              <a:avLst/>
            </a:prstGeom>
            <a:solidFill>
              <a:srgbClr val="FEF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rgbClr val="FA914B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1E2EB3D-56DC-AC93-2CAC-EB57B350C651}"/>
                </a:ext>
              </a:extLst>
            </p:cNvPr>
            <p:cNvSpPr txBox="1"/>
            <p:nvPr/>
          </p:nvSpPr>
          <p:spPr>
            <a:xfrm>
              <a:off x="6619270" y="1813042"/>
              <a:ext cx="4172948" cy="2061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REMPLIR LE TABLEAU A L’AIDE DES DEVIS PUIS CLIQUER SUR SUIVANT</a:t>
              </a:r>
              <a:br>
                <a:rPr lang="fr-FR" b="1" dirty="0">
                  <a:solidFill>
                    <a:srgbClr val="002060"/>
                  </a:solidFill>
                </a:rPr>
              </a:b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COUT HT : ASSUJETI A LA TVA OU FCTVA                 COUT TTC : NON ASSUJETI A LA TVA   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DA3047F-C928-5F18-AE8C-9EFF7EDC9703}"/>
              </a:ext>
            </a:extLst>
          </p:cNvPr>
          <p:cNvGrpSpPr/>
          <p:nvPr/>
        </p:nvGrpSpPr>
        <p:grpSpPr>
          <a:xfrm>
            <a:off x="511198" y="1197390"/>
            <a:ext cx="11217349" cy="3699386"/>
            <a:chOff x="511198" y="1197390"/>
            <a:chExt cx="12923488" cy="369938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E19DEF9B-1AC7-395E-9002-3CC11A792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198" y="1203877"/>
              <a:ext cx="4346552" cy="3692899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EAE1D0A-AFB0-CC45-0FAD-8E50D20B4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7750" y="1203877"/>
              <a:ext cx="4346551" cy="3509781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F99DA5D-76A9-0D04-01DD-F78933C6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04301" y="1197390"/>
              <a:ext cx="4230385" cy="3692899"/>
            </a:xfrm>
            <a:prstGeom prst="rect">
              <a:avLst/>
            </a:prstGeom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CE4DF360-D578-8F5A-0621-413FFDD0AF09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1755524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74E6E-AFEF-8214-FEFC-D6CDD23B5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7142A2-37AF-F3F5-D369-E0695052BB69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Fichier CSV 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5E2F0F-D875-85EB-38FA-10F97987D426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8734EE5-7991-9C57-C5A3-17AA65397971}"/>
              </a:ext>
            </a:extLst>
          </p:cNvPr>
          <p:cNvGrpSpPr/>
          <p:nvPr/>
        </p:nvGrpSpPr>
        <p:grpSpPr>
          <a:xfrm>
            <a:off x="6892213" y="1291337"/>
            <a:ext cx="4172948" cy="4668067"/>
            <a:chOff x="6637032" y="1669294"/>
            <a:chExt cx="4172948" cy="2139059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9ECD2EA5-35BC-BBE2-DEB7-4B9F65E5AA34}"/>
                </a:ext>
              </a:extLst>
            </p:cNvPr>
            <p:cNvSpPr/>
            <p:nvPr/>
          </p:nvSpPr>
          <p:spPr>
            <a:xfrm>
              <a:off x="6637032" y="1669294"/>
              <a:ext cx="4172948" cy="2139059"/>
            </a:xfrm>
            <a:prstGeom prst="roundRect">
              <a:avLst/>
            </a:prstGeom>
            <a:solidFill>
              <a:srgbClr val="FEF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rgbClr val="FA914B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0427D56-54A5-C4F8-D63F-89B14BE42F16}"/>
                </a:ext>
              </a:extLst>
            </p:cNvPr>
            <p:cNvSpPr txBox="1"/>
            <p:nvPr/>
          </p:nvSpPr>
          <p:spPr>
            <a:xfrm>
              <a:off x="6935904" y="2550133"/>
              <a:ext cx="3575211" cy="423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CLIQUER SUR </a:t>
              </a:r>
            </a:p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« JE TELECHARGE MA DEMANDE </a:t>
              </a: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FINALISÉE »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E2CFD2C-1817-347E-FC41-DED411CE83D7}"/>
              </a:ext>
            </a:extLst>
          </p:cNvPr>
          <p:cNvGrpSpPr/>
          <p:nvPr/>
        </p:nvGrpSpPr>
        <p:grpSpPr>
          <a:xfrm>
            <a:off x="448178" y="1222412"/>
            <a:ext cx="5202102" cy="4805915"/>
            <a:chOff x="5553699" y="1291337"/>
            <a:chExt cx="5202102" cy="4805915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F0D6A2C-4E58-FE67-4D43-342074081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3699" y="1291337"/>
              <a:ext cx="5202102" cy="480591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BD0AEF5-2DE0-51EA-4A32-0ED78D2C0043}"/>
                </a:ext>
              </a:extLst>
            </p:cNvPr>
            <p:cNvSpPr/>
            <p:nvPr/>
          </p:nvSpPr>
          <p:spPr>
            <a:xfrm>
              <a:off x="5641392" y="2316380"/>
              <a:ext cx="1756574" cy="217109"/>
            </a:xfrm>
            <a:prstGeom prst="rect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B20EF1-51B3-39A2-8D34-E588F806FAB1}"/>
                </a:ext>
              </a:extLst>
            </p:cNvPr>
            <p:cNvSpPr/>
            <p:nvPr/>
          </p:nvSpPr>
          <p:spPr>
            <a:xfrm>
              <a:off x="5641392" y="4010639"/>
              <a:ext cx="1756574" cy="217109"/>
            </a:xfrm>
            <a:prstGeom prst="rect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632EE7-1B0E-0774-EA97-CEBF79F1F61F}"/>
                </a:ext>
              </a:extLst>
            </p:cNvPr>
            <p:cNvSpPr/>
            <p:nvPr/>
          </p:nvSpPr>
          <p:spPr>
            <a:xfrm>
              <a:off x="5641392" y="5543803"/>
              <a:ext cx="1756574" cy="217109"/>
            </a:xfrm>
            <a:prstGeom prst="rect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6C4AD6C6-647A-F45A-85CC-EB6EAD7C2734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1617143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4870C-9728-B17B-D707-40CDAC510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CC17A4-48DB-B41C-9815-347B64571E9B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Fichier CSV 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50252D-A41C-D9B9-59BE-7291CE05E95A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0ADF97B-A217-CF07-6FBE-28B768DF619E}"/>
              </a:ext>
            </a:extLst>
          </p:cNvPr>
          <p:cNvGrpSpPr/>
          <p:nvPr/>
        </p:nvGrpSpPr>
        <p:grpSpPr>
          <a:xfrm>
            <a:off x="6892213" y="1291337"/>
            <a:ext cx="4172948" cy="4668067"/>
            <a:chOff x="6637032" y="1669294"/>
            <a:chExt cx="4172948" cy="2139059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F9837716-234C-B294-DA9D-3358B1E7E418}"/>
                </a:ext>
              </a:extLst>
            </p:cNvPr>
            <p:cNvSpPr/>
            <p:nvPr/>
          </p:nvSpPr>
          <p:spPr>
            <a:xfrm>
              <a:off x="6637032" y="1669294"/>
              <a:ext cx="4172948" cy="2139059"/>
            </a:xfrm>
            <a:prstGeom prst="roundRect">
              <a:avLst/>
            </a:prstGeom>
            <a:solidFill>
              <a:srgbClr val="FEF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rgbClr val="FA914B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4411BCB-8910-C8B7-787B-0C8936BF36D4}"/>
                </a:ext>
              </a:extLst>
            </p:cNvPr>
            <p:cNvSpPr txBox="1"/>
            <p:nvPr/>
          </p:nvSpPr>
          <p:spPr>
            <a:xfrm>
              <a:off x="6765730" y="2230516"/>
              <a:ext cx="3915559" cy="156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CLIQUER SUR </a:t>
              </a:r>
            </a:p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L’ICONE EXCEL</a:t>
              </a:r>
            </a:p>
            <a:p>
              <a:pPr algn="ctr"/>
              <a:endParaRPr lang="fr-FR" b="1" dirty="0">
                <a:solidFill>
                  <a:srgbClr val="002060"/>
                </a:solidFill>
              </a:endParaRPr>
            </a:p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VOUS VENEZ DE TELECHARGER </a:t>
              </a: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LE FICHIER ADEME AU FORMAT CSV</a:t>
              </a:r>
            </a:p>
            <a:p>
              <a:pPr algn="ctr"/>
              <a:endParaRPr lang="fr-FR" b="1" dirty="0">
                <a:solidFill>
                  <a:srgbClr val="002060"/>
                </a:solidFill>
              </a:endParaRPr>
            </a:p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ADEME.csv</a:t>
              </a:r>
              <a:br>
                <a:rPr lang="fr-FR" b="1" dirty="0">
                  <a:solidFill>
                    <a:srgbClr val="002060"/>
                  </a:solidFill>
                </a:rPr>
              </a:b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NE PAS CONVERTIR LE FICHIER</a:t>
              </a:r>
              <a:br>
                <a:rPr lang="fr-FR" b="1" dirty="0">
                  <a:solidFill>
                    <a:srgbClr val="002060"/>
                  </a:solidFill>
                </a:rPr>
              </a:br>
              <a:endParaRPr lang="fr-FR" b="1" dirty="0">
                <a:solidFill>
                  <a:srgbClr val="002060"/>
                </a:solidFill>
              </a:endParaRPr>
            </a:p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TELEVERSER LE FICHIER SUR </a:t>
              </a: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VOTRE COMPTE AGIR</a:t>
              </a: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A42459D8-E5F3-BEF5-B02F-E6882BDBC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" y="1611630"/>
            <a:ext cx="5969058" cy="4117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94BF9A-3FFC-C8BF-E254-741E5B19E5D2}"/>
              </a:ext>
            </a:extLst>
          </p:cNvPr>
          <p:cNvSpPr/>
          <p:nvPr/>
        </p:nvSpPr>
        <p:spPr>
          <a:xfrm>
            <a:off x="822711" y="3337560"/>
            <a:ext cx="720339" cy="76581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DFA2F21-1B5D-4976-5E7E-3E9E19C2EF33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61760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F5145-3B3B-535E-0A9F-89D0024B5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1B2FF74-0C72-305D-EDE1-7EC37CBDCC26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FCE617F-51BC-00F7-71E3-BF6C8D3713F5}"/>
              </a:ext>
            </a:extLst>
          </p:cNvPr>
          <p:cNvGrpSpPr/>
          <p:nvPr/>
        </p:nvGrpSpPr>
        <p:grpSpPr>
          <a:xfrm>
            <a:off x="7884218" y="2033021"/>
            <a:ext cx="3620054" cy="3131792"/>
            <a:chOff x="7041070" y="1774196"/>
            <a:chExt cx="3620054" cy="1855645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342DC95A-3F62-DE89-3632-79956A2D1B7C}"/>
                </a:ext>
              </a:extLst>
            </p:cNvPr>
            <p:cNvSpPr/>
            <p:nvPr/>
          </p:nvSpPr>
          <p:spPr>
            <a:xfrm>
              <a:off x="7041070" y="1774196"/>
              <a:ext cx="3620054" cy="1855645"/>
            </a:xfrm>
            <a:prstGeom prst="roundRect">
              <a:avLst/>
            </a:prstGeom>
            <a:solidFill>
              <a:srgbClr val="FEF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solidFill>
                  <a:srgbClr val="FA914B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4AF8A42-7995-B963-BE76-C67A11A9868B}"/>
                </a:ext>
              </a:extLst>
            </p:cNvPr>
            <p:cNvSpPr txBox="1"/>
            <p:nvPr/>
          </p:nvSpPr>
          <p:spPr>
            <a:xfrm>
              <a:off x="7387138" y="2210868"/>
              <a:ext cx="2927917" cy="875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>
                  <a:solidFill>
                    <a:srgbClr val="002060"/>
                  </a:solidFill>
                </a:rPr>
                <a:t>TÉLÉCHARGER </a:t>
              </a:r>
              <a:br>
                <a:rPr lang="fr-FR" b="1">
                  <a:solidFill>
                    <a:srgbClr val="002060"/>
                  </a:solidFill>
                </a:rPr>
              </a:br>
              <a:r>
                <a:rPr lang="fr-FR" b="1">
                  <a:solidFill>
                    <a:srgbClr val="002060"/>
                  </a:solidFill>
                </a:rPr>
                <a:t>LE CAHIER DES CHARGES </a:t>
              </a:r>
              <a:br>
                <a:rPr lang="fr-FR" b="1">
                  <a:solidFill>
                    <a:srgbClr val="002060"/>
                  </a:solidFill>
                </a:rPr>
              </a:br>
              <a:r>
                <a:rPr lang="fr-FR" b="1">
                  <a:solidFill>
                    <a:srgbClr val="002060"/>
                  </a:solidFill>
                </a:rPr>
                <a:t>ET </a:t>
              </a:r>
              <a:br>
                <a:rPr lang="fr-FR" b="1">
                  <a:solidFill>
                    <a:srgbClr val="002060"/>
                  </a:solidFill>
                </a:rPr>
              </a:br>
              <a:r>
                <a:rPr lang="fr-FR" b="1">
                  <a:solidFill>
                    <a:srgbClr val="002060"/>
                  </a:solidFill>
                </a:rPr>
                <a:t>FAQ DU DISPOSITIF</a:t>
              </a:r>
              <a:br>
                <a:rPr lang="fr-FR" b="1">
                  <a:solidFill>
                    <a:srgbClr val="002060"/>
                  </a:solidFill>
                </a:rPr>
              </a:br>
              <a:endParaRPr lang="fr-FR" b="1">
                <a:solidFill>
                  <a:srgbClr val="002060"/>
                </a:solidFill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CDBD7559-6C48-6149-3C43-1E061BC17287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Financé par Destination France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3D3AAD-D25C-F9D0-AF16-66B54845388C}"/>
              </a:ext>
            </a:extLst>
          </p:cNvPr>
          <p:cNvSpPr/>
          <p:nvPr/>
        </p:nvSpPr>
        <p:spPr>
          <a:xfrm>
            <a:off x="2797259" y="4178212"/>
            <a:ext cx="3858722" cy="361890"/>
          </a:xfrm>
          <a:prstGeom prst="rect">
            <a:avLst/>
          </a:prstGeom>
          <a:noFill/>
          <a:ln>
            <a:solidFill>
              <a:srgbClr val="FC59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34621C-C16D-580B-EF06-A215EEF22AC6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Plateforme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DF47A3C-89D7-4C93-9F92-647A78F3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97" y="1924761"/>
            <a:ext cx="6232872" cy="3240052"/>
          </a:xfrm>
          <a:prstGeom prst="rect">
            <a:avLst/>
          </a:prstGeom>
          <a:ln w="38100">
            <a:solidFill>
              <a:srgbClr val="F2AA84"/>
            </a:solidFill>
          </a:ln>
        </p:spPr>
      </p:pic>
    </p:spTree>
    <p:extLst>
      <p:ext uri="{BB962C8B-B14F-4D97-AF65-F5344CB8AC3E}">
        <p14:creationId xmlns:p14="http://schemas.microsoft.com/office/powerpoint/2010/main" val="2840115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A4D11-8D5A-F422-B25C-75E196CB6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5BEAA12-AAF2-8793-12EE-99A4E9048C23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C5E92E-FFA0-4833-8523-7D2EE5E3C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50" y="3822745"/>
            <a:ext cx="5254830" cy="2261572"/>
          </a:xfrm>
          <a:prstGeom prst="rect">
            <a:avLst/>
          </a:prstGeom>
          <a:ln w="38100">
            <a:solidFill>
              <a:srgbClr val="FC5938"/>
            </a:solidFill>
          </a:ln>
        </p:spPr>
      </p:pic>
      <p:pic>
        <p:nvPicPr>
          <p:cNvPr id="15" name="Image 1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AB0B8AF8-E536-A252-E51B-F9F66FC50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0" y="1450867"/>
            <a:ext cx="5254830" cy="2154122"/>
          </a:xfrm>
          <a:prstGeom prst="rect">
            <a:avLst/>
          </a:prstGeom>
          <a:ln w="38100">
            <a:solidFill>
              <a:srgbClr val="FC5938"/>
            </a:solidFill>
          </a:ln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BDF1E58F-529A-D811-0D3F-4D7A22671427}"/>
              </a:ext>
            </a:extLst>
          </p:cNvPr>
          <p:cNvGrpSpPr/>
          <p:nvPr/>
        </p:nvGrpSpPr>
        <p:grpSpPr>
          <a:xfrm>
            <a:off x="6863938" y="1450868"/>
            <a:ext cx="4640334" cy="2207723"/>
            <a:chOff x="6020790" y="1774196"/>
            <a:chExt cx="4640334" cy="2412249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9E3CDF25-66A0-C418-FC12-E86CF07B742C}"/>
                </a:ext>
              </a:extLst>
            </p:cNvPr>
            <p:cNvSpPr/>
            <p:nvPr/>
          </p:nvSpPr>
          <p:spPr>
            <a:xfrm>
              <a:off x="6020791" y="1774196"/>
              <a:ext cx="4640333" cy="2353682"/>
            </a:xfrm>
            <a:prstGeom prst="roundRect">
              <a:avLst/>
            </a:prstGeom>
            <a:solidFill>
              <a:srgbClr val="FEF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solidFill>
                  <a:srgbClr val="FA914B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70C9D5CE-A2B1-F868-DCEC-A4AF521E0109}"/>
                </a:ext>
              </a:extLst>
            </p:cNvPr>
            <p:cNvSpPr txBox="1"/>
            <p:nvPr/>
          </p:nvSpPr>
          <p:spPr>
            <a:xfrm>
              <a:off x="6020790" y="1966936"/>
              <a:ext cx="4640333" cy="2219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b="1">
                <a:solidFill>
                  <a:srgbClr val="002060"/>
                </a:solidFill>
              </a:endParaRPr>
            </a:p>
            <a:p>
              <a:endParaRPr lang="fr-FR" b="1">
                <a:solidFill>
                  <a:srgbClr val="002060"/>
                </a:solidFill>
              </a:endParaRPr>
            </a:p>
            <a:p>
              <a:pPr algn="ctr"/>
              <a:r>
                <a:rPr lang="fr-FR" b="1">
                  <a:solidFill>
                    <a:srgbClr val="002060"/>
                  </a:solidFill>
                </a:rPr>
                <a:t>REMPLIR LES INFORMATIONS DEMANDÉES</a:t>
              </a:r>
              <a:br>
                <a:rPr lang="fr-FR" b="1">
                  <a:solidFill>
                    <a:srgbClr val="002060"/>
                  </a:solidFill>
                </a:rPr>
              </a:br>
              <a:br>
                <a:rPr lang="fr-FR" b="1">
                  <a:solidFill>
                    <a:srgbClr val="002060"/>
                  </a:solidFill>
                </a:rPr>
              </a:br>
              <a:r>
                <a:rPr lang="fr-FR" b="1">
                  <a:solidFill>
                    <a:srgbClr val="002060"/>
                  </a:solidFill>
                </a:rPr>
                <a:t>TÉLÉVERSER LES DOCUMENTS RESTANTS</a:t>
              </a:r>
              <a:br>
                <a:rPr lang="fr-FR" b="1">
                  <a:solidFill>
                    <a:srgbClr val="002060"/>
                  </a:solidFill>
                </a:rPr>
              </a:br>
              <a:br>
                <a:rPr lang="fr-FR" b="1">
                  <a:solidFill>
                    <a:srgbClr val="002060"/>
                  </a:solidFill>
                </a:rPr>
              </a:br>
              <a:endParaRPr lang="fr-FR" b="1">
                <a:solidFill>
                  <a:srgbClr val="002060"/>
                </a:solidFill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7548F2B-6651-75A2-9239-CB85E3795042}"/>
              </a:ext>
            </a:extLst>
          </p:cNvPr>
          <p:cNvSpPr/>
          <p:nvPr/>
        </p:nvSpPr>
        <p:spPr>
          <a:xfrm>
            <a:off x="6863937" y="3781388"/>
            <a:ext cx="4640333" cy="2154122"/>
          </a:xfrm>
          <a:prstGeom prst="roundRect">
            <a:avLst/>
          </a:prstGeom>
          <a:solidFill>
            <a:srgbClr val="FEF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FA914B"/>
              </a:solidFill>
              <a:latin typeface="Marianne" panose="02000000000000000000" pitchFamily="50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0A05BD8-B7A5-307C-3EA0-FE2252850CA1}"/>
              </a:ext>
            </a:extLst>
          </p:cNvPr>
          <p:cNvSpPr txBox="1"/>
          <p:nvPr/>
        </p:nvSpPr>
        <p:spPr>
          <a:xfrm>
            <a:off x="6135114" y="4119785"/>
            <a:ext cx="60979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UNE FOIS LA DEMANDE COMPLÈTE</a:t>
            </a:r>
            <a:br>
              <a:rPr lang="fr-FR" b="1" dirty="0">
                <a:solidFill>
                  <a:srgbClr val="002060"/>
                </a:solidFill>
              </a:rPr>
            </a:br>
            <a:br>
              <a:rPr lang="fr-FR" b="1" dirty="0">
                <a:solidFill>
                  <a:srgbClr val="002060"/>
                </a:solidFill>
              </a:rPr>
            </a:br>
            <a:r>
              <a:rPr lang="fr-FR" b="1" dirty="0">
                <a:solidFill>
                  <a:srgbClr val="002060"/>
                </a:solidFill>
              </a:rPr>
              <a:t>CLIQUER SUR </a:t>
            </a:r>
            <a:br>
              <a:rPr lang="fr-FR" b="1" dirty="0">
                <a:solidFill>
                  <a:srgbClr val="002060"/>
                </a:solidFill>
              </a:rPr>
            </a:br>
            <a:br>
              <a:rPr lang="fr-FR" b="1" dirty="0">
                <a:solidFill>
                  <a:srgbClr val="002060"/>
                </a:solidFill>
              </a:rPr>
            </a:br>
            <a:r>
              <a:rPr lang="fr-FR" b="1" dirty="0">
                <a:solidFill>
                  <a:srgbClr val="002060"/>
                </a:solidFill>
              </a:rPr>
              <a:t>TERMINER ET ENVOYER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AAF8672-0CC3-F706-B1C2-802B6BD559BD}"/>
              </a:ext>
            </a:extLst>
          </p:cNvPr>
          <p:cNvSpPr txBox="1"/>
          <p:nvPr/>
        </p:nvSpPr>
        <p:spPr>
          <a:xfrm>
            <a:off x="1675850" y="480746"/>
            <a:ext cx="75236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FC5938"/>
                </a:solidFill>
                <a:latin typeface="Marianne"/>
              </a:rPr>
              <a:t>DÉPOSER UN DOSSIER – PLATEFORME </a:t>
            </a:r>
            <a:endParaRPr lang="fr-FR">
              <a:solidFill>
                <a:srgbClr val="FC5938"/>
              </a:solidFill>
              <a:latin typeface="Marianne"/>
            </a:endParaRPr>
          </a:p>
          <a:p>
            <a:endParaRPr lang="fr-FR">
              <a:latin typeface="Marianne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1E9FA4-07AF-052F-0175-111987EC93C9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2504596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6">
            <a:extLst>
              <a:ext uri="{FF2B5EF4-FFF2-40B4-BE49-F238E27FC236}">
                <a16:creationId xmlns:a16="http://schemas.microsoft.com/office/drawing/2014/main" id="{BD3A6F29-7B92-5EE4-4506-2A17F48354B9}"/>
              </a:ext>
            </a:extLst>
          </p:cNvPr>
          <p:cNvSpPr txBox="1"/>
          <p:nvPr/>
        </p:nvSpPr>
        <p:spPr>
          <a:xfrm>
            <a:off x="4465571" y="2364710"/>
            <a:ext cx="7035799" cy="649528"/>
          </a:xfrm>
          <a:prstGeom prst="rect">
            <a:avLst/>
          </a:prstGeom>
        </p:spPr>
        <p:txBody>
          <a:bodyPr vert="horz" wrap="square" lIns="0" tIns="155566" rIns="0" bIns="0" rtlCol="0">
            <a:spAutoFit/>
          </a:bodyPr>
          <a:lstStyle/>
          <a:p>
            <a:pPr algn="ctr">
              <a:spcBef>
                <a:spcPts val="1225"/>
              </a:spcBef>
            </a:pPr>
            <a:r>
              <a:rPr lang="fr-FR" sz="3200" b="1" dirty="0">
                <a:solidFill>
                  <a:srgbClr val="FC5938"/>
                </a:solidFill>
                <a:latin typeface="Marianne ExtraBold"/>
                <a:cs typeface="Marianne ExtraBold"/>
              </a:rPr>
              <a:t>QUESTIONS / RÉPONSES</a:t>
            </a: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8B9520B3-76C3-1B08-8EAC-7937D21BF682}"/>
              </a:ext>
            </a:extLst>
          </p:cNvPr>
          <p:cNvSpPr txBox="1"/>
          <p:nvPr/>
        </p:nvSpPr>
        <p:spPr>
          <a:xfrm>
            <a:off x="4465571" y="3254126"/>
            <a:ext cx="7150100" cy="1049637"/>
          </a:xfrm>
          <a:prstGeom prst="rect">
            <a:avLst/>
          </a:prstGeom>
        </p:spPr>
        <p:txBody>
          <a:bodyPr vert="horz" wrap="square" lIns="0" tIns="155566" rIns="0" bIns="0" rtlCol="0">
            <a:spAutoFit/>
          </a:bodyPr>
          <a:lstStyle/>
          <a:p>
            <a:pPr algn="ctr">
              <a:spcBef>
                <a:spcPts val="1225"/>
              </a:spcBef>
            </a:pPr>
            <a:r>
              <a:rPr lang="fr-FR" sz="2000" dirty="0">
                <a:solidFill>
                  <a:srgbClr val="FC5938"/>
                </a:solidFill>
                <a:latin typeface="Marianne" panose="02000000000000000000" pitchFamily="50" charset="0"/>
                <a:cs typeface="Marianne ExtraBold"/>
              </a:rPr>
              <a:t>N’hésitez pas à nous contacter sur l’adresse mail :</a:t>
            </a:r>
          </a:p>
          <a:p>
            <a:pPr algn="ctr">
              <a:spcBef>
                <a:spcPts val="1225"/>
              </a:spcBef>
            </a:pPr>
            <a:r>
              <a:rPr lang="fr-FR" sz="2800" dirty="0">
                <a:latin typeface="Marianne" panose="02000000000000000000" pitchFamily="50" charset="0"/>
                <a:cs typeface="Marianne ExtraBold"/>
              </a:rPr>
              <a:t>velotourisme@ademe.fr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3161567-818D-09DB-CDC3-2A44C5E03372}"/>
              </a:ext>
            </a:extLst>
          </p:cNvPr>
          <p:cNvSpPr txBox="1"/>
          <p:nvPr/>
        </p:nvSpPr>
        <p:spPr>
          <a:xfrm>
            <a:off x="1455019" y="1725882"/>
            <a:ext cx="28285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25"/>
              </a:spcBef>
            </a:pPr>
            <a:r>
              <a:rPr lang="fr-FR" dirty="0">
                <a:solidFill>
                  <a:srgbClr val="293879"/>
                </a:solidFill>
                <a:latin typeface="Marianne" panose="02000000000000000000" pitchFamily="50" charset="0"/>
                <a:cs typeface="Marianne ExtraBold"/>
              </a:rPr>
              <a:t>Pour accéder au programme</a:t>
            </a:r>
          </a:p>
          <a:p>
            <a:pPr algn="ctr">
              <a:spcBef>
                <a:spcPts val="1225"/>
              </a:spcBef>
            </a:pPr>
            <a:r>
              <a:rPr lang="fr-FR" sz="1400" u="sng" dirty="0">
                <a:solidFill>
                  <a:srgbClr val="293879"/>
                </a:solidFill>
                <a:latin typeface="Marianne" panose="02000000000000000000" pitchFamily="50" charset="0"/>
                <a:cs typeface="Marianne ExtraBold"/>
              </a:rPr>
              <a:t>agirpourlatransition.ademe.fr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6419008-32C7-9E9D-D245-43C45AA64484}"/>
              </a:ext>
            </a:extLst>
          </p:cNvPr>
          <p:cNvGrpSpPr/>
          <p:nvPr/>
        </p:nvGrpSpPr>
        <p:grpSpPr>
          <a:xfrm>
            <a:off x="1364035" y="2741545"/>
            <a:ext cx="3010552" cy="2659672"/>
            <a:chOff x="4864335" y="3151982"/>
            <a:chExt cx="2463326" cy="217622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46FB774B-C267-9B4F-0D45-D3BAF8B5F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2168" y1="32454" x2="32168" y2="32454"/>
                          <a14:foregroundMark x1="28904" y1="23219" x2="28904" y2="23219"/>
                          <a14:foregroundMark x1="43357" y1="22427" x2="43357" y2="22427"/>
                          <a14:foregroundMark x1="40326" y1="31398" x2="40326" y2="31398"/>
                          <a14:foregroundMark x1="49650" y1="26913" x2="49650" y2="26913"/>
                          <a14:foregroundMark x1="52681" y1="23483" x2="52681" y2="23483"/>
                          <a14:foregroundMark x1="59907" y1="16095" x2="59907" y2="16095"/>
                          <a14:foregroundMark x1="65268" y1="16095" x2="65268" y2="16095"/>
                          <a14:foregroundMark x1="71562" y1="24274" x2="71562" y2="24274"/>
                          <a14:foregroundMark x1="79720" y1="40897" x2="79720" y2="40897"/>
                          <a14:foregroundMark x1="72261" y1="38259" x2="72261" y2="38259"/>
                          <a14:foregroundMark x1="74126" y1="44063" x2="74126" y2="44063"/>
                          <a14:foregroundMark x1="79487" y1="49604" x2="79487" y2="49604"/>
                          <a14:foregroundMark x1="79021" y1="56992" x2="79021" y2="56992"/>
                          <a14:foregroundMark x1="50350" y1="59103" x2="50350" y2="59103"/>
                          <a14:foregroundMark x1="40793" y1="65435" x2="40793" y2="65435"/>
                          <a14:foregroundMark x1="26340" y1="60158" x2="26340" y2="60158"/>
                          <a14:foregroundMark x1="26107" y1="54354" x2="26107" y2="54354"/>
                          <a14:foregroundMark x1="35664" y1="55673" x2="35664" y2="55673"/>
                          <a14:foregroundMark x1="35198" y1="69921" x2="35198" y2="69921"/>
                          <a14:foregroundMark x1="28205" y1="74406" x2="28205" y2="74406"/>
                          <a14:foregroundMark x1="54312" y1="83113" x2="54312" y2="83113"/>
                          <a14:foregroundMark x1="64802" y1="66491" x2="64802" y2="66491"/>
                          <a14:foregroundMark x1="79487" y1="74934" x2="79487" y2="74934"/>
                          <a14:foregroundMark x1="74592" y1="77309" x2="74592" y2="77309"/>
                          <a14:foregroundMark x1="60140" y1="34565" x2="60140" y2="34565"/>
                          <a14:foregroundMark x1="45221" y1="31135" x2="45221" y2="31135"/>
                          <a14:backgroundMark x1="45688" y1="49340" x2="45688" y2="49340"/>
                          <a14:backgroundMark x1="30536" y1="40633" x2="30536" y2="40633"/>
                          <a14:backgroundMark x1="28438" y1="43536" x2="28438" y2="43536"/>
                          <a14:backgroundMark x1="35897" y1="40369" x2="35897" y2="40369"/>
                          <a14:backgroundMark x1="59907" y1="44591" x2="59907" y2="44591"/>
                          <a14:backgroundMark x1="45688" y1="68338" x2="45688" y2="68338"/>
                          <a14:backgroundMark x1="42424" y1="72032" x2="42424" y2="72032"/>
                          <a14:backgroundMark x1="45221" y1="25066" x2="45221" y2="250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64335" y="3151982"/>
              <a:ext cx="2463326" cy="2176225"/>
            </a:xfrm>
            <a:prstGeom prst="rect">
              <a:avLst/>
            </a:prstGeom>
          </p:spPr>
        </p:pic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C6FD4FE2-4FCF-C219-5CF0-2870D842A70E}"/>
                </a:ext>
              </a:extLst>
            </p:cNvPr>
            <p:cNvSpPr/>
            <p:nvPr/>
          </p:nvSpPr>
          <p:spPr>
            <a:xfrm>
              <a:off x="5105639" y="3255844"/>
              <a:ext cx="1968500" cy="1968500"/>
            </a:xfrm>
            <a:prstGeom prst="roundRect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7B0EA750-1E6E-B866-048E-750425398FD1}"/>
              </a:ext>
            </a:extLst>
          </p:cNvPr>
          <p:cNvSpPr txBox="1"/>
          <p:nvPr/>
        </p:nvSpPr>
        <p:spPr>
          <a:xfrm>
            <a:off x="0" y="5481538"/>
            <a:ext cx="10696269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293879"/>
                </a:solidFill>
                <a:latin typeface="Marianne" panose="02000000000000000000" pitchFamily="50" charset="0"/>
              </a:rPr>
              <a:t>Le programme est </a:t>
            </a:r>
            <a:r>
              <a:rPr lang="fr-FR" sz="1400" b="1" dirty="0">
                <a:solidFill>
                  <a:srgbClr val="293879"/>
                </a:solidFill>
                <a:latin typeface="Marianne" panose="02000000000000000000" pitchFamily="50" charset="0"/>
              </a:rPr>
              <a:t>ouvert de manière continue jusqu’au 31/10/2025 </a:t>
            </a:r>
            <a:r>
              <a:rPr lang="fr-FR" sz="1400" dirty="0">
                <a:solidFill>
                  <a:srgbClr val="293879"/>
                </a:solidFill>
                <a:latin typeface="Marianne" panose="02000000000000000000" pitchFamily="50" charset="0"/>
              </a:rPr>
              <a:t>en fonction de la disponibilité budgétaire.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4FFEAD-012D-B9B2-DE2B-BBC95925C10C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136437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1A4E6-9A5C-8691-4672-C3AE2CF6F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C89E556-B614-07D8-0C32-525812D9A41E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4C71223-80C8-5E3A-FBD9-A13E6E5E8FAB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Plateforme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0AB7F7E-5BB4-F542-0AFC-35F4DDF73960}"/>
              </a:ext>
            </a:extLst>
          </p:cNvPr>
          <p:cNvGrpSpPr/>
          <p:nvPr/>
        </p:nvGrpSpPr>
        <p:grpSpPr>
          <a:xfrm>
            <a:off x="7830827" y="2033021"/>
            <a:ext cx="3726854" cy="3465349"/>
            <a:chOff x="6987679" y="1774196"/>
            <a:chExt cx="3726854" cy="2053284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B26989C2-A5ED-63BA-8603-791729491612}"/>
                </a:ext>
              </a:extLst>
            </p:cNvPr>
            <p:cNvSpPr/>
            <p:nvPr/>
          </p:nvSpPr>
          <p:spPr>
            <a:xfrm>
              <a:off x="7041070" y="1774196"/>
              <a:ext cx="3620054" cy="1855645"/>
            </a:xfrm>
            <a:prstGeom prst="roundRect">
              <a:avLst/>
            </a:prstGeom>
            <a:solidFill>
              <a:srgbClr val="FEF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rgbClr val="FA914B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864DDDE-9F3B-5FEB-9EC2-8D3E5D6636FA}"/>
                </a:ext>
              </a:extLst>
            </p:cNvPr>
            <p:cNvSpPr txBox="1"/>
            <p:nvPr/>
          </p:nvSpPr>
          <p:spPr>
            <a:xfrm>
              <a:off x="6987679" y="2131501"/>
              <a:ext cx="3726854" cy="1695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CHOISIR L’AXE CORRESPONDANT</a:t>
              </a: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A VOTRE DEMANDE</a:t>
              </a:r>
              <a:br>
                <a:rPr lang="fr-FR" b="1" dirty="0">
                  <a:solidFill>
                    <a:srgbClr val="002060"/>
                  </a:solidFill>
                </a:rPr>
              </a:b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PUIS</a:t>
              </a:r>
              <a:br>
                <a:rPr lang="fr-FR" b="1" dirty="0">
                  <a:solidFill>
                    <a:srgbClr val="002060"/>
                  </a:solidFill>
                </a:rPr>
              </a:b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CLIQUER SUR </a:t>
              </a: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« CONNECTEZ-VOUS POUR </a:t>
              </a: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DEPOSER UN DOSSIER»</a:t>
              </a:r>
              <a:br>
                <a:rPr lang="fr-FR" b="1" dirty="0">
                  <a:solidFill>
                    <a:srgbClr val="002060"/>
                  </a:solidFill>
                </a:rPr>
              </a:br>
              <a:br>
                <a:rPr lang="fr-FR" b="1" dirty="0">
                  <a:solidFill>
                    <a:srgbClr val="002060"/>
                  </a:solidFill>
                </a:rPr>
              </a:br>
              <a:endParaRPr lang="fr-FR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B2F591BC-FE3A-2309-652D-8BB9F86CE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37" y="1737996"/>
            <a:ext cx="6566733" cy="3721839"/>
          </a:xfrm>
          <a:prstGeom prst="rect">
            <a:avLst/>
          </a:prstGeom>
          <a:ln w="38100">
            <a:solidFill>
              <a:srgbClr val="F2AA84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C1215B4-9BB9-6D0D-7E75-9C297BC3DFC5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316421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B5137-78C6-BF34-2553-C460C85E8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649ADA0-836D-07DB-FEB1-E48D8B676F9A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5DF160-342B-57D8-4DAA-FE5CA7722264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Plateforme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A7B957-A5D8-77ED-AE39-9FBC6D23A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50" y="3822745"/>
            <a:ext cx="5254830" cy="226157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5" name="Image 1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C2AA874-0661-A15F-4E5F-97C6301F2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0" y="1450867"/>
            <a:ext cx="5254830" cy="2154122"/>
          </a:xfrm>
          <a:prstGeom prst="rect">
            <a:avLst/>
          </a:prstGeom>
          <a:ln w="38100">
            <a:solidFill>
              <a:srgbClr val="F2AA84"/>
            </a:solidFill>
          </a:ln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E954D072-EEDF-7F6A-4BC0-6111A6A9A631}"/>
              </a:ext>
            </a:extLst>
          </p:cNvPr>
          <p:cNvGrpSpPr/>
          <p:nvPr/>
        </p:nvGrpSpPr>
        <p:grpSpPr>
          <a:xfrm>
            <a:off x="6863938" y="1450868"/>
            <a:ext cx="4640334" cy="2154122"/>
            <a:chOff x="6020790" y="1774196"/>
            <a:chExt cx="4640334" cy="2353682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D326662A-D3B1-5DD5-16D9-E2F0BEB2B4E7}"/>
                </a:ext>
              </a:extLst>
            </p:cNvPr>
            <p:cNvSpPr/>
            <p:nvPr/>
          </p:nvSpPr>
          <p:spPr>
            <a:xfrm>
              <a:off x="6020791" y="1774196"/>
              <a:ext cx="4640333" cy="2353682"/>
            </a:xfrm>
            <a:prstGeom prst="roundRect">
              <a:avLst/>
            </a:prstGeom>
            <a:solidFill>
              <a:srgbClr val="FEF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rgbClr val="FA914B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B3C4CE2-10E5-DE38-B5EE-DE6251E5816C}"/>
                </a:ext>
              </a:extLst>
            </p:cNvPr>
            <p:cNvSpPr txBox="1"/>
            <p:nvPr/>
          </p:nvSpPr>
          <p:spPr>
            <a:xfrm>
              <a:off x="6020790" y="1966936"/>
              <a:ext cx="4640333" cy="1031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b="1" dirty="0">
                <a:solidFill>
                  <a:srgbClr val="002060"/>
                </a:solidFill>
              </a:endParaRPr>
            </a:p>
            <a:p>
              <a:endParaRPr lang="fr-FR" b="1" dirty="0">
                <a:solidFill>
                  <a:srgbClr val="002060"/>
                </a:solidFill>
              </a:endParaRPr>
            </a:p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REMPLIR LES INFORMATIONS DEMANDEES</a:t>
              </a:r>
              <a:br>
                <a:rPr lang="fr-FR" b="1" dirty="0">
                  <a:solidFill>
                    <a:srgbClr val="002060"/>
                  </a:solidFill>
                </a:rPr>
              </a:br>
              <a:br>
                <a:rPr lang="fr-FR" b="1" dirty="0">
                  <a:solidFill>
                    <a:srgbClr val="002060"/>
                  </a:solidFill>
                </a:rPr>
              </a:br>
              <a:r>
                <a:rPr lang="fr-FR" b="1" dirty="0">
                  <a:solidFill>
                    <a:srgbClr val="002060"/>
                  </a:solidFill>
                </a:rPr>
                <a:t>TELEVERSER LES DOCUMENTS</a:t>
              </a:r>
              <a:br>
                <a:rPr lang="fr-FR" b="1" dirty="0">
                  <a:solidFill>
                    <a:srgbClr val="002060"/>
                  </a:solidFill>
                </a:rPr>
              </a:br>
              <a:br>
                <a:rPr lang="fr-FR" b="1" dirty="0">
                  <a:solidFill>
                    <a:srgbClr val="002060"/>
                  </a:solidFill>
                </a:rPr>
              </a:b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360CEFA-5BFA-81B0-63A4-1436F204F7F2}"/>
              </a:ext>
            </a:extLst>
          </p:cNvPr>
          <p:cNvSpPr/>
          <p:nvPr/>
        </p:nvSpPr>
        <p:spPr>
          <a:xfrm>
            <a:off x="6863937" y="3781388"/>
            <a:ext cx="4640333" cy="2154122"/>
          </a:xfrm>
          <a:prstGeom prst="roundRect">
            <a:avLst/>
          </a:prstGeom>
          <a:solidFill>
            <a:srgbClr val="FEF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FA914B"/>
              </a:solidFill>
              <a:latin typeface="Marianne" panose="02000000000000000000" pitchFamily="50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C13F5B5-B0B6-DF05-D6B1-A9CCFD6459B1}"/>
              </a:ext>
            </a:extLst>
          </p:cNvPr>
          <p:cNvSpPr txBox="1"/>
          <p:nvPr/>
        </p:nvSpPr>
        <p:spPr>
          <a:xfrm>
            <a:off x="6135114" y="4119785"/>
            <a:ext cx="60979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UNE FOIS LA DEMANDE COMPLETE</a:t>
            </a:r>
            <a:br>
              <a:rPr lang="fr-FR" b="1" dirty="0">
                <a:solidFill>
                  <a:srgbClr val="002060"/>
                </a:solidFill>
              </a:rPr>
            </a:br>
            <a:br>
              <a:rPr lang="fr-FR" b="1" dirty="0">
                <a:solidFill>
                  <a:srgbClr val="002060"/>
                </a:solidFill>
              </a:rPr>
            </a:br>
            <a:r>
              <a:rPr lang="fr-FR" b="1" dirty="0">
                <a:solidFill>
                  <a:srgbClr val="002060"/>
                </a:solidFill>
              </a:rPr>
              <a:t>CLIQUER SUR </a:t>
            </a:r>
            <a:br>
              <a:rPr lang="fr-FR" b="1" dirty="0">
                <a:solidFill>
                  <a:srgbClr val="002060"/>
                </a:solidFill>
              </a:rPr>
            </a:br>
            <a:br>
              <a:rPr lang="fr-FR" b="1" dirty="0">
                <a:solidFill>
                  <a:srgbClr val="002060"/>
                </a:solidFill>
              </a:rPr>
            </a:br>
            <a:r>
              <a:rPr lang="fr-FR" b="1" dirty="0">
                <a:solidFill>
                  <a:srgbClr val="002060"/>
                </a:solidFill>
              </a:rPr>
              <a:t>TERMINER ET ENVOYER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99C3B51-C661-C771-FACF-1867646E7F04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221101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0E416-333F-E159-7DB4-6035E2D30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D41A3FD-7957-75EA-3C80-5854F4AEC29B}"/>
              </a:ext>
            </a:extLst>
          </p:cNvPr>
          <p:cNvSpPr/>
          <p:nvPr/>
        </p:nvSpPr>
        <p:spPr>
          <a:xfrm>
            <a:off x="7986429" y="2316129"/>
            <a:ext cx="3620054" cy="3294423"/>
          </a:xfrm>
          <a:prstGeom prst="roundRect">
            <a:avLst/>
          </a:prstGeom>
          <a:solidFill>
            <a:srgbClr val="FEF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FA914B"/>
              </a:solidFill>
              <a:latin typeface="Marianne" panose="02000000000000000000" pitchFamily="50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4480C5-B025-8B39-161F-3C414050A6E6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A795427-5248-05E5-A360-41177D80738B}"/>
              </a:ext>
            </a:extLst>
          </p:cNvPr>
          <p:cNvSpPr/>
          <p:nvPr/>
        </p:nvSpPr>
        <p:spPr>
          <a:xfrm>
            <a:off x="347624" y="2316129"/>
            <a:ext cx="3620054" cy="3294423"/>
          </a:xfrm>
          <a:prstGeom prst="roundRect">
            <a:avLst/>
          </a:prstGeom>
          <a:solidFill>
            <a:srgbClr val="FEF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FA914B"/>
              </a:solidFill>
              <a:latin typeface="Marianne" panose="02000000000000000000" pitchFamily="50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7397738-8035-A592-CF63-8C25CFAC6823}"/>
              </a:ext>
            </a:extLst>
          </p:cNvPr>
          <p:cNvSpPr/>
          <p:nvPr/>
        </p:nvSpPr>
        <p:spPr>
          <a:xfrm>
            <a:off x="4211766" y="2316130"/>
            <a:ext cx="3620054" cy="3294423"/>
          </a:xfrm>
          <a:prstGeom prst="roundRect">
            <a:avLst/>
          </a:prstGeom>
          <a:solidFill>
            <a:srgbClr val="FEF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FA914B"/>
              </a:solidFill>
              <a:latin typeface="Marianne" panose="02000000000000000000" pitchFamily="50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F51BE39-6E2D-FEDA-92A5-1DC27514B4F0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Déposer mon dossier – Documents nécessaires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41C7F2-5E13-5F7F-8610-13169969B2DB}"/>
              </a:ext>
            </a:extLst>
          </p:cNvPr>
          <p:cNvSpPr txBox="1"/>
          <p:nvPr/>
        </p:nvSpPr>
        <p:spPr>
          <a:xfrm>
            <a:off x="610614" y="2716845"/>
            <a:ext cx="309407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fr-FR" sz="1200" b="0" i="0" dirty="0">
                <a:solidFill>
                  <a:srgbClr val="002060"/>
                </a:solidFill>
                <a:effectLst/>
                <a:latin typeface="marianne" panose="02000000000000000000" pitchFamily="50" charset="0"/>
              </a:rPr>
              <a:t>Plan d'implantation</a:t>
            </a:r>
          </a:p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fr-FR" sz="1200" b="0" i="0" dirty="0">
                <a:solidFill>
                  <a:srgbClr val="002060"/>
                </a:solidFill>
                <a:effectLst/>
                <a:latin typeface="marianne" panose="02000000000000000000" pitchFamily="50" charset="0"/>
              </a:rPr>
              <a:t>Fiche(s) technique(s) des équipements</a:t>
            </a:r>
          </a:p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rgbClr val="002060"/>
                </a:solidFill>
                <a:latin typeface="marianne" panose="02000000000000000000" pitchFamily="50" charset="0"/>
              </a:rPr>
              <a:t>Attestation de prise de contact avec la marque Accueil Vélo</a:t>
            </a:r>
          </a:p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fr-FR" sz="1200" b="0" i="0" dirty="0">
                <a:solidFill>
                  <a:srgbClr val="002060"/>
                </a:solidFill>
                <a:effectLst/>
                <a:latin typeface="marianne" panose="02000000000000000000" pitchFamily="50" charset="0"/>
              </a:rPr>
              <a:t>Si association : statuts de l'association</a:t>
            </a:r>
            <a:br>
              <a:rPr lang="fr-FR" sz="1200" b="0" i="0" dirty="0">
                <a:solidFill>
                  <a:srgbClr val="002060"/>
                </a:solidFill>
                <a:effectLst/>
                <a:latin typeface="marianne" panose="02000000000000000000" pitchFamily="50" charset="0"/>
              </a:rPr>
            </a:br>
            <a:r>
              <a:rPr lang="fr-FR" sz="1200" b="0" i="0" dirty="0">
                <a:solidFill>
                  <a:srgbClr val="002060"/>
                </a:solidFill>
                <a:effectLst/>
                <a:latin typeface="marianne" panose="02000000000000000000" pitchFamily="50" charset="0"/>
              </a:rPr>
              <a:t>Si association : liste des administrateurs de l'association</a:t>
            </a:r>
            <a:br>
              <a:rPr lang="fr-FR" sz="1200" b="0" i="0" dirty="0">
                <a:solidFill>
                  <a:srgbClr val="002060"/>
                </a:solidFill>
                <a:effectLst/>
                <a:latin typeface="marianne" panose="02000000000000000000" pitchFamily="50" charset="0"/>
              </a:rPr>
            </a:br>
            <a:r>
              <a:rPr lang="fr-FR" sz="1200" b="0" i="0" dirty="0">
                <a:solidFill>
                  <a:srgbClr val="002060"/>
                </a:solidFill>
                <a:effectLst/>
                <a:latin typeface="marianne" panose="02000000000000000000" pitchFamily="50" charset="0"/>
              </a:rPr>
              <a:t>Si association : bilans et comptes de résultat des 2 dernières années de l'association</a:t>
            </a:r>
          </a:p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fr-FR" sz="1200" u="sng" dirty="0">
                <a:solidFill>
                  <a:srgbClr val="002060"/>
                </a:solidFill>
                <a:latin typeface="marianne" panose="02000000000000000000" pitchFamily="50" charset="0"/>
                <a:hlinkClick r:id="rId3"/>
              </a:rPr>
              <a:t>Déclaration des aides Minimis</a:t>
            </a:r>
            <a:endParaRPr lang="fr-FR" sz="1200" b="0" i="0" dirty="0">
              <a:solidFill>
                <a:srgbClr val="002060"/>
              </a:solidFill>
              <a:effectLst/>
              <a:latin typeface="marianne" panose="02000000000000000000" pitchFamily="50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E8C2B9B-32B9-F511-E403-979C82A25AE4}"/>
              </a:ext>
            </a:extLst>
          </p:cNvPr>
          <p:cNvSpPr txBox="1"/>
          <p:nvPr/>
        </p:nvSpPr>
        <p:spPr>
          <a:xfrm>
            <a:off x="1772609" y="2347513"/>
            <a:ext cx="77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AXE 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51B40F1-7FE6-ADF9-61A4-7D55F8E65249}"/>
              </a:ext>
            </a:extLst>
          </p:cNvPr>
          <p:cNvSpPr txBox="1"/>
          <p:nvPr/>
        </p:nvSpPr>
        <p:spPr>
          <a:xfrm>
            <a:off x="5710958" y="2349019"/>
            <a:ext cx="77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AXE 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91B4B63-5ADA-59EC-54E0-FC7BB7965655}"/>
              </a:ext>
            </a:extLst>
          </p:cNvPr>
          <p:cNvSpPr txBox="1"/>
          <p:nvPr/>
        </p:nvSpPr>
        <p:spPr>
          <a:xfrm>
            <a:off x="9506931" y="2347513"/>
            <a:ext cx="77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AXE 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F0549F8-EB0B-EEC6-8327-A3E16D58F425}"/>
              </a:ext>
            </a:extLst>
          </p:cNvPr>
          <p:cNvSpPr txBox="1"/>
          <p:nvPr/>
        </p:nvSpPr>
        <p:spPr>
          <a:xfrm>
            <a:off x="8177464" y="2716845"/>
            <a:ext cx="34290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fr-FR" sz="1200" b="0" i="0" dirty="0">
                <a:solidFill>
                  <a:srgbClr val="002060"/>
                </a:solidFill>
                <a:effectLst/>
                <a:latin typeface="marianne" panose="02000000000000000000" pitchFamily="50" charset="0"/>
              </a:rPr>
              <a:t>Cahier des charges / CCTP de l'étude</a:t>
            </a:r>
          </a:p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fr-FR" sz="1200" b="0" i="0" dirty="0">
                <a:solidFill>
                  <a:srgbClr val="002060"/>
                </a:solidFill>
                <a:effectLst/>
                <a:latin typeface="marianne" panose="02000000000000000000" pitchFamily="50" charset="0"/>
              </a:rPr>
              <a:t>Spécifique tronçon d'un itinéraire inscrit au schéma national - Courrier avis du comité d'itinéraire</a:t>
            </a:r>
          </a:p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fr-FR" sz="1200" b="0" i="0" dirty="0">
                <a:solidFill>
                  <a:srgbClr val="002060"/>
                </a:solidFill>
                <a:effectLst/>
                <a:latin typeface="marianne" panose="02000000000000000000" pitchFamily="50" charset="0"/>
              </a:rPr>
              <a:t>Statuts de l'association - uniquement si association</a:t>
            </a:r>
          </a:p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fr-FR" sz="1200" b="0" i="0" dirty="0">
                <a:solidFill>
                  <a:srgbClr val="002060"/>
                </a:solidFill>
                <a:effectLst/>
                <a:latin typeface="marianne" panose="02000000000000000000" pitchFamily="50" charset="0"/>
              </a:rPr>
              <a:t>Liste des administrateurs de l'association - uniquement si association</a:t>
            </a:r>
          </a:p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fr-FR" sz="1200" b="0" i="0" dirty="0">
                <a:solidFill>
                  <a:srgbClr val="002060"/>
                </a:solidFill>
                <a:effectLst/>
                <a:latin typeface="marianne" panose="02000000000000000000" pitchFamily="50" charset="0"/>
              </a:rPr>
              <a:t>Les bilans et comptes de résultat des 2 dernières années de l'association - uniquement si association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9651623-E276-B590-B77C-0236A96EB99A}"/>
              </a:ext>
            </a:extLst>
          </p:cNvPr>
          <p:cNvSpPr txBox="1"/>
          <p:nvPr/>
        </p:nvSpPr>
        <p:spPr>
          <a:xfrm>
            <a:off x="4385884" y="2716845"/>
            <a:ext cx="32718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fr-FR" sz="1200" b="0" i="0" dirty="0">
                <a:solidFill>
                  <a:srgbClr val="002060"/>
                </a:solidFill>
                <a:effectLst/>
                <a:latin typeface="marianne" panose="02000000000000000000" pitchFamily="50" charset="0"/>
              </a:rPr>
              <a:t>Plan d'implantation</a:t>
            </a:r>
          </a:p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fr-FR" sz="1200" b="0" i="0" dirty="0">
                <a:solidFill>
                  <a:srgbClr val="002060"/>
                </a:solidFill>
                <a:effectLst/>
                <a:latin typeface="marianne" panose="02000000000000000000" pitchFamily="50" charset="0"/>
              </a:rPr>
              <a:t>Fiche(s) technique(s) des équipements</a:t>
            </a:r>
          </a:p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fr-FR" sz="1200" b="0" i="0" dirty="0">
                <a:solidFill>
                  <a:srgbClr val="002060"/>
                </a:solidFill>
                <a:effectLst/>
                <a:latin typeface="marianne" panose="02000000000000000000" pitchFamily="50" charset="0"/>
              </a:rPr>
              <a:t>Photos des équipements déjà présents si Aire partielle</a:t>
            </a:r>
          </a:p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fr-FR" sz="1200" b="0" i="0" dirty="0">
                <a:solidFill>
                  <a:srgbClr val="002060"/>
                </a:solidFill>
                <a:effectLst/>
                <a:latin typeface="marianne" panose="02000000000000000000" pitchFamily="50" charset="0"/>
              </a:rPr>
              <a:t>Localisation par rapport à l'itinéraire vélo concerné (capture d'écran de l'emplacement choisi et de l'itinéraire vélo)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10C4074-0D81-B4DD-A2F1-07D9FB72B395}"/>
              </a:ext>
            </a:extLst>
          </p:cNvPr>
          <p:cNvSpPr/>
          <p:nvPr/>
        </p:nvSpPr>
        <p:spPr>
          <a:xfrm>
            <a:off x="347624" y="1247448"/>
            <a:ext cx="11126379" cy="933252"/>
          </a:xfrm>
          <a:prstGeom prst="roundRect">
            <a:avLst/>
          </a:prstGeom>
          <a:solidFill>
            <a:srgbClr val="FEF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endParaRPr lang="fr-FR" sz="1200" b="0" i="0" dirty="0">
              <a:solidFill>
                <a:srgbClr val="002060"/>
              </a:solidFill>
              <a:effectLst/>
              <a:latin typeface="marianne" panose="02000000000000000000" pitchFamily="50" charset="0"/>
            </a:endParaRPr>
          </a:p>
          <a:p>
            <a:pPr algn="l" fontAlgn="base"/>
            <a:r>
              <a:rPr lang="fr-FR" sz="1200" b="0" i="0" dirty="0">
                <a:solidFill>
                  <a:srgbClr val="002060"/>
                </a:solidFill>
                <a:effectLst/>
                <a:latin typeface="marianne" panose="02000000000000000000" pitchFamily="50" charset="0"/>
              </a:rPr>
              <a:t>DOCUMENTS OBLIGATOIRES</a:t>
            </a:r>
          </a:p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fr-FR" sz="1200" b="0" i="0" dirty="0">
                <a:solidFill>
                  <a:srgbClr val="002060"/>
                </a:solidFill>
                <a:effectLst/>
                <a:latin typeface="marianne" panose="02000000000000000000" pitchFamily="50" charset="0"/>
              </a:rPr>
              <a:t>Devis </a:t>
            </a:r>
          </a:p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fr-FR" sz="1200" b="0" i="0" dirty="0">
                <a:solidFill>
                  <a:srgbClr val="002060"/>
                </a:solidFill>
                <a:effectLst/>
                <a:latin typeface="marianne" panose="02000000000000000000" pitchFamily="50" charset="0"/>
              </a:rPr>
              <a:t>Fichier CSV</a:t>
            </a:r>
          </a:p>
          <a:p>
            <a:pPr marL="171450" indent="-171450" fontAlgn="base">
              <a:buFont typeface="Wingdings" panose="05000000000000000000" pitchFamily="2" charset="2"/>
              <a:buChar char="q"/>
            </a:pPr>
            <a:r>
              <a:rPr lang="fr-FR" sz="1200" u="sng" dirty="0">
                <a:solidFill>
                  <a:srgbClr val="002060"/>
                </a:solidFill>
                <a:latin typeface="marianne" panose="02000000000000000000" pitchFamily="50" charset="0"/>
                <a:hlinkClick r:id="rId4"/>
              </a:rPr>
              <a:t>Attestation de santé financière</a:t>
            </a:r>
            <a:endParaRPr lang="fr-FR" sz="1200" u="sng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pPr algn="l" fontAlgn="base"/>
            <a:endParaRPr lang="fr-FR" sz="1800" dirty="0">
              <a:solidFill>
                <a:srgbClr val="002060"/>
              </a:solidFill>
              <a:latin typeface="marianne" panose="02000000000000000000" pitchFamily="50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F6A32E-0B6C-E644-B89D-9CAB5EED4B87}"/>
              </a:ext>
            </a:extLst>
          </p:cNvPr>
          <p:cNvSpPr txBox="1"/>
          <p:nvPr/>
        </p:nvSpPr>
        <p:spPr>
          <a:xfrm>
            <a:off x="347625" y="5672451"/>
            <a:ext cx="1125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Marianne" panose="02000000000000000000" pitchFamily="50" charset="0"/>
              </a:rPr>
              <a:t>Ces documents, propres à chaque axe, doivent être associés à votre dépôt de dossier</a:t>
            </a:r>
            <a:br>
              <a:rPr lang="fr-FR" b="1" dirty="0">
                <a:solidFill>
                  <a:srgbClr val="002060"/>
                </a:solidFill>
                <a:latin typeface="Marianne" panose="02000000000000000000" pitchFamily="50" charset="0"/>
              </a:rPr>
            </a:br>
            <a:r>
              <a:rPr lang="fr-FR" b="1" dirty="0">
                <a:solidFill>
                  <a:srgbClr val="002060"/>
                </a:solidFill>
                <a:latin typeface="Marianne" panose="02000000000000000000" pitchFamily="50" charset="0"/>
              </a:rPr>
              <a:t>de demande d’aide. Ils sont nécessaires à l’instruction de votre dossier.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9FBD8B3-6241-13C4-093A-5E6E72C4D99D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Financé par Destination France</a:t>
            </a:r>
          </a:p>
        </p:txBody>
      </p:sp>
    </p:spTree>
    <p:extLst>
      <p:ext uri="{BB962C8B-B14F-4D97-AF65-F5344CB8AC3E}">
        <p14:creationId xmlns:p14="http://schemas.microsoft.com/office/powerpoint/2010/main" val="107116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1DDC1-B60A-D406-C086-6E1AE13FD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FFB789D-92B2-6159-3946-5CFFF14EA17B}"/>
              </a:ext>
            </a:extLst>
          </p:cNvPr>
          <p:cNvSpPr txBox="1"/>
          <p:nvPr/>
        </p:nvSpPr>
        <p:spPr>
          <a:xfrm>
            <a:off x="495826" y="1233134"/>
            <a:ext cx="65000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Marianne" panose="02000000000000000000" pitchFamily="50" charset="0"/>
              </a:rPr>
              <a:t>INFORMATIONS NÉCESSAIRES</a:t>
            </a:r>
            <a:endParaRPr lang="fr-FR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endParaRPr lang="fr-FR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r>
              <a:rPr lang="fr-FR" u="sng" dirty="0">
                <a:solidFill>
                  <a:srgbClr val="002060"/>
                </a:solidFill>
                <a:latin typeface="Marianne" panose="02000000000000000000" pitchFamily="50" charset="0"/>
              </a:rPr>
              <a:t>DEVIS : doivent être regroupés dans 1 seul document PDF</a:t>
            </a:r>
          </a:p>
          <a:p>
            <a:endParaRPr lang="fr-FR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Informations de la société prestataire :</a:t>
            </a:r>
            <a:b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</a:b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- Nom</a:t>
            </a:r>
            <a:b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</a:b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- SIRET</a:t>
            </a:r>
            <a:b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</a:b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- Numéro de TVA si applicable</a:t>
            </a:r>
            <a:b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</a:br>
            <a:endParaRPr lang="fr-FR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Raison sociale de l’établissement demandeur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Date du devis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Nom de l’équipement (conformément au tableau des aménagements éligibles)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Quantité de l’équipement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Montant HT (ou TTC si non assujetti)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FC5938"/>
                </a:solidFill>
                <a:latin typeface="Marianne" panose="02000000000000000000" pitchFamily="50" charset="0"/>
              </a:rPr>
              <a:t>NE PAS ÊTRE SIGNÉ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Marianne" panose="020000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Marianne" panose="02000000000000000000" pitchFamily="50" charset="0"/>
            </a:endParaRPr>
          </a:p>
          <a:p>
            <a:endParaRPr lang="fr-FR" dirty="0">
              <a:latin typeface="Marianne" panose="02000000000000000000" pitchFamily="50" charset="0"/>
            </a:endParaRPr>
          </a:p>
          <a:p>
            <a:endParaRPr lang="fr-FR" dirty="0">
              <a:latin typeface="Marianne" panose="02000000000000000000" pitchFamily="50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A457C4-6B45-D491-6DB8-C2CCB0B7AFFF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74564E7-3073-F822-2F3B-620EB7DB4279}"/>
              </a:ext>
            </a:extLst>
          </p:cNvPr>
          <p:cNvSpPr txBox="1"/>
          <p:nvPr/>
        </p:nvSpPr>
        <p:spPr>
          <a:xfrm>
            <a:off x="6802283" y="1233134"/>
            <a:ext cx="48938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Marianne" panose="02000000000000000000" pitchFamily="50" charset="0"/>
            </a:endParaRPr>
          </a:p>
          <a:p>
            <a:endParaRPr lang="fr-FR" dirty="0">
              <a:latin typeface="Marianne" panose="02000000000000000000" pitchFamily="50" charset="0"/>
            </a:endParaRPr>
          </a:p>
          <a:p>
            <a:r>
              <a:rPr lang="fr-FR" u="sng" dirty="0">
                <a:solidFill>
                  <a:srgbClr val="002060"/>
                </a:solidFill>
                <a:latin typeface="Marianne" panose="02000000000000000000" pitchFamily="50" charset="0"/>
              </a:rPr>
              <a:t>FICHES TECHNIQUE : doivent être regroupés dans 1 seul document PDF</a:t>
            </a:r>
          </a:p>
          <a:p>
            <a:endParaRPr lang="fr-FR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Caractéristique technique de l’équipement :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Taille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Matériaux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Besoin d’installation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Photo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Typologie d’équipement</a:t>
            </a:r>
          </a:p>
          <a:p>
            <a:endParaRPr lang="fr-FR" dirty="0">
              <a:latin typeface="Marianne" panose="02000000000000000000" pitchFamily="50" charset="0"/>
            </a:endParaRPr>
          </a:p>
          <a:p>
            <a:endParaRPr lang="fr-FR" dirty="0">
              <a:latin typeface="Marianne" panose="02000000000000000000" pitchFamily="50" charset="0"/>
            </a:endParaRPr>
          </a:p>
          <a:p>
            <a:pPr algn="ctr"/>
            <a:r>
              <a:rPr lang="fr-FR" b="1" u="sng" dirty="0">
                <a:solidFill>
                  <a:srgbClr val="FC5938"/>
                </a:solidFill>
                <a:latin typeface="Marianne" panose="02000000000000000000" pitchFamily="50" charset="0"/>
              </a:rPr>
              <a:t>La fiche technique permet de définir l’éligibilité ou non de l’équipement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4B7912-B044-98C8-272F-0A601DDC6466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Financé par Destination France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AE5DC8-8414-6CAC-138E-7BD5F949DEFA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Devis et fiche technique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199527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AAEB9-EC48-3FB3-9E6E-F2C603284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1A996CD-A352-4032-652A-65EF9B377509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AF09785-E2FF-8D60-6243-0ACFF8A69E64}"/>
              </a:ext>
            </a:extLst>
          </p:cNvPr>
          <p:cNvSpPr txBox="1"/>
          <p:nvPr/>
        </p:nvSpPr>
        <p:spPr>
          <a:xfrm>
            <a:off x="495825" y="1363763"/>
            <a:ext cx="410298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INFORMATIONS NÉCESSAIRES</a:t>
            </a:r>
          </a:p>
          <a:p>
            <a:endParaRPr lang="fr-FR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FORME :</a:t>
            </a:r>
          </a:p>
          <a:p>
            <a:endParaRPr lang="fr-FR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Capture d’écran de vue aérienne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Plan d’architecte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Extrait cadastral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INFORMATIONS :</a:t>
            </a:r>
          </a:p>
          <a:p>
            <a:endParaRPr lang="fr-FR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Emplacement des équipements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Nom et nombres d’équipements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Marianne" panose="02000000000000000000" pitchFamily="50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89C2F1-59E0-4CBE-4D0D-8A8579D1B656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Financé par Destination France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9F7B36C-CA2F-04D2-50A4-545921215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522" y="1487949"/>
            <a:ext cx="4441530" cy="38821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486700-2DA8-89C9-2611-52529119B91B}"/>
              </a:ext>
            </a:extLst>
          </p:cNvPr>
          <p:cNvSpPr/>
          <p:nvPr/>
        </p:nvSpPr>
        <p:spPr>
          <a:xfrm rot="868228">
            <a:off x="7634177" y="2647507"/>
            <a:ext cx="223284" cy="414670"/>
          </a:xfrm>
          <a:prstGeom prst="rect">
            <a:avLst/>
          </a:prstGeom>
          <a:solidFill>
            <a:srgbClr val="FC59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98C437-9D4F-8C49-390E-65833902E536}"/>
              </a:ext>
            </a:extLst>
          </p:cNvPr>
          <p:cNvSpPr/>
          <p:nvPr/>
        </p:nvSpPr>
        <p:spPr>
          <a:xfrm rot="868228">
            <a:off x="9009321" y="1991833"/>
            <a:ext cx="223284" cy="414670"/>
          </a:xfrm>
          <a:prstGeom prst="rect">
            <a:avLst/>
          </a:prstGeom>
          <a:solidFill>
            <a:srgbClr val="FC59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787922B-DEE8-92F0-AC12-EECED3620BFD}"/>
              </a:ext>
            </a:extLst>
          </p:cNvPr>
          <p:cNvCxnSpPr/>
          <p:nvPr/>
        </p:nvCxnSpPr>
        <p:spPr>
          <a:xfrm flipH="1" flipV="1">
            <a:off x="9280873" y="2328530"/>
            <a:ext cx="1298522" cy="9675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EE7CF0A-80E6-1C12-C93D-0DE08CF2E486}"/>
              </a:ext>
            </a:extLst>
          </p:cNvPr>
          <p:cNvCxnSpPr>
            <a:cxnSpLocks/>
          </p:cNvCxnSpPr>
          <p:nvPr/>
        </p:nvCxnSpPr>
        <p:spPr>
          <a:xfrm flipH="1" flipV="1">
            <a:off x="7905729" y="2945219"/>
            <a:ext cx="2673666" cy="4553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1B71511A-4B12-0B6D-9E76-0FF8D13943F5}"/>
              </a:ext>
            </a:extLst>
          </p:cNvPr>
          <p:cNvSpPr txBox="1"/>
          <p:nvPr/>
        </p:nvSpPr>
        <p:spPr>
          <a:xfrm>
            <a:off x="10579395" y="3172913"/>
            <a:ext cx="106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Abri Vélo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A5139D-5233-4038-4C2B-19FF7A3EAA79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Plan d’implantation</a:t>
            </a:r>
            <a:endParaRPr lang="fr-FR" sz="2400" dirty="0">
              <a:solidFill>
                <a:srgbClr val="FA914B"/>
              </a:solidFill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333904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957B1-7425-B976-B1F5-E1E686D29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EBFF94D-C4BA-BC2B-82C0-6BCA77BC7E79}"/>
              </a:ext>
            </a:extLst>
          </p:cNvPr>
          <p:cNvSpPr txBox="1"/>
          <p:nvPr/>
        </p:nvSpPr>
        <p:spPr>
          <a:xfrm>
            <a:off x="0" y="6581001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>
                <a:solidFill>
                  <a:srgbClr val="FA914B"/>
                </a:solidFill>
                <a:latin typeface="Marianne"/>
              </a:rPr>
              <a:t>Développer le vélotourisme</a:t>
            </a:r>
            <a:endParaRPr lang="fr-FR" sz="12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F61118-FF7E-42B0-004C-8F71ADAD191F}"/>
              </a:ext>
            </a:extLst>
          </p:cNvPr>
          <p:cNvSpPr txBox="1"/>
          <p:nvPr/>
        </p:nvSpPr>
        <p:spPr>
          <a:xfrm>
            <a:off x="203596" y="6177414"/>
            <a:ext cx="45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Financé par Destination France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4FF5AA8-9CAE-B323-C9EF-BA77A5311FB9}"/>
              </a:ext>
            </a:extLst>
          </p:cNvPr>
          <p:cNvSpPr txBox="1"/>
          <p:nvPr/>
        </p:nvSpPr>
        <p:spPr>
          <a:xfrm>
            <a:off x="1700998" y="385068"/>
            <a:ext cx="8960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A914B"/>
                </a:solidFill>
                <a:latin typeface="Marianne"/>
              </a:rPr>
              <a:t>Attestation de prise de contact avec Accueil Vélo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865E853-3495-DBFC-47BA-77A0A854CBC6}"/>
              </a:ext>
            </a:extLst>
          </p:cNvPr>
          <p:cNvSpPr txBox="1"/>
          <p:nvPr/>
        </p:nvSpPr>
        <p:spPr>
          <a:xfrm>
            <a:off x="495825" y="1363763"/>
            <a:ext cx="900797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INFORMATIONS NÉCESSAIRES</a:t>
            </a:r>
          </a:p>
          <a:p>
            <a:endParaRPr lang="fr-FR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FORMATS ACCEPTÉS :</a:t>
            </a:r>
          </a:p>
          <a:p>
            <a:endParaRPr lang="fr-FR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Capture d’écran d’échange de mail avec le référent Accueil Vélo du territoire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Pré-audit de l’établissement par le référent Accueil Vélo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Certificat de labélisation (si l’établissement est déjà labélisé)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INFORMATIONS MINIMALES ATTENDUES :</a:t>
            </a:r>
          </a:p>
          <a:p>
            <a:endParaRPr lang="fr-FR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Nom de l’établissement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Marianne" panose="02000000000000000000" pitchFamily="50" charset="0"/>
              </a:rPr>
              <a:t>Nom du référent Accueil Vélo et de la structure à laquelle il appartient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992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28835</TotalTime>
  <Words>1265</Words>
  <Application>Microsoft Office PowerPoint</Application>
  <PresentationFormat>Grand écran</PresentationFormat>
  <Paragraphs>262</Paragraphs>
  <Slides>31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0" baseType="lpstr">
      <vt:lpstr>Aptos</vt:lpstr>
      <vt:lpstr>Aptos Display</vt:lpstr>
      <vt:lpstr>Arial</vt:lpstr>
      <vt:lpstr>Marianne</vt:lpstr>
      <vt:lpstr>Marianne</vt:lpstr>
      <vt:lpstr>Marianne ExtraBold</vt:lpstr>
      <vt:lpstr>Milocha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ADEME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 CLERC DE BUSSY Basile</dc:creator>
  <cp:lastModifiedBy>LE CLERC DE BUSSY Basile</cp:lastModifiedBy>
  <cp:revision>28</cp:revision>
  <dcterms:created xsi:type="dcterms:W3CDTF">2024-12-12T15:27:21Z</dcterms:created>
  <dcterms:modified xsi:type="dcterms:W3CDTF">2025-04-10T09:52:23Z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ce3bfb-fff1-481a-835b-0a342757958d_Enabled">
    <vt:lpwstr>true</vt:lpwstr>
  </property>
  <property fmtid="{D5CDD505-2E9C-101B-9397-08002B2CF9AE}" pid="3" name="MSIP_Label_98ce3bfb-fff1-481a-835b-0a342757958d_SetDate">
    <vt:lpwstr>2025-02-07T14:17:39Z</vt:lpwstr>
  </property>
  <property fmtid="{D5CDD505-2E9C-101B-9397-08002B2CF9AE}" pid="4" name="MSIP_Label_98ce3bfb-fff1-481a-835b-0a342757958d_Method">
    <vt:lpwstr>Standard</vt:lpwstr>
  </property>
  <property fmtid="{D5CDD505-2E9C-101B-9397-08002B2CF9AE}" pid="5" name="MSIP_Label_98ce3bfb-fff1-481a-835b-0a342757958d_Name">
    <vt:lpwstr>C0 - Public</vt:lpwstr>
  </property>
  <property fmtid="{D5CDD505-2E9C-101B-9397-08002B2CF9AE}" pid="6" name="MSIP_Label_98ce3bfb-fff1-481a-835b-0a342757958d_SiteId">
    <vt:lpwstr>cb6c2492-4a85-4b15-85a1-ed94d47e5849</vt:lpwstr>
  </property>
  <property fmtid="{D5CDD505-2E9C-101B-9397-08002B2CF9AE}" pid="7" name="MSIP_Label_98ce3bfb-fff1-481a-835b-0a342757958d_ActionId">
    <vt:lpwstr>b38894b4-e386-440b-b33b-9b0b5b4b0629</vt:lpwstr>
  </property>
  <property fmtid="{D5CDD505-2E9C-101B-9397-08002B2CF9AE}" pid="8" name="MSIP_Label_98ce3bfb-fff1-481a-835b-0a342757958d_ContentBits">
    <vt:lpwstr>0</vt:lpwstr>
  </property>
</Properties>
</file>