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57" r:id="rId2"/>
    <p:sldId id="268" r:id="rId3"/>
    <p:sldId id="269" r:id="rId4"/>
    <p:sldId id="263" r:id="rId5"/>
    <p:sldId id="270" r:id="rId6"/>
    <p:sldId id="271" r:id="rId7"/>
    <p:sldId id="272" r:id="rId8"/>
    <p:sldId id="273" r:id="rId9"/>
    <p:sldId id="265" r:id="rId10"/>
    <p:sldId id="274" r:id="rId11"/>
    <p:sldId id="275" r:id="rId12"/>
    <p:sldId id="277" r:id="rId13"/>
    <p:sldId id="279" r:id="rId14"/>
    <p:sldId id="278" r:id="rId15"/>
    <p:sldId id="261" r:id="rId1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Style moyen 1 - Accentuation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6E25E649-3F16-4E02-A733-19D2CDBF48F0}" styleName="Style moyen 3 - Accentuation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5BE263C-DBD7-4A20-BB59-AAB30ACAA65A}" styleName="Style moyen 3 - Accentuation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3"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notesViewPr>
    <p:cSldViewPr snapToGrid="0">
      <p:cViewPr varScale="1">
        <p:scale>
          <a:sx n="62" d="100"/>
          <a:sy n="62" d="100"/>
        </p:scale>
        <p:origin x="3154"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44E54C70-9D95-46E2-8493-7BEB43EAE65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418004D4-6B5A-4EAC-95E6-C9FBB8329B5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1A7CC79-3EA3-47D5-9432-E4DEE515EF44}" type="datetimeFigureOut">
              <a:rPr lang="fr-FR" smtClean="0"/>
              <a:t>17/04/2023</a:t>
            </a:fld>
            <a:endParaRPr lang="fr-FR"/>
          </a:p>
        </p:txBody>
      </p:sp>
      <p:sp>
        <p:nvSpPr>
          <p:cNvPr id="4" name="Espace réservé du pied de page 3">
            <a:extLst>
              <a:ext uri="{FF2B5EF4-FFF2-40B4-BE49-F238E27FC236}">
                <a16:creationId xmlns:a16="http://schemas.microsoft.com/office/drawing/2014/main" id="{A262E7F7-2BCF-4D39-A347-B5077F9D170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AB8323E3-6426-44E1-A977-3DD6AAE11F2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F8DB145-C3D8-4849-B591-73DCEE2880D6}" type="slidenum">
              <a:rPr lang="fr-FR" smtClean="0"/>
              <a:t>‹N°›</a:t>
            </a:fld>
            <a:endParaRPr lang="fr-FR"/>
          </a:p>
        </p:txBody>
      </p:sp>
    </p:spTree>
    <p:extLst>
      <p:ext uri="{BB962C8B-B14F-4D97-AF65-F5344CB8AC3E}">
        <p14:creationId xmlns:p14="http://schemas.microsoft.com/office/powerpoint/2010/main" val="3609274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D98B1B2-75BF-4E26-8C2C-204C19F73978}" type="datetimeFigureOut">
              <a:rPr lang="fr-FR" smtClean="0"/>
              <a:t>17/04/2023</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ADF2C3B-CA45-4175-9520-CE406756BE8A}" type="slidenum">
              <a:rPr lang="fr-FR" smtClean="0"/>
              <a:t>‹N°›</a:t>
            </a:fld>
            <a:endParaRPr lang="fr-FR"/>
          </a:p>
        </p:txBody>
      </p:sp>
    </p:spTree>
    <p:extLst>
      <p:ext uri="{BB962C8B-B14F-4D97-AF65-F5344CB8AC3E}">
        <p14:creationId xmlns:p14="http://schemas.microsoft.com/office/powerpoint/2010/main" val="37889038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pic>
        <p:nvPicPr>
          <p:cNvPr id="27" name="Image 26">
            <a:extLst>
              <a:ext uri="{FF2B5EF4-FFF2-40B4-BE49-F238E27FC236}">
                <a16:creationId xmlns:a16="http://schemas.microsoft.com/office/drawing/2014/main" id="{06CE12A0-A835-40B2-93D9-54E4417B910E}"/>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250714" y="215727"/>
            <a:ext cx="2165372" cy="1961865"/>
          </a:xfrm>
          <a:prstGeom prst="rect">
            <a:avLst/>
          </a:prstGeom>
        </p:spPr>
      </p:pic>
      <p:sp>
        <p:nvSpPr>
          <p:cNvPr id="2" name="Titre 1">
            <a:extLst>
              <a:ext uri="{FF2B5EF4-FFF2-40B4-BE49-F238E27FC236}">
                <a16:creationId xmlns:a16="http://schemas.microsoft.com/office/drawing/2014/main" id="{F51AF2CC-CA7A-4160-BCB8-EE1B7E4FB5C6}"/>
              </a:ext>
            </a:extLst>
          </p:cNvPr>
          <p:cNvSpPr>
            <a:spLocks noGrp="1"/>
          </p:cNvSpPr>
          <p:nvPr>
            <p:ph type="ctrTitle" hasCustomPrompt="1"/>
          </p:nvPr>
        </p:nvSpPr>
        <p:spPr>
          <a:xfrm>
            <a:off x="401542" y="3081866"/>
            <a:ext cx="11388902" cy="1253061"/>
          </a:xfrm>
        </p:spPr>
        <p:txBody>
          <a:bodyPr anchor="t">
            <a:normAutofit/>
          </a:bodyPr>
          <a:lstStyle>
            <a:lvl1pPr algn="l">
              <a:defRPr sz="4200" b="1"/>
            </a:lvl1pPr>
          </a:lstStyle>
          <a:p>
            <a:r>
              <a:rPr lang="fr-FR" dirty="0"/>
              <a:t>MODIFIEZ LE STYLE DU TITRE</a:t>
            </a:r>
          </a:p>
        </p:txBody>
      </p:sp>
      <p:sp>
        <p:nvSpPr>
          <p:cNvPr id="3" name="Sous-titre 2">
            <a:extLst>
              <a:ext uri="{FF2B5EF4-FFF2-40B4-BE49-F238E27FC236}">
                <a16:creationId xmlns:a16="http://schemas.microsoft.com/office/drawing/2014/main" id="{D89E80AB-5566-4154-891E-B4A2B914C05A}"/>
              </a:ext>
            </a:extLst>
          </p:cNvPr>
          <p:cNvSpPr>
            <a:spLocks noGrp="1"/>
          </p:cNvSpPr>
          <p:nvPr>
            <p:ph type="subTitle" idx="1"/>
          </p:nvPr>
        </p:nvSpPr>
        <p:spPr>
          <a:xfrm>
            <a:off x="401543" y="4559827"/>
            <a:ext cx="11388902" cy="462662"/>
          </a:xfrm>
        </p:spPr>
        <p:txBody>
          <a:bodyPr>
            <a:noAutofit/>
          </a:bodyPr>
          <a:lstStyle>
            <a:lvl1pPr marL="0" indent="0" algn="l">
              <a:buNone/>
              <a:defRPr sz="3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FR" dirty="0"/>
          </a:p>
        </p:txBody>
      </p:sp>
      <p:sp>
        <p:nvSpPr>
          <p:cNvPr id="4" name="Espace réservé de la date 3">
            <a:extLst>
              <a:ext uri="{FF2B5EF4-FFF2-40B4-BE49-F238E27FC236}">
                <a16:creationId xmlns:a16="http://schemas.microsoft.com/office/drawing/2014/main" id="{AD02B6FF-75EA-449F-A611-DB245605330A}"/>
              </a:ext>
            </a:extLst>
          </p:cNvPr>
          <p:cNvSpPr>
            <a:spLocks noGrp="1"/>
          </p:cNvSpPr>
          <p:nvPr>
            <p:ph type="dt" sz="half" idx="10"/>
          </p:nvPr>
        </p:nvSpPr>
        <p:spPr>
          <a:xfrm>
            <a:off x="10645422" y="6398170"/>
            <a:ext cx="1145036" cy="365125"/>
          </a:xfrm>
        </p:spPr>
        <p:txBody>
          <a:bodyPr/>
          <a:lstStyle/>
          <a:p>
            <a:fld id="{33433553-D0CE-4839-9B43-53BF64EE9B8E}" type="datetime1">
              <a:rPr lang="fr-FR" smtClean="0"/>
              <a:t>17/04/2023</a:t>
            </a:fld>
            <a:endParaRPr lang="fr-FR"/>
          </a:p>
        </p:txBody>
      </p:sp>
      <p:sp>
        <p:nvSpPr>
          <p:cNvPr id="5" name="Espace réservé du pied de page 4">
            <a:extLst>
              <a:ext uri="{FF2B5EF4-FFF2-40B4-BE49-F238E27FC236}">
                <a16:creationId xmlns:a16="http://schemas.microsoft.com/office/drawing/2014/main" id="{3866E786-3773-4911-80B4-D2313E6B9F49}"/>
              </a:ext>
            </a:extLst>
          </p:cNvPr>
          <p:cNvSpPr>
            <a:spLocks noGrp="1"/>
          </p:cNvSpPr>
          <p:nvPr>
            <p:ph type="ftr" sz="quarter" idx="11"/>
          </p:nvPr>
        </p:nvSpPr>
        <p:spPr>
          <a:xfrm>
            <a:off x="401542" y="6398170"/>
            <a:ext cx="4085550" cy="365125"/>
          </a:xfrm>
        </p:spPr>
        <p:txBody>
          <a:bodyPr/>
          <a:lstStyle/>
          <a:p>
            <a:r>
              <a:rPr lang="fr-FR"/>
              <a:t>Intitulé de la direction/service</a:t>
            </a:r>
          </a:p>
        </p:txBody>
      </p:sp>
      <p:sp>
        <p:nvSpPr>
          <p:cNvPr id="6" name="Espace réservé du numéro de diapositive 5">
            <a:extLst>
              <a:ext uri="{FF2B5EF4-FFF2-40B4-BE49-F238E27FC236}">
                <a16:creationId xmlns:a16="http://schemas.microsoft.com/office/drawing/2014/main" id="{3D2BFC73-3D1E-4F51-8954-158EBF717458}"/>
              </a:ext>
            </a:extLst>
          </p:cNvPr>
          <p:cNvSpPr>
            <a:spLocks noGrp="1"/>
          </p:cNvSpPr>
          <p:nvPr>
            <p:ph type="sldNum" sz="quarter" idx="12"/>
          </p:nvPr>
        </p:nvSpPr>
        <p:spPr>
          <a:xfrm>
            <a:off x="9550400" y="6398170"/>
            <a:ext cx="714828" cy="365125"/>
          </a:xfrm>
        </p:spPr>
        <p:txBody>
          <a:bodyPr/>
          <a:lstStyle/>
          <a:p>
            <a:fld id="{07C99ADF-20A6-40EF-AAB9-F326D6E12C60}" type="slidenum">
              <a:rPr lang="fr-FR" smtClean="0"/>
              <a:t>‹N°›</a:t>
            </a:fld>
            <a:endParaRPr lang="fr-FR"/>
          </a:p>
        </p:txBody>
      </p:sp>
      <p:pic>
        <p:nvPicPr>
          <p:cNvPr id="25" name="Graphique 24">
            <a:extLst>
              <a:ext uri="{FF2B5EF4-FFF2-40B4-BE49-F238E27FC236}">
                <a16:creationId xmlns:a16="http://schemas.microsoft.com/office/drawing/2014/main" id="{0BE7EFDA-176E-45B6-896B-A98F6FB99730}"/>
              </a:ext>
            </a:extLst>
          </p:cNvPr>
          <p:cNvPicPr>
            <a:picLocks noChangeAspect="1"/>
          </p:cNvPicPr>
          <p:nvPr userDrawn="1"/>
        </p:nvPicPr>
        <p:blipFill>
          <a:blip r:embed="rId3" cstate="hq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295518" y="309561"/>
            <a:ext cx="1554994" cy="1773239"/>
          </a:xfrm>
          <a:prstGeom prst="rect">
            <a:avLst/>
          </a:prstGeom>
        </p:spPr>
      </p:pic>
    </p:spTree>
    <p:extLst>
      <p:ext uri="{BB962C8B-B14F-4D97-AF65-F5344CB8AC3E}">
        <p14:creationId xmlns:p14="http://schemas.microsoft.com/office/powerpoint/2010/main" val="31317672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487E2E71-B4D5-4161-8E8F-4CE1E8EAC901}"/>
              </a:ext>
            </a:extLst>
          </p:cNvPr>
          <p:cNvSpPr>
            <a:spLocks noGrp="1"/>
          </p:cNvSpPr>
          <p:nvPr>
            <p:ph type="dt" sz="half" idx="10"/>
          </p:nvPr>
        </p:nvSpPr>
        <p:spPr/>
        <p:txBody>
          <a:bodyPr/>
          <a:lstStyle/>
          <a:p>
            <a:fld id="{FB25E1FC-3DE7-4AB2-ABE2-142B6DEDDFCD}" type="datetime1">
              <a:rPr lang="fr-FR" smtClean="0"/>
              <a:t>17/04/2023</a:t>
            </a:fld>
            <a:endParaRPr lang="fr-FR"/>
          </a:p>
        </p:txBody>
      </p:sp>
      <p:sp>
        <p:nvSpPr>
          <p:cNvPr id="3" name="Espace réservé du pied de page 2">
            <a:extLst>
              <a:ext uri="{FF2B5EF4-FFF2-40B4-BE49-F238E27FC236}">
                <a16:creationId xmlns:a16="http://schemas.microsoft.com/office/drawing/2014/main" id="{6994512E-A4E3-432B-A9AE-2D9B5183289B}"/>
              </a:ext>
            </a:extLst>
          </p:cNvPr>
          <p:cNvSpPr>
            <a:spLocks noGrp="1"/>
          </p:cNvSpPr>
          <p:nvPr>
            <p:ph type="ftr" sz="quarter" idx="11"/>
          </p:nvPr>
        </p:nvSpPr>
        <p:spPr/>
        <p:txBody>
          <a:bodyPr/>
          <a:lstStyle/>
          <a:p>
            <a:r>
              <a:rPr lang="fr-FR"/>
              <a:t>Intitulé de la direction/service</a:t>
            </a:r>
          </a:p>
        </p:txBody>
      </p:sp>
      <p:sp>
        <p:nvSpPr>
          <p:cNvPr id="4" name="Espace réservé du numéro de diapositive 3">
            <a:extLst>
              <a:ext uri="{FF2B5EF4-FFF2-40B4-BE49-F238E27FC236}">
                <a16:creationId xmlns:a16="http://schemas.microsoft.com/office/drawing/2014/main" id="{7E40B0F5-2DD9-489D-817B-987E0AFC3619}"/>
              </a:ext>
            </a:extLst>
          </p:cNvPr>
          <p:cNvSpPr>
            <a:spLocks noGrp="1"/>
          </p:cNvSpPr>
          <p:nvPr>
            <p:ph type="sldNum" sz="quarter" idx="12"/>
          </p:nvPr>
        </p:nvSpPr>
        <p:spPr/>
        <p:txBody>
          <a:bodyPr/>
          <a:lstStyle/>
          <a:p>
            <a:fld id="{07C99ADF-20A6-40EF-AAB9-F326D6E12C60}" type="slidenum">
              <a:rPr lang="fr-FR" smtClean="0"/>
              <a:t>‹N°›</a:t>
            </a:fld>
            <a:endParaRPr lang="fr-FR"/>
          </a:p>
        </p:txBody>
      </p:sp>
      <p:cxnSp>
        <p:nvCxnSpPr>
          <p:cNvPr id="5" name="Connecteur droit 4">
            <a:extLst>
              <a:ext uri="{FF2B5EF4-FFF2-40B4-BE49-F238E27FC236}">
                <a16:creationId xmlns:a16="http://schemas.microsoft.com/office/drawing/2014/main" id="{5F7133E1-F262-4F00-9CA0-BEAA2CA6BA19}"/>
              </a:ext>
            </a:extLst>
          </p:cNvPr>
          <p:cNvCxnSpPr>
            <a:cxnSpLocks/>
          </p:cNvCxnSpPr>
          <p:nvPr userDrawn="1"/>
        </p:nvCxnSpPr>
        <p:spPr>
          <a:xfrm>
            <a:off x="499326" y="6326906"/>
            <a:ext cx="11193348"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886507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lide conclusion">
    <p:spTree>
      <p:nvGrpSpPr>
        <p:cNvPr id="1" name=""/>
        <p:cNvGrpSpPr/>
        <p:nvPr/>
      </p:nvGrpSpPr>
      <p:grpSpPr>
        <a:xfrm>
          <a:off x="0" y="0"/>
          <a:ext cx="0" cy="0"/>
          <a:chOff x="0" y="0"/>
          <a:chExt cx="0" cy="0"/>
        </a:xfrm>
      </p:grpSpPr>
      <p:pic>
        <p:nvPicPr>
          <p:cNvPr id="15" name="Image 14">
            <a:extLst>
              <a:ext uri="{FF2B5EF4-FFF2-40B4-BE49-F238E27FC236}">
                <a16:creationId xmlns:a16="http://schemas.microsoft.com/office/drawing/2014/main" id="{63F8332E-96D7-4962-8D67-873DB7E88E04}"/>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476832" y="234637"/>
            <a:ext cx="4298373" cy="3894401"/>
          </a:xfrm>
          <a:prstGeom prst="rect">
            <a:avLst/>
          </a:prstGeom>
        </p:spPr>
      </p:pic>
      <p:pic>
        <p:nvPicPr>
          <p:cNvPr id="16" name="Graphique 15">
            <a:extLst>
              <a:ext uri="{FF2B5EF4-FFF2-40B4-BE49-F238E27FC236}">
                <a16:creationId xmlns:a16="http://schemas.microsoft.com/office/drawing/2014/main" id="{740748C0-9B94-4E16-844B-BFC559539FFB}"/>
              </a:ext>
            </a:extLst>
          </p:cNvPr>
          <p:cNvPicPr>
            <a:picLocks noChangeAspect="1"/>
          </p:cNvPicPr>
          <p:nvPr userDrawn="1"/>
        </p:nvPicPr>
        <p:blipFill>
          <a:blip r:embed="rId3" cstate="hq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568872" y="522073"/>
            <a:ext cx="1847274" cy="2106542"/>
          </a:xfrm>
          <a:prstGeom prst="rect">
            <a:avLst/>
          </a:prstGeom>
        </p:spPr>
      </p:pic>
      <p:sp>
        <p:nvSpPr>
          <p:cNvPr id="17" name="Espace réservé du contenu 5">
            <a:extLst>
              <a:ext uri="{FF2B5EF4-FFF2-40B4-BE49-F238E27FC236}">
                <a16:creationId xmlns:a16="http://schemas.microsoft.com/office/drawing/2014/main" id="{7C173263-137C-4EFC-BD01-26F8DC39B5E7}"/>
              </a:ext>
            </a:extLst>
          </p:cNvPr>
          <p:cNvSpPr>
            <a:spLocks noGrp="1"/>
          </p:cNvSpPr>
          <p:nvPr>
            <p:ph sz="quarter" idx="4"/>
          </p:nvPr>
        </p:nvSpPr>
        <p:spPr>
          <a:xfrm>
            <a:off x="903961" y="4990810"/>
            <a:ext cx="3614277" cy="1500188"/>
          </a:xfrm>
        </p:spPr>
        <p:txBody>
          <a:bodyPr anchor="b"/>
          <a:lstStyle>
            <a:lvl1pPr marL="0" indent="0">
              <a:lnSpc>
                <a:spcPct val="100000"/>
              </a:lnSpc>
              <a:spcBef>
                <a:spcPts val="0"/>
              </a:spcBef>
              <a:spcAft>
                <a:spcPts val="1200"/>
              </a:spcAft>
              <a:buFont typeface="+mj-lt"/>
              <a:buNone/>
              <a:defRPr sz="1600" b="1"/>
            </a:lvl1pPr>
            <a:lvl2pPr marL="358775" indent="0">
              <a:lnSpc>
                <a:spcPct val="100000"/>
              </a:lnSpc>
              <a:spcBef>
                <a:spcPts val="0"/>
              </a:spcBef>
              <a:spcAft>
                <a:spcPts val="1200"/>
              </a:spcAft>
              <a:buFont typeface="+mj-lt"/>
              <a:buNone/>
              <a:defRPr sz="1600"/>
            </a:lvl2pPr>
          </a:lstStyle>
          <a:p>
            <a:pPr lvl="0"/>
            <a:r>
              <a:rPr lang="fr-FR"/>
              <a:t>Cliquez pour modifier les styles du texte du masque</a:t>
            </a:r>
          </a:p>
        </p:txBody>
      </p:sp>
    </p:spTree>
    <p:extLst>
      <p:ext uri="{BB962C8B-B14F-4D97-AF65-F5344CB8AC3E}">
        <p14:creationId xmlns:p14="http://schemas.microsoft.com/office/powerpoint/2010/main" val="25284766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pic>
        <p:nvPicPr>
          <p:cNvPr id="19" name="Image 18">
            <a:extLst>
              <a:ext uri="{FF2B5EF4-FFF2-40B4-BE49-F238E27FC236}">
                <a16:creationId xmlns:a16="http://schemas.microsoft.com/office/drawing/2014/main" id="{ED341190-8E81-4268-82D2-B1594B8521AF}"/>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425997" y="130728"/>
            <a:ext cx="716272" cy="648955"/>
          </a:xfrm>
          <a:prstGeom prst="rect">
            <a:avLst/>
          </a:prstGeom>
        </p:spPr>
      </p:pic>
      <p:sp>
        <p:nvSpPr>
          <p:cNvPr id="2" name="Titre 1">
            <a:extLst>
              <a:ext uri="{FF2B5EF4-FFF2-40B4-BE49-F238E27FC236}">
                <a16:creationId xmlns:a16="http://schemas.microsoft.com/office/drawing/2014/main" id="{7173931D-BCE5-4DD6-837E-9093D81A36E0}"/>
              </a:ext>
            </a:extLst>
          </p:cNvPr>
          <p:cNvSpPr>
            <a:spLocks noGrp="1"/>
          </p:cNvSpPr>
          <p:nvPr>
            <p:ph type="title" hasCustomPrompt="1"/>
          </p:nvPr>
        </p:nvSpPr>
        <p:spPr>
          <a:xfrm>
            <a:off x="401542" y="1117735"/>
            <a:ext cx="11388916" cy="591425"/>
          </a:xfrm>
        </p:spPr>
        <p:txBody>
          <a:bodyPr>
            <a:noAutofit/>
          </a:bodyPr>
          <a:lstStyle>
            <a:lvl1pPr>
              <a:defRPr sz="3600"/>
            </a:lvl1pPr>
          </a:lstStyle>
          <a:p>
            <a:r>
              <a:rPr lang="fr-FR" dirty="0"/>
              <a:t>Sommaire</a:t>
            </a:r>
          </a:p>
        </p:txBody>
      </p:sp>
      <p:sp>
        <p:nvSpPr>
          <p:cNvPr id="4" name="Espace réservé de la date 3">
            <a:extLst>
              <a:ext uri="{FF2B5EF4-FFF2-40B4-BE49-F238E27FC236}">
                <a16:creationId xmlns:a16="http://schemas.microsoft.com/office/drawing/2014/main" id="{510E8C5C-7ABD-4753-8303-D45855CD8922}"/>
              </a:ext>
            </a:extLst>
          </p:cNvPr>
          <p:cNvSpPr>
            <a:spLocks noGrp="1"/>
          </p:cNvSpPr>
          <p:nvPr>
            <p:ph type="dt" sz="half" idx="10"/>
          </p:nvPr>
        </p:nvSpPr>
        <p:spPr/>
        <p:txBody>
          <a:bodyPr/>
          <a:lstStyle/>
          <a:p>
            <a:fld id="{16AC39D3-8513-452C-8CF8-A7790FBFBDCF}" type="datetime1">
              <a:rPr lang="fr-FR" smtClean="0"/>
              <a:t>17/04/2023</a:t>
            </a:fld>
            <a:endParaRPr lang="fr-FR"/>
          </a:p>
        </p:txBody>
      </p:sp>
      <p:sp>
        <p:nvSpPr>
          <p:cNvPr id="5" name="Espace réservé du pied de page 4">
            <a:extLst>
              <a:ext uri="{FF2B5EF4-FFF2-40B4-BE49-F238E27FC236}">
                <a16:creationId xmlns:a16="http://schemas.microsoft.com/office/drawing/2014/main" id="{985D1710-4FA1-4336-974E-07022CB92EC2}"/>
              </a:ext>
            </a:extLst>
          </p:cNvPr>
          <p:cNvSpPr>
            <a:spLocks noGrp="1"/>
          </p:cNvSpPr>
          <p:nvPr>
            <p:ph type="ftr" sz="quarter" idx="11"/>
          </p:nvPr>
        </p:nvSpPr>
        <p:spPr/>
        <p:txBody>
          <a:bodyPr/>
          <a:lstStyle/>
          <a:p>
            <a:r>
              <a:rPr lang="fr-FR"/>
              <a:t>Intitulé de la direction/service</a:t>
            </a:r>
          </a:p>
        </p:txBody>
      </p:sp>
      <p:sp>
        <p:nvSpPr>
          <p:cNvPr id="6" name="Espace réservé du numéro de diapositive 5">
            <a:extLst>
              <a:ext uri="{FF2B5EF4-FFF2-40B4-BE49-F238E27FC236}">
                <a16:creationId xmlns:a16="http://schemas.microsoft.com/office/drawing/2014/main" id="{3710B1E8-C169-4C55-A825-20052736CA23}"/>
              </a:ext>
            </a:extLst>
          </p:cNvPr>
          <p:cNvSpPr>
            <a:spLocks noGrp="1"/>
          </p:cNvSpPr>
          <p:nvPr>
            <p:ph type="sldNum" sz="quarter" idx="12"/>
          </p:nvPr>
        </p:nvSpPr>
        <p:spPr/>
        <p:txBody>
          <a:bodyPr/>
          <a:lstStyle/>
          <a:p>
            <a:fld id="{07C99ADF-20A6-40EF-AAB9-F326D6E12C60}" type="slidenum">
              <a:rPr lang="fr-FR" smtClean="0"/>
              <a:t>‹N°›</a:t>
            </a:fld>
            <a:endParaRPr lang="fr-FR"/>
          </a:p>
        </p:txBody>
      </p:sp>
      <p:pic>
        <p:nvPicPr>
          <p:cNvPr id="20" name="Graphique 19">
            <a:extLst>
              <a:ext uri="{FF2B5EF4-FFF2-40B4-BE49-F238E27FC236}">
                <a16:creationId xmlns:a16="http://schemas.microsoft.com/office/drawing/2014/main" id="{1071578E-28D3-4579-8A85-74823C1E6D6E}"/>
              </a:ext>
            </a:extLst>
          </p:cNvPr>
          <p:cNvPicPr>
            <a:picLocks noChangeAspect="1"/>
          </p:cNvPicPr>
          <p:nvPr userDrawn="1"/>
        </p:nvPicPr>
        <p:blipFill>
          <a:blip r:embed="rId3" cstate="hq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492620" y="159014"/>
            <a:ext cx="518634" cy="591425"/>
          </a:xfrm>
          <a:prstGeom prst="rect">
            <a:avLst/>
          </a:prstGeom>
        </p:spPr>
      </p:pic>
      <p:cxnSp>
        <p:nvCxnSpPr>
          <p:cNvPr id="22" name="Connecteur droit 21">
            <a:extLst>
              <a:ext uri="{FF2B5EF4-FFF2-40B4-BE49-F238E27FC236}">
                <a16:creationId xmlns:a16="http://schemas.microsoft.com/office/drawing/2014/main" id="{FC36484D-BB1A-474C-B0F5-C8D0C79DA0C4}"/>
              </a:ext>
            </a:extLst>
          </p:cNvPr>
          <p:cNvCxnSpPr>
            <a:cxnSpLocks/>
          </p:cNvCxnSpPr>
          <p:nvPr userDrawn="1"/>
        </p:nvCxnSpPr>
        <p:spPr>
          <a:xfrm>
            <a:off x="499326" y="6326906"/>
            <a:ext cx="11193348"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Espace réservé du contenu 5">
            <a:extLst>
              <a:ext uri="{FF2B5EF4-FFF2-40B4-BE49-F238E27FC236}">
                <a16:creationId xmlns:a16="http://schemas.microsoft.com/office/drawing/2014/main" id="{4192D36F-A845-4959-8B50-FB78F7C2E55A}"/>
              </a:ext>
            </a:extLst>
          </p:cNvPr>
          <p:cNvSpPr>
            <a:spLocks noGrp="1"/>
          </p:cNvSpPr>
          <p:nvPr>
            <p:ph sz="quarter" idx="4"/>
          </p:nvPr>
        </p:nvSpPr>
        <p:spPr>
          <a:xfrm>
            <a:off x="401541" y="2456730"/>
            <a:ext cx="3614277" cy="3422568"/>
          </a:xfrm>
        </p:spPr>
        <p:txBody>
          <a:bodyPr/>
          <a:lstStyle>
            <a:lvl1pPr marL="358775" indent="-358775">
              <a:lnSpc>
                <a:spcPct val="100000"/>
              </a:lnSpc>
              <a:spcBef>
                <a:spcPts val="0"/>
              </a:spcBef>
              <a:spcAft>
                <a:spcPts val="1200"/>
              </a:spcAft>
              <a:buFont typeface="+mj-lt"/>
              <a:buAutoNum type="arabicPeriod"/>
              <a:defRPr sz="1600" b="1"/>
            </a:lvl1pPr>
            <a:lvl2pPr marL="631825" indent="-273050">
              <a:lnSpc>
                <a:spcPct val="100000"/>
              </a:lnSpc>
              <a:spcBef>
                <a:spcPts val="0"/>
              </a:spcBef>
              <a:spcAft>
                <a:spcPts val="1200"/>
              </a:spcAft>
              <a:buFont typeface="+mj-lt"/>
              <a:buAutoNum type="alphaLcParenR"/>
              <a:defRPr sz="1600"/>
            </a:lvl2pPr>
          </a:lstStyle>
          <a:p>
            <a:pPr lvl="0"/>
            <a:r>
              <a:rPr lang="fr-FR"/>
              <a:t>Cliquez pour modifier les styles du texte du masque</a:t>
            </a:r>
          </a:p>
          <a:p>
            <a:pPr lvl="1"/>
            <a:r>
              <a:rPr lang="fr-FR"/>
              <a:t>Deuxième niveau</a:t>
            </a:r>
          </a:p>
        </p:txBody>
      </p:sp>
      <p:sp>
        <p:nvSpPr>
          <p:cNvPr id="28" name="Espace réservé du contenu 5">
            <a:extLst>
              <a:ext uri="{FF2B5EF4-FFF2-40B4-BE49-F238E27FC236}">
                <a16:creationId xmlns:a16="http://schemas.microsoft.com/office/drawing/2014/main" id="{017122FA-9593-403F-B7CA-7E0389A65ED1}"/>
              </a:ext>
            </a:extLst>
          </p:cNvPr>
          <p:cNvSpPr>
            <a:spLocks noGrp="1"/>
          </p:cNvSpPr>
          <p:nvPr>
            <p:ph sz="quarter" idx="13"/>
          </p:nvPr>
        </p:nvSpPr>
        <p:spPr>
          <a:xfrm>
            <a:off x="4288861" y="2456730"/>
            <a:ext cx="3614277" cy="3422568"/>
          </a:xfrm>
        </p:spPr>
        <p:txBody>
          <a:bodyPr/>
          <a:lstStyle>
            <a:lvl1pPr marL="358775" indent="-358775">
              <a:lnSpc>
                <a:spcPct val="100000"/>
              </a:lnSpc>
              <a:spcBef>
                <a:spcPts val="0"/>
              </a:spcBef>
              <a:spcAft>
                <a:spcPts val="1200"/>
              </a:spcAft>
              <a:buFont typeface="+mj-lt"/>
              <a:buAutoNum type="arabicPeriod"/>
              <a:defRPr sz="1600" b="1"/>
            </a:lvl1pPr>
            <a:lvl2pPr marL="631825" indent="-273050">
              <a:lnSpc>
                <a:spcPct val="100000"/>
              </a:lnSpc>
              <a:spcBef>
                <a:spcPts val="0"/>
              </a:spcBef>
              <a:spcAft>
                <a:spcPts val="1200"/>
              </a:spcAft>
              <a:buFont typeface="+mj-lt"/>
              <a:buAutoNum type="alphaLcParenR"/>
              <a:defRPr sz="1600"/>
            </a:lvl2pPr>
          </a:lstStyle>
          <a:p>
            <a:pPr lvl="0"/>
            <a:r>
              <a:rPr lang="fr-FR"/>
              <a:t>Cliquez pour modifier les styles du texte du masque</a:t>
            </a:r>
          </a:p>
          <a:p>
            <a:pPr lvl="1"/>
            <a:r>
              <a:rPr lang="fr-FR"/>
              <a:t>Deuxième niveau</a:t>
            </a:r>
          </a:p>
        </p:txBody>
      </p:sp>
      <p:sp>
        <p:nvSpPr>
          <p:cNvPr id="29" name="Espace réservé du contenu 5">
            <a:extLst>
              <a:ext uri="{FF2B5EF4-FFF2-40B4-BE49-F238E27FC236}">
                <a16:creationId xmlns:a16="http://schemas.microsoft.com/office/drawing/2014/main" id="{2FAA6C87-BB8A-4CEF-8DE6-64CB5B6C02FE}"/>
              </a:ext>
            </a:extLst>
          </p:cNvPr>
          <p:cNvSpPr>
            <a:spLocks noGrp="1"/>
          </p:cNvSpPr>
          <p:nvPr>
            <p:ph sz="quarter" idx="14"/>
          </p:nvPr>
        </p:nvSpPr>
        <p:spPr>
          <a:xfrm>
            <a:off x="8170230" y="2456730"/>
            <a:ext cx="3614277" cy="3422568"/>
          </a:xfrm>
        </p:spPr>
        <p:txBody>
          <a:bodyPr/>
          <a:lstStyle>
            <a:lvl1pPr marL="358775" indent="-358775">
              <a:lnSpc>
                <a:spcPct val="100000"/>
              </a:lnSpc>
              <a:spcBef>
                <a:spcPts val="0"/>
              </a:spcBef>
              <a:spcAft>
                <a:spcPts val="1200"/>
              </a:spcAft>
              <a:buFont typeface="+mj-lt"/>
              <a:buAutoNum type="arabicPeriod"/>
              <a:defRPr sz="1600" b="1"/>
            </a:lvl1pPr>
            <a:lvl2pPr marL="631825" indent="-273050">
              <a:lnSpc>
                <a:spcPct val="100000"/>
              </a:lnSpc>
              <a:spcBef>
                <a:spcPts val="0"/>
              </a:spcBef>
              <a:spcAft>
                <a:spcPts val="1200"/>
              </a:spcAft>
              <a:buFont typeface="+mj-lt"/>
              <a:buAutoNum type="alphaLcParenR"/>
              <a:defRPr sz="1600"/>
            </a:lvl2pPr>
          </a:lstStyle>
          <a:p>
            <a:pPr lvl="0"/>
            <a:r>
              <a:rPr lang="fr-FR"/>
              <a:t>Cliquez pour modifier les styles du texte du masque</a:t>
            </a:r>
          </a:p>
          <a:p>
            <a:pPr lvl="1"/>
            <a:r>
              <a:rPr lang="fr-FR"/>
              <a:t>Deuxième niveau</a:t>
            </a:r>
          </a:p>
        </p:txBody>
      </p:sp>
    </p:spTree>
    <p:extLst>
      <p:ext uri="{BB962C8B-B14F-4D97-AF65-F5344CB8AC3E}">
        <p14:creationId xmlns:p14="http://schemas.microsoft.com/office/powerpoint/2010/main" val="38310574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tercalaire parti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173931D-BCE5-4DD6-837E-9093D81A36E0}"/>
              </a:ext>
            </a:extLst>
          </p:cNvPr>
          <p:cNvSpPr>
            <a:spLocks noGrp="1"/>
          </p:cNvSpPr>
          <p:nvPr>
            <p:ph type="title"/>
          </p:nvPr>
        </p:nvSpPr>
        <p:spPr>
          <a:xfrm>
            <a:off x="401542" y="2766218"/>
            <a:ext cx="11388916" cy="1325563"/>
          </a:xfrm>
        </p:spPr>
        <p:txBody>
          <a:bodyPr/>
          <a:lstStyle/>
          <a:p>
            <a:r>
              <a:rPr lang="fr-FR"/>
              <a:t>Modifiez le style du titre</a:t>
            </a:r>
          </a:p>
        </p:txBody>
      </p:sp>
      <p:sp>
        <p:nvSpPr>
          <p:cNvPr id="4" name="Espace réservé de la date 3">
            <a:extLst>
              <a:ext uri="{FF2B5EF4-FFF2-40B4-BE49-F238E27FC236}">
                <a16:creationId xmlns:a16="http://schemas.microsoft.com/office/drawing/2014/main" id="{510E8C5C-7ABD-4753-8303-D45855CD8922}"/>
              </a:ext>
            </a:extLst>
          </p:cNvPr>
          <p:cNvSpPr>
            <a:spLocks noGrp="1"/>
          </p:cNvSpPr>
          <p:nvPr>
            <p:ph type="dt" sz="half" idx="10"/>
          </p:nvPr>
        </p:nvSpPr>
        <p:spPr/>
        <p:txBody>
          <a:bodyPr/>
          <a:lstStyle/>
          <a:p>
            <a:fld id="{C733CFD2-3B22-41BC-8B36-815F6682AD7E}" type="datetime1">
              <a:rPr lang="fr-FR" smtClean="0"/>
              <a:t>17/04/2023</a:t>
            </a:fld>
            <a:endParaRPr lang="fr-FR"/>
          </a:p>
        </p:txBody>
      </p:sp>
      <p:sp>
        <p:nvSpPr>
          <p:cNvPr id="5" name="Espace réservé du pied de page 4">
            <a:extLst>
              <a:ext uri="{FF2B5EF4-FFF2-40B4-BE49-F238E27FC236}">
                <a16:creationId xmlns:a16="http://schemas.microsoft.com/office/drawing/2014/main" id="{985D1710-4FA1-4336-974E-07022CB92EC2}"/>
              </a:ext>
            </a:extLst>
          </p:cNvPr>
          <p:cNvSpPr>
            <a:spLocks noGrp="1"/>
          </p:cNvSpPr>
          <p:nvPr>
            <p:ph type="ftr" sz="quarter" idx="11"/>
          </p:nvPr>
        </p:nvSpPr>
        <p:spPr/>
        <p:txBody>
          <a:bodyPr/>
          <a:lstStyle/>
          <a:p>
            <a:r>
              <a:rPr lang="fr-FR"/>
              <a:t>Intitulé de la direction/service</a:t>
            </a:r>
          </a:p>
        </p:txBody>
      </p:sp>
      <p:sp>
        <p:nvSpPr>
          <p:cNvPr id="6" name="Espace réservé du numéro de diapositive 5">
            <a:extLst>
              <a:ext uri="{FF2B5EF4-FFF2-40B4-BE49-F238E27FC236}">
                <a16:creationId xmlns:a16="http://schemas.microsoft.com/office/drawing/2014/main" id="{3710B1E8-C169-4C55-A825-20052736CA23}"/>
              </a:ext>
            </a:extLst>
          </p:cNvPr>
          <p:cNvSpPr>
            <a:spLocks noGrp="1"/>
          </p:cNvSpPr>
          <p:nvPr>
            <p:ph type="sldNum" sz="quarter" idx="12"/>
          </p:nvPr>
        </p:nvSpPr>
        <p:spPr/>
        <p:txBody>
          <a:bodyPr/>
          <a:lstStyle/>
          <a:p>
            <a:fld id="{07C99ADF-20A6-40EF-AAB9-F326D6E12C60}" type="slidenum">
              <a:rPr lang="fr-FR" smtClean="0"/>
              <a:t>‹N°›</a:t>
            </a:fld>
            <a:endParaRPr lang="fr-FR"/>
          </a:p>
        </p:txBody>
      </p:sp>
      <p:pic>
        <p:nvPicPr>
          <p:cNvPr id="10" name="Image 9">
            <a:extLst>
              <a:ext uri="{FF2B5EF4-FFF2-40B4-BE49-F238E27FC236}">
                <a16:creationId xmlns:a16="http://schemas.microsoft.com/office/drawing/2014/main" id="{DE228966-DD17-49F9-B9BC-484B5A4B395C}"/>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425997" y="130728"/>
            <a:ext cx="716272" cy="648955"/>
          </a:xfrm>
          <a:prstGeom prst="rect">
            <a:avLst/>
          </a:prstGeom>
        </p:spPr>
      </p:pic>
      <p:pic>
        <p:nvPicPr>
          <p:cNvPr id="11" name="Graphique 10">
            <a:extLst>
              <a:ext uri="{FF2B5EF4-FFF2-40B4-BE49-F238E27FC236}">
                <a16:creationId xmlns:a16="http://schemas.microsoft.com/office/drawing/2014/main" id="{CC795930-16B5-40AC-A53B-DB23FCE08B29}"/>
              </a:ext>
            </a:extLst>
          </p:cNvPr>
          <p:cNvPicPr>
            <a:picLocks noChangeAspect="1"/>
          </p:cNvPicPr>
          <p:nvPr userDrawn="1"/>
        </p:nvPicPr>
        <p:blipFill>
          <a:blip r:embed="rId3" cstate="hq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492620" y="159014"/>
            <a:ext cx="518634" cy="591425"/>
          </a:xfrm>
          <a:prstGeom prst="rect">
            <a:avLst/>
          </a:prstGeom>
        </p:spPr>
      </p:pic>
      <p:cxnSp>
        <p:nvCxnSpPr>
          <p:cNvPr id="13" name="Connecteur droit 12">
            <a:extLst>
              <a:ext uri="{FF2B5EF4-FFF2-40B4-BE49-F238E27FC236}">
                <a16:creationId xmlns:a16="http://schemas.microsoft.com/office/drawing/2014/main" id="{C7F1165D-0DBB-4343-96DD-6E8FA9F6076A}"/>
              </a:ext>
            </a:extLst>
          </p:cNvPr>
          <p:cNvCxnSpPr>
            <a:cxnSpLocks/>
          </p:cNvCxnSpPr>
          <p:nvPr userDrawn="1"/>
        </p:nvCxnSpPr>
        <p:spPr>
          <a:xfrm>
            <a:off x="499326" y="6326906"/>
            <a:ext cx="11193348"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Espace réservé pour une image  13">
            <a:extLst>
              <a:ext uri="{FF2B5EF4-FFF2-40B4-BE49-F238E27FC236}">
                <a16:creationId xmlns:a16="http://schemas.microsoft.com/office/drawing/2014/main" id="{B0B57733-763C-45E9-9A99-1B7E912A7B88}"/>
              </a:ext>
            </a:extLst>
          </p:cNvPr>
          <p:cNvSpPr>
            <a:spLocks noGrp="1"/>
          </p:cNvSpPr>
          <p:nvPr>
            <p:ph type="pic" sz="quarter" idx="13"/>
          </p:nvPr>
        </p:nvSpPr>
        <p:spPr>
          <a:xfrm>
            <a:off x="1" y="969963"/>
            <a:ext cx="12192000" cy="5356225"/>
          </a:xfrm>
        </p:spPr>
        <p:txBody>
          <a:bodyPr/>
          <a:lstStyle/>
          <a:p>
            <a:r>
              <a:rPr lang="fr-FR"/>
              <a:t>Cliquez sur l'icône pour ajouter une image</a:t>
            </a:r>
            <a:endParaRPr lang="fr-FR" dirty="0"/>
          </a:p>
        </p:txBody>
      </p:sp>
    </p:spTree>
    <p:extLst>
      <p:ext uri="{BB962C8B-B14F-4D97-AF65-F5344CB8AC3E}">
        <p14:creationId xmlns:p14="http://schemas.microsoft.com/office/powerpoint/2010/main" val="26871715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lide contenus 1 colonn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DD593A3-12EC-4325-949A-8513F8EDA465}"/>
              </a:ext>
            </a:extLst>
          </p:cNvPr>
          <p:cNvSpPr>
            <a:spLocks noGrp="1"/>
          </p:cNvSpPr>
          <p:nvPr>
            <p:ph type="title"/>
          </p:nvPr>
        </p:nvSpPr>
        <p:spPr>
          <a:xfrm>
            <a:off x="401542" y="770447"/>
            <a:ext cx="11388916" cy="1325563"/>
          </a:xfrm>
        </p:spPr>
        <p:txBody>
          <a:bodyPr anchor="b">
            <a:normAutofit/>
          </a:bodyPr>
          <a:lstStyle>
            <a:lvl1pPr>
              <a:defRPr sz="3200"/>
            </a:lvl1pPr>
          </a:lstStyle>
          <a:p>
            <a:r>
              <a:rPr lang="fr-FR"/>
              <a:t>Modifiez le style du titre</a:t>
            </a:r>
            <a:endParaRPr lang="fr-FR" dirty="0"/>
          </a:p>
        </p:txBody>
      </p:sp>
      <p:sp>
        <p:nvSpPr>
          <p:cNvPr id="5" name="Espace réservé de la date 4">
            <a:extLst>
              <a:ext uri="{FF2B5EF4-FFF2-40B4-BE49-F238E27FC236}">
                <a16:creationId xmlns:a16="http://schemas.microsoft.com/office/drawing/2014/main" id="{06459C7A-22DD-4DA0-996C-F27E91BCDD9F}"/>
              </a:ext>
            </a:extLst>
          </p:cNvPr>
          <p:cNvSpPr>
            <a:spLocks noGrp="1"/>
          </p:cNvSpPr>
          <p:nvPr>
            <p:ph type="dt" sz="half" idx="10"/>
          </p:nvPr>
        </p:nvSpPr>
        <p:spPr/>
        <p:txBody>
          <a:bodyPr/>
          <a:lstStyle/>
          <a:p>
            <a:fld id="{3E873AE1-5950-4748-95FC-98A910B14992}" type="datetime1">
              <a:rPr lang="fr-FR" smtClean="0"/>
              <a:t>17/04/2023</a:t>
            </a:fld>
            <a:endParaRPr lang="fr-FR"/>
          </a:p>
        </p:txBody>
      </p:sp>
      <p:sp>
        <p:nvSpPr>
          <p:cNvPr id="6" name="Espace réservé du pied de page 5">
            <a:extLst>
              <a:ext uri="{FF2B5EF4-FFF2-40B4-BE49-F238E27FC236}">
                <a16:creationId xmlns:a16="http://schemas.microsoft.com/office/drawing/2014/main" id="{9D0C406E-636A-4D77-BA99-F66CF9467A29}"/>
              </a:ext>
            </a:extLst>
          </p:cNvPr>
          <p:cNvSpPr>
            <a:spLocks noGrp="1"/>
          </p:cNvSpPr>
          <p:nvPr>
            <p:ph type="ftr" sz="quarter" idx="11"/>
          </p:nvPr>
        </p:nvSpPr>
        <p:spPr/>
        <p:txBody>
          <a:bodyPr/>
          <a:lstStyle/>
          <a:p>
            <a:r>
              <a:rPr lang="fr-FR"/>
              <a:t>Intitulé de la direction/service</a:t>
            </a:r>
          </a:p>
        </p:txBody>
      </p:sp>
      <p:sp>
        <p:nvSpPr>
          <p:cNvPr id="7" name="Espace réservé du numéro de diapositive 6">
            <a:extLst>
              <a:ext uri="{FF2B5EF4-FFF2-40B4-BE49-F238E27FC236}">
                <a16:creationId xmlns:a16="http://schemas.microsoft.com/office/drawing/2014/main" id="{A918D5BC-FCAD-4EC5-845A-FC6AE6B6F6FA}"/>
              </a:ext>
            </a:extLst>
          </p:cNvPr>
          <p:cNvSpPr>
            <a:spLocks noGrp="1"/>
          </p:cNvSpPr>
          <p:nvPr>
            <p:ph type="sldNum" sz="quarter" idx="12"/>
          </p:nvPr>
        </p:nvSpPr>
        <p:spPr/>
        <p:txBody>
          <a:bodyPr/>
          <a:lstStyle/>
          <a:p>
            <a:fld id="{07C99ADF-20A6-40EF-AAB9-F326D6E12C60}" type="slidenum">
              <a:rPr lang="fr-FR" smtClean="0"/>
              <a:t>‹N°›</a:t>
            </a:fld>
            <a:endParaRPr lang="fr-FR"/>
          </a:p>
        </p:txBody>
      </p:sp>
      <p:pic>
        <p:nvPicPr>
          <p:cNvPr id="11" name="Image 10">
            <a:extLst>
              <a:ext uri="{FF2B5EF4-FFF2-40B4-BE49-F238E27FC236}">
                <a16:creationId xmlns:a16="http://schemas.microsoft.com/office/drawing/2014/main" id="{F12E4D51-273F-4CF5-A494-DA7F6D877F16}"/>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425997" y="130728"/>
            <a:ext cx="716272" cy="648955"/>
          </a:xfrm>
          <a:prstGeom prst="rect">
            <a:avLst/>
          </a:prstGeom>
        </p:spPr>
      </p:pic>
      <p:pic>
        <p:nvPicPr>
          <p:cNvPr id="12" name="Graphique 11">
            <a:extLst>
              <a:ext uri="{FF2B5EF4-FFF2-40B4-BE49-F238E27FC236}">
                <a16:creationId xmlns:a16="http://schemas.microsoft.com/office/drawing/2014/main" id="{83C2AF93-B225-409D-B1B8-E11CCA649180}"/>
              </a:ext>
            </a:extLst>
          </p:cNvPr>
          <p:cNvPicPr>
            <a:picLocks noChangeAspect="1"/>
          </p:cNvPicPr>
          <p:nvPr userDrawn="1"/>
        </p:nvPicPr>
        <p:blipFill>
          <a:blip r:embed="rId3" cstate="hq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492620" y="159014"/>
            <a:ext cx="518634" cy="591425"/>
          </a:xfrm>
          <a:prstGeom prst="rect">
            <a:avLst/>
          </a:prstGeom>
        </p:spPr>
      </p:pic>
      <p:cxnSp>
        <p:nvCxnSpPr>
          <p:cNvPr id="13" name="Connecteur droit 12">
            <a:extLst>
              <a:ext uri="{FF2B5EF4-FFF2-40B4-BE49-F238E27FC236}">
                <a16:creationId xmlns:a16="http://schemas.microsoft.com/office/drawing/2014/main" id="{CCE161EE-D5F0-4BBD-82F6-648AAE2CA275}"/>
              </a:ext>
            </a:extLst>
          </p:cNvPr>
          <p:cNvCxnSpPr>
            <a:cxnSpLocks/>
          </p:cNvCxnSpPr>
          <p:nvPr userDrawn="1"/>
        </p:nvCxnSpPr>
        <p:spPr>
          <a:xfrm>
            <a:off x="499326" y="6326906"/>
            <a:ext cx="11193348"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Espace réservé du contenu 5">
            <a:extLst>
              <a:ext uri="{FF2B5EF4-FFF2-40B4-BE49-F238E27FC236}">
                <a16:creationId xmlns:a16="http://schemas.microsoft.com/office/drawing/2014/main" id="{C65D261E-2C4A-4979-B86B-4100D57BB9B4}"/>
              </a:ext>
            </a:extLst>
          </p:cNvPr>
          <p:cNvSpPr>
            <a:spLocks noGrp="1"/>
          </p:cNvSpPr>
          <p:nvPr>
            <p:ph sz="quarter" idx="4"/>
          </p:nvPr>
        </p:nvSpPr>
        <p:spPr>
          <a:xfrm>
            <a:off x="401541" y="2392078"/>
            <a:ext cx="11388916" cy="3422568"/>
          </a:xfrm>
        </p:spPr>
        <p:txBody>
          <a:bodyPr/>
          <a:lstStyle>
            <a:lvl1pPr marL="0" indent="0">
              <a:lnSpc>
                <a:spcPct val="100000"/>
              </a:lnSpc>
              <a:spcBef>
                <a:spcPts val="0"/>
              </a:spcBef>
              <a:spcAft>
                <a:spcPts val="1200"/>
              </a:spcAft>
              <a:buFont typeface="+mj-lt"/>
              <a:buNone/>
              <a:defRPr sz="1600" b="0"/>
            </a:lvl1pPr>
            <a:lvl2pPr marL="358775" indent="0">
              <a:lnSpc>
                <a:spcPct val="100000"/>
              </a:lnSpc>
              <a:spcBef>
                <a:spcPts val="0"/>
              </a:spcBef>
              <a:spcAft>
                <a:spcPts val="1200"/>
              </a:spcAft>
              <a:buFont typeface="+mj-lt"/>
              <a:buNone/>
              <a:defRPr sz="1600"/>
            </a:lvl2pPr>
          </a:lstStyle>
          <a:p>
            <a:pPr lvl="0"/>
            <a:r>
              <a:rPr lang="fr-FR"/>
              <a:t>Cliquez pour modifier les styles du texte du masque</a:t>
            </a:r>
          </a:p>
        </p:txBody>
      </p:sp>
      <p:sp>
        <p:nvSpPr>
          <p:cNvPr id="14" name="Espace réservé du contenu 5">
            <a:extLst>
              <a:ext uri="{FF2B5EF4-FFF2-40B4-BE49-F238E27FC236}">
                <a16:creationId xmlns:a16="http://schemas.microsoft.com/office/drawing/2014/main" id="{F4446820-0AA1-4B7F-9CDE-D21DCFF984C4}"/>
              </a:ext>
            </a:extLst>
          </p:cNvPr>
          <p:cNvSpPr>
            <a:spLocks noGrp="1"/>
          </p:cNvSpPr>
          <p:nvPr>
            <p:ph sz="quarter" idx="15"/>
          </p:nvPr>
        </p:nvSpPr>
        <p:spPr>
          <a:xfrm>
            <a:off x="9042400" y="147785"/>
            <a:ext cx="2736396" cy="539538"/>
          </a:xfrm>
        </p:spPr>
        <p:txBody>
          <a:bodyPr>
            <a:normAutofit/>
          </a:bodyPr>
          <a:lstStyle>
            <a:lvl1pPr marL="0" indent="0" algn="r">
              <a:lnSpc>
                <a:spcPct val="100000"/>
              </a:lnSpc>
              <a:spcBef>
                <a:spcPts val="0"/>
              </a:spcBef>
              <a:spcAft>
                <a:spcPts val="0"/>
              </a:spcAft>
              <a:buFont typeface="+mj-lt"/>
              <a:buNone/>
              <a:defRPr sz="1100" b="0"/>
            </a:lvl1pPr>
            <a:lvl2pPr marL="358775" indent="0">
              <a:lnSpc>
                <a:spcPct val="100000"/>
              </a:lnSpc>
              <a:spcBef>
                <a:spcPts val="0"/>
              </a:spcBef>
              <a:spcAft>
                <a:spcPts val="1200"/>
              </a:spcAft>
              <a:buFont typeface="+mj-lt"/>
              <a:buNone/>
              <a:defRPr sz="1600"/>
            </a:lvl2pPr>
          </a:lstStyle>
          <a:p>
            <a:pPr lvl="0"/>
            <a:r>
              <a:rPr lang="fr-FR"/>
              <a:t>Cliquez pour modifier les styles du texte du masque</a:t>
            </a:r>
          </a:p>
        </p:txBody>
      </p:sp>
    </p:spTree>
    <p:extLst>
      <p:ext uri="{BB962C8B-B14F-4D97-AF65-F5344CB8AC3E}">
        <p14:creationId xmlns:p14="http://schemas.microsoft.com/office/powerpoint/2010/main" val="11059674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lide contenus 2 colonne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DD593A3-12EC-4325-949A-8513F8EDA465}"/>
              </a:ext>
            </a:extLst>
          </p:cNvPr>
          <p:cNvSpPr>
            <a:spLocks noGrp="1"/>
          </p:cNvSpPr>
          <p:nvPr>
            <p:ph type="title"/>
          </p:nvPr>
        </p:nvSpPr>
        <p:spPr>
          <a:xfrm>
            <a:off x="401542" y="770447"/>
            <a:ext cx="11388916" cy="1325563"/>
          </a:xfrm>
        </p:spPr>
        <p:txBody>
          <a:bodyPr anchor="b">
            <a:normAutofit/>
          </a:bodyPr>
          <a:lstStyle>
            <a:lvl1pPr>
              <a:defRPr sz="3200"/>
            </a:lvl1pPr>
          </a:lstStyle>
          <a:p>
            <a:r>
              <a:rPr lang="fr-FR"/>
              <a:t>Modifiez le style du titre</a:t>
            </a:r>
            <a:endParaRPr lang="fr-FR" dirty="0"/>
          </a:p>
        </p:txBody>
      </p:sp>
      <p:sp>
        <p:nvSpPr>
          <p:cNvPr id="5" name="Espace réservé de la date 4">
            <a:extLst>
              <a:ext uri="{FF2B5EF4-FFF2-40B4-BE49-F238E27FC236}">
                <a16:creationId xmlns:a16="http://schemas.microsoft.com/office/drawing/2014/main" id="{06459C7A-22DD-4DA0-996C-F27E91BCDD9F}"/>
              </a:ext>
            </a:extLst>
          </p:cNvPr>
          <p:cNvSpPr>
            <a:spLocks noGrp="1"/>
          </p:cNvSpPr>
          <p:nvPr>
            <p:ph type="dt" sz="half" idx="10"/>
          </p:nvPr>
        </p:nvSpPr>
        <p:spPr/>
        <p:txBody>
          <a:bodyPr/>
          <a:lstStyle/>
          <a:p>
            <a:fld id="{AC74B510-252F-4777-A78B-388D2B86BA2F}" type="datetime1">
              <a:rPr lang="fr-FR" smtClean="0"/>
              <a:t>17/04/2023</a:t>
            </a:fld>
            <a:endParaRPr lang="fr-FR"/>
          </a:p>
        </p:txBody>
      </p:sp>
      <p:sp>
        <p:nvSpPr>
          <p:cNvPr id="6" name="Espace réservé du pied de page 5">
            <a:extLst>
              <a:ext uri="{FF2B5EF4-FFF2-40B4-BE49-F238E27FC236}">
                <a16:creationId xmlns:a16="http://schemas.microsoft.com/office/drawing/2014/main" id="{9D0C406E-636A-4D77-BA99-F66CF9467A29}"/>
              </a:ext>
            </a:extLst>
          </p:cNvPr>
          <p:cNvSpPr>
            <a:spLocks noGrp="1"/>
          </p:cNvSpPr>
          <p:nvPr>
            <p:ph type="ftr" sz="quarter" idx="11"/>
          </p:nvPr>
        </p:nvSpPr>
        <p:spPr/>
        <p:txBody>
          <a:bodyPr/>
          <a:lstStyle/>
          <a:p>
            <a:r>
              <a:rPr lang="fr-FR"/>
              <a:t>Intitulé de la direction/service</a:t>
            </a:r>
          </a:p>
        </p:txBody>
      </p:sp>
      <p:sp>
        <p:nvSpPr>
          <p:cNvPr id="7" name="Espace réservé du numéro de diapositive 6">
            <a:extLst>
              <a:ext uri="{FF2B5EF4-FFF2-40B4-BE49-F238E27FC236}">
                <a16:creationId xmlns:a16="http://schemas.microsoft.com/office/drawing/2014/main" id="{A918D5BC-FCAD-4EC5-845A-FC6AE6B6F6FA}"/>
              </a:ext>
            </a:extLst>
          </p:cNvPr>
          <p:cNvSpPr>
            <a:spLocks noGrp="1"/>
          </p:cNvSpPr>
          <p:nvPr>
            <p:ph type="sldNum" sz="quarter" idx="12"/>
          </p:nvPr>
        </p:nvSpPr>
        <p:spPr/>
        <p:txBody>
          <a:bodyPr/>
          <a:lstStyle/>
          <a:p>
            <a:fld id="{07C99ADF-20A6-40EF-AAB9-F326D6E12C60}" type="slidenum">
              <a:rPr lang="fr-FR" smtClean="0"/>
              <a:t>‹N°›</a:t>
            </a:fld>
            <a:endParaRPr lang="fr-FR"/>
          </a:p>
        </p:txBody>
      </p:sp>
      <p:pic>
        <p:nvPicPr>
          <p:cNvPr id="11" name="Image 10">
            <a:extLst>
              <a:ext uri="{FF2B5EF4-FFF2-40B4-BE49-F238E27FC236}">
                <a16:creationId xmlns:a16="http://schemas.microsoft.com/office/drawing/2014/main" id="{F12E4D51-273F-4CF5-A494-DA7F6D877F16}"/>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425997" y="130728"/>
            <a:ext cx="716272" cy="648955"/>
          </a:xfrm>
          <a:prstGeom prst="rect">
            <a:avLst/>
          </a:prstGeom>
        </p:spPr>
      </p:pic>
      <p:pic>
        <p:nvPicPr>
          <p:cNvPr id="12" name="Graphique 11">
            <a:extLst>
              <a:ext uri="{FF2B5EF4-FFF2-40B4-BE49-F238E27FC236}">
                <a16:creationId xmlns:a16="http://schemas.microsoft.com/office/drawing/2014/main" id="{83C2AF93-B225-409D-B1B8-E11CCA649180}"/>
              </a:ext>
            </a:extLst>
          </p:cNvPr>
          <p:cNvPicPr>
            <a:picLocks noChangeAspect="1"/>
          </p:cNvPicPr>
          <p:nvPr userDrawn="1"/>
        </p:nvPicPr>
        <p:blipFill>
          <a:blip r:embed="rId3" cstate="hq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492620" y="159014"/>
            <a:ext cx="518634" cy="591425"/>
          </a:xfrm>
          <a:prstGeom prst="rect">
            <a:avLst/>
          </a:prstGeom>
        </p:spPr>
      </p:pic>
      <p:cxnSp>
        <p:nvCxnSpPr>
          <p:cNvPr id="13" name="Connecteur droit 12">
            <a:extLst>
              <a:ext uri="{FF2B5EF4-FFF2-40B4-BE49-F238E27FC236}">
                <a16:creationId xmlns:a16="http://schemas.microsoft.com/office/drawing/2014/main" id="{CCE161EE-D5F0-4BBD-82F6-648AAE2CA275}"/>
              </a:ext>
            </a:extLst>
          </p:cNvPr>
          <p:cNvCxnSpPr>
            <a:cxnSpLocks/>
          </p:cNvCxnSpPr>
          <p:nvPr userDrawn="1"/>
        </p:nvCxnSpPr>
        <p:spPr>
          <a:xfrm>
            <a:off x="499326" y="6326906"/>
            <a:ext cx="11193348"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Espace réservé du contenu 5">
            <a:extLst>
              <a:ext uri="{FF2B5EF4-FFF2-40B4-BE49-F238E27FC236}">
                <a16:creationId xmlns:a16="http://schemas.microsoft.com/office/drawing/2014/main" id="{C65D261E-2C4A-4979-B86B-4100D57BB9B4}"/>
              </a:ext>
            </a:extLst>
          </p:cNvPr>
          <p:cNvSpPr>
            <a:spLocks noGrp="1"/>
          </p:cNvSpPr>
          <p:nvPr>
            <p:ph sz="quarter" idx="4"/>
          </p:nvPr>
        </p:nvSpPr>
        <p:spPr>
          <a:xfrm>
            <a:off x="401541" y="2392078"/>
            <a:ext cx="5528204" cy="3422568"/>
          </a:xfrm>
        </p:spPr>
        <p:txBody>
          <a:bodyPr/>
          <a:lstStyle>
            <a:lvl1pPr marL="0" indent="0">
              <a:lnSpc>
                <a:spcPct val="100000"/>
              </a:lnSpc>
              <a:spcBef>
                <a:spcPts val="0"/>
              </a:spcBef>
              <a:spcAft>
                <a:spcPts val="1200"/>
              </a:spcAft>
              <a:buFont typeface="+mj-lt"/>
              <a:buNone/>
              <a:defRPr sz="1600" b="0"/>
            </a:lvl1pPr>
            <a:lvl2pPr marL="358775" indent="0">
              <a:lnSpc>
                <a:spcPct val="100000"/>
              </a:lnSpc>
              <a:spcBef>
                <a:spcPts val="0"/>
              </a:spcBef>
              <a:spcAft>
                <a:spcPts val="1200"/>
              </a:spcAft>
              <a:buFont typeface="+mj-lt"/>
              <a:buNone/>
              <a:defRPr sz="1600"/>
            </a:lvl2pPr>
          </a:lstStyle>
          <a:p>
            <a:pPr lvl="0"/>
            <a:r>
              <a:rPr lang="fr-FR"/>
              <a:t>Cliquez pour modifier les styles du texte du masque</a:t>
            </a:r>
          </a:p>
        </p:txBody>
      </p:sp>
      <p:sp>
        <p:nvSpPr>
          <p:cNvPr id="20" name="Espace réservé du contenu 5">
            <a:extLst>
              <a:ext uri="{FF2B5EF4-FFF2-40B4-BE49-F238E27FC236}">
                <a16:creationId xmlns:a16="http://schemas.microsoft.com/office/drawing/2014/main" id="{CD79B451-1AFF-4E01-A5EB-F3F70D1E7775}"/>
              </a:ext>
            </a:extLst>
          </p:cNvPr>
          <p:cNvSpPr>
            <a:spLocks noGrp="1"/>
          </p:cNvSpPr>
          <p:nvPr>
            <p:ph sz="quarter" idx="13"/>
          </p:nvPr>
        </p:nvSpPr>
        <p:spPr>
          <a:xfrm>
            <a:off x="6262258" y="2392078"/>
            <a:ext cx="5528204" cy="3422568"/>
          </a:xfrm>
        </p:spPr>
        <p:txBody>
          <a:bodyPr/>
          <a:lstStyle>
            <a:lvl1pPr marL="0" indent="0">
              <a:lnSpc>
                <a:spcPct val="100000"/>
              </a:lnSpc>
              <a:spcBef>
                <a:spcPts val="0"/>
              </a:spcBef>
              <a:spcAft>
                <a:spcPts val="1200"/>
              </a:spcAft>
              <a:buFont typeface="+mj-lt"/>
              <a:buNone/>
              <a:defRPr sz="1600" b="0"/>
            </a:lvl1pPr>
            <a:lvl2pPr marL="358775" indent="0">
              <a:lnSpc>
                <a:spcPct val="100000"/>
              </a:lnSpc>
              <a:spcBef>
                <a:spcPts val="0"/>
              </a:spcBef>
              <a:spcAft>
                <a:spcPts val="1200"/>
              </a:spcAft>
              <a:buFont typeface="+mj-lt"/>
              <a:buNone/>
              <a:defRPr sz="1600"/>
            </a:lvl2pPr>
          </a:lstStyle>
          <a:p>
            <a:pPr lvl="0"/>
            <a:r>
              <a:rPr lang="fr-FR"/>
              <a:t>Cliquez pour modifier les styles du texte du masque</a:t>
            </a:r>
          </a:p>
        </p:txBody>
      </p:sp>
      <p:sp>
        <p:nvSpPr>
          <p:cNvPr id="14" name="Espace réservé du contenu 5">
            <a:extLst>
              <a:ext uri="{FF2B5EF4-FFF2-40B4-BE49-F238E27FC236}">
                <a16:creationId xmlns:a16="http://schemas.microsoft.com/office/drawing/2014/main" id="{CB1A86F2-2898-4FF9-BBB1-4866847F538C}"/>
              </a:ext>
            </a:extLst>
          </p:cNvPr>
          <p:cNvSpPr>
            <a:spLocks noGrp="1"/>
          </p:cNvSpPr>
          <p:nvPr>
            <p:ph sz="quarter" idx="15"/>
          </p:nvPr>
        </p:nvSpPr>
        <p:spPr>
          <a:xfrm>
            <a:off x="9042400" y="147785"/>
            <a:ext cx="2736396" cy="539538"/>
          </a:xfrm>
        </p:spPr>
        <p:txBody>
          <a:bodyPr>
            <a:normAutofit/>
          </a:bodyPr>
          <a:lstStyle>
            <a:lvl1pPr marL="0" indent="0" algn="r">
              <a:lnSpc>
                <a:spcPct val="100000"/>
              </a:lnSpc>
              <a:spcBef>
                <a:spcPts val="0"/>
              </a:spcBef>
              <a:spcAft>
                <a:spcPts val="0"/>
              </a:spcAft>
              <a:buFont typeface="+mj-lt"/>
              <a:buNone/>
              <a:defRPr sz="1100" b="0"/>
            </a:lvl1pPr>
            <a:lvl2pPr marL="358775" indent="0">
              <a:lnSpc>
                <a:spcPct val="100000"/>
              </a:lnSpc>
              <a:spcBef>
                <a:spcPts val="0"/>
              </a:spcBef>
              <a:spcAft>
                <a:spcPts val="1200"/>
              </a:spcAft>
              <a:buFont typeface="+mj-lt"/>
              <a:buNone/>
              <a:defRPr sz="1600"/>
            </a:lvl2pPr>
          </a:lstStyle>
          <a:p>
            <a:pPr lvl="0"/>
            <a:r>
              <a:rPr lang="fr-FR"/>
              <a:t>Cliquez pour modifier les styles du texte du masque</a:t>
            </a:r>
          </a:p>
        </p:txBody>
      </p:sp>
    </p:spTree>
    <p:extLst>
      <p:ext uri="{BB962C8B-B14F-4D97-AF65-F5344CB8AC3E}">
        <p14:creationId xmlns:p14="http://schemas.microsoft.com/office/powerpoint/2010/main" val="35602531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lide contenus 3 colonne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DD593A3-12EC-4325-949A-8513F8EDA465}"/>
              </a:ext>
            </a:extLst>
          </p:cNvPr>
          <p:cNvSpPr>
            <a:spLocks noGrp="1"/>
          </p:cNvSpPr>
          <p:nvPr>
            <p:ph type="title"/>
          </p:nvPr>
        </p:nvSpPr>
        <p:spPr>
          <a:xfrm>
            <a:off x="401542" y="770447"/>
            <a:ext cx="11388916" cy="1325563"/>
          </a:xfrm>
        </p:spPr>
        <p:txBody>
          <a:bodyPr anchor="b">
            <a:normAutofit/>
          </a:bodyPr>
          <a:lstStyle>
            <a:lvl1pPr>
              <a:defRPr sz="3200"/>
            </a:lvl1pPr>
          </a:lstStyle>
          <a:p>
            <a:r>
              <a:rPr lang="fr-FR"/>
              <a:t>Modifiez le style du titre</a:t>
            </a:r>
            <a:endParaRPr lang="fr-FR" dirty="0"/>
          </a:p>
        </p:txBody>
      </p:sp>
      <p:sp>
        <p:nvSpPr>
          <p:cNvPr id="5" name="Espace réservé de la date 4">
            <a:extLst>
              <a:ext uri="{FF2B5EF4-FFF2-40B4-BE49-F238E27FC236}">
                <a16:creationId xmlns:a16="http://schemas.microsoft.com/office/drawing/2014/main" id="{06459C7A-22DD-4DA0-996C-F27E91BCDD9F}"/>
              </a:ext>
            </a:extLst>
          </p:cNvPr>
          <p:cNvSpPr>
            <a:spLocks noGrp="1"/>
          </p:cNvSpPr>
          <p:nvPr>
            <p:ph type="dt" sz="half" idx="10"/>
          </p:nvPr>
        </p:nvSpPr>
        <p:spPr/>
        <p:txBody>
          <a:bodyPr/>
          <a:lstStyle/>
          <a:p>
            <a:fld id="{2EDAE380-707A-4B17-810D-A4D3F1C1ABAA}" type="datetime1">
              <a:rPr lang="fr-FR" smtClean="0"/>
              <a:t>17/04/2023</a:t>
            </a:fld>
            <a:endParaRPr lang="fr-FR"/>
          </a:p>
        </p:txBody>
      </p:sp>
      <p:sp>
        <p:nvSpPr>
          <p:cNvPr id="6" name="Espace réservé du pied de page 5">
            <a:extLst>
              <a:ext uri="{FF2B5EF4-FFF2-40B4-BE49-F238E27FC236}">
                <a16:creationId xmlns:a16="http://schemas.microsoft.com/office/drawing/2014/main" id="{9D0C406E-636A-4D77-BA99-F66CF9467A29}"/>
              </a:ext>
            </a:extLst>
          </p:cNvPr>
          <p:cNvSpPr>
            <a:spLocks noGrp="1"/>
          </p:cNvSpPr>
          <p:nvPr>
            <p:ph type="ftr" sz="quarter" idx="11"/>
          </p:nvPr>
        </p:nvSpPr>
        <p:spPr/>
        <p:txBody>
          <a:bodyPr/>
          <a:lstStyle/>
          <a:p>
            <a:r>
              <a:rPr lang="fr-FR"/>
              <a:t>Intitulé de la direction/service</a:t>
            </a:r>
          </a:p>
        </p:txBody>
      </p:sp>
      <p:sp>
        <p:nvSpPr>
          <p:cNvPr id="7" name="Espace réservé du numéro de diapositive 6">
            <a:extLst>
              <a:ext uri="{FF2B5EF4-FFF2-40B4-BE49-F238E27FC236}">
                <a16:creationId xmlns:a16="http://schemas.microsoft.com/office/drawing/2014/main" id="{A918D5BC-FCAD-4EC5-845A-FC6AE6B6F6FA}"/>
              </a:ext>
            </a:extLst>
          </p:cNvPr>
          <p:cNvSpPr>
            <a:spLocks noGrp="1"/>
          </p:cNvSpPr>
          <p:nvPr>
            <p:ph type="sldNum" sz="quarter" idx="12"/>
          </p:nvPr>
        </p:nvSpPr>
        <p:spPr/>
        <p:txBody>
          <a:bodyPr/>
          <a:lstStyle/>
          <a:p>
            <a:fld id="{07C99ADF-20A6-40EF-AAB9-F326D6E12C60}" type="slidenum">
              <a:rPr lang="fr-FR" smtClean="0"/>
              <a:t>‹N°›</a:t>
            </a:fld>
            <a:endParaRPr lang="fr-FR"/>
          </a:p>
        </p:txBody>
      </p:sp>
      <p:pic>
        <p:nvPicPr>
          <p:cNvPr id="11" name="Image 10">
            <a:extLst>
              <a:ext uri="{FF2B5EF4-FFF2-40B4-BE49-F238E27FC236}">
                <a16:creationId xmlns:a16="http://schemas.microsoft.com/office/drawing/2014/main" id="{F12E4D51-273F-4CF5-A494-DA7F6D877F16}"/>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425997" y="130728"/>
            <a:ext cx="716272" cy="648955"/>
          </a:xfrm>
          <a:prstGeom prst="rect">
            <a:avLst/>
          </a:prstGeom>
        </p:spPr>
      </p:pic>
      <p:pic>
        <p:nvPicPr>
          <p:cNvPr id="12" name="Graphique 11">
            <a:extLst>
              <a:ext uri="{FF2B5EF4-FFF2-40B4-BE49-F238E27FC236}">
                <a16:creationId xmlns:a16="http://schemas.microsoft.com/office/drawing/2014/main" id="{83C2AF93-B225-409D-B1B8-E11CCA649180}"/>
              </a:ext>
            </a:extLst>
          </p:cNvPr>
          <p:cNvPicPr>
            <a:picLocks noChangeAspect="1"/>
          </p:cNvPicPr>
          <p:nvPr userDrawn="1"/>
        </p:nvPicPr>
        <p:blipFill>
          <a:blip r:embed="rId3" cstate="hq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492620" y="159014"/>
            <a:ext cx="518634" cy="591425"/>
          </a:xfrm>
          <a:prstGeom prst="rect">
            <a:avLst/>
          </a:prstGeom>
        </p:spPr>
      </p:pic>
      <p:cxnSp>
        <p:nvCxnSpPr>
          <p:cNvPr id="13" name="Connecteur droit 12">
            <a:extLst>
              <a:ext uri="{FF2B5EF4-FFF2-40B4-BE49-F238E27FC236}">
                <a16:creationId xmlns:a16="http://schemas.microsoft.com/office/drawing/2014/main" id="{CCE161EE-D5F0-4BBD-82F6-648AAE2CA275}"/>
              </a:ext>
            </a:extLst>
          </p:cNvPr>
          <p:cNvCxnSpPr>
            <a:cxnSpLocks/>
          </p:cNvCxnSpPr>
          <p:nvPr userDrawn="1"/>
        </p:nvCxnSpPr>
        <p:spPr>
          <a:xfrm>
            <a:off x="499326" y="6326906"/>
            <a:ext cx="11193348"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Espace réservé du contenu 5">
            <a:extLst>
              <a:ext uri="{FF2B5EF4-FFF2-40B4-BE49-F238E27FC236}">
                <a16:creationId xmlns:a16="http://schemas.microsoft.com/office/drawing/2014/main" id="{C65D261E-2C4A-4979-B86B-4100D57BB9B4}"/>
              </a:ext>
            </a:extLst>
          </p:cNvPr>
          <p:cNvSpPr>
            <a:spLocks noGrp="1"/>
          </p:cNvSpPr>
          <p:nvPr>
            <p:ph sz="quarter" idx="4"/>
          </p:nvPr>
        </p:nvSpPr>
        <p:spPr>
          <a:xfrm>
            <a:off x="401541" y="2392078"/>
            <a:ext cx="3614277" cy="3422568"/>
          </a:xfrm>
        </p:spPr>
        <p:txBody>
          <a:bodyPr/>
          <a:lstStyle>
            <a:lvl1pPr marL="0" indent="0">
              <a:lnSpc>
                <a:spcPct val="100000"/>
              </a:lnSpc>
              <a:spcBef>
                <a:spcPts val="0"/>
              </a:spcBef>
              <a:spcAft>
                <a:spcPts val="1200"/>
              </a:spcAft>
              <a:buFont typeface="+mj-lt"/>
              <a:buNone/>
              <a:defRPr sz="1600" b="0"/>
            </a:lvl1pPr>
            <a:lvl2pPr marL="358775" indent="0">
              <a:lnSpc>
                <a:spcPct val="100000"/>
              </a:lnSpc>
              <a:spcBef>
                <a:spcPts val="0"/>
              </a:spcBef>
              <a:spcAft>
                <a:spcPts val="1200"/>
              </a:spcAft>
              <a:buFont typeface="+mj-lt"/>
              <a:buNone/>
              <a:defRPr sz="1600"/>
            </a:lvl2pPr>
          </a:lstStyle>
          <a:p>
            <a:pPr lvl="0"/>
            <a:r>
              <a:rPr lang="fr-FR"/>
              <a:t>Cliquez pour modifier les styles du texte du masque</a:t>
            </a:r>
          </a:p>
        </p:txBody>
      </p:sp>
      <p:sp>
        <p:nvSpPr>
          <p:cNvPr id="20" name="Espace réservé du contenu 5">
            <a:extLst>
              <a:ext uri="{FF2B5EF4-FFF2-40B4-BE49-F238E27FC236}">
                <a16:creationId xmlns:a16="http://schemas.microsoft.com/office/drawing/2014/main" id="{CD79B451-1AFF-4E01-A5EB-F3F70D1E7775}"/>
              </a:ext>
            </a:extLst>
          </p:cNvPr>
          <p:cNvSpPr>
            <a:spLocks noGrp="1"/>
          </p:cNvSpPr>
          <p:nvPr>
            <p:ph sz="quarter" idx="13"/>
          </p:nvPr>
        </p:nvSpPr>
        <p:spPr>
          <a:xfrm>
            <a:off x="4288861" y="2392078"/>
            <a:ext cx="3614277" cy="3422568"/>
          </a:xfrm>
        </p:spPr>
        <p:txBody>
          <a:bodyPr/>
          <a:lstStyle>
            <a:lvl1pPr marL="0" indent="0">
              <a:lnSpc>
                <a:spcPct val="100000"/>
              </a:lnSpc>
              <a:spcBef>
                <a:spcPts val="0"/>
              </a:spcBef>
              <a:spcAft>
                <a:spcPts val="1200"/>
              </a:spcAft>
              <a:buFont typeface="+mj-lt"/>
              <a:buNone/>
              <a:defRPr sz="1600" b="0"/>
            </a:lvl1pPr>
            <a:lvl2pPr marL="358775" indent="0">
              <a:lnSpc>
                <a:spcPct val="100000"/>
              </a:lnSpc>
              <a:spcBef>
                <a:spcPts val="0"/>
              </a:spcBef>
              <a:spcAft>
                <a:spcPts val="1200"/>
              </a:spcAft>
              <a:buFont typeface="+mj-lt"/>
              <a:buNone/>
              <a:defRPr sz="1600"/>
            </a:lvl2pPr>
          </a:lstStyle>
          <a:p>
            <a:pPr lvl="0"/>
            <a:r>
              <a:rPr lang="fr-FR"/>
              <a:t>Cliquez pour modifier les styles du texte du masque</a:t>
            </a:r>
          </a:p>
        </p:txBody>
      </p:sp>
      <p:sp>
        <p:nvSpPr>
          <p:cNvPr id="21" name="Espace réservé du contenu 5">
            <a:extLst>
              <a:ext uri="{FF2B5EF4-FFF2-40B4-BE49-F238E27FC236}">
                <a16:creationId xmlns:a16="http://schemas.microsoft.com/office/drawing/2014/main" id="{BF48DBAD-980E-4784-AD80-364655C5376A}"/>
              </a:ext>
            </a:extLst>
          </p:cNvPr>
          <p:cNvSpPr>
            <a:spLocks noGrp="1"/>
          </p:cNvSpPr>
          <p:nvPr>
            <p:ph sz="quarter" idx="14"/>
          </p:nvPr>
        </p:nvSpPr>
        <p:spPr>
          <a:xfrm>
            <a:off x="8170230" y="2392078"/>
            <a:ext cx="3614277" cy="3422568"/>
          </a:xfrm>
        </p:spPr>
        <p:txBody>
          <a:bodyPr/>
          <a:lstStyle>
            <a:lvl1pPr marL="0" indent="0">
              <a:lnSpc>
                <a:spcPct val="100000"/>
              </a:lnSpc>
              <a:spcBef>
                <a:spcPts val="0"/>
              </a:spcBef>
              <a:spcAft>
                <a:spcPts val="1200"/>
              </a:spcAft>
              <a:buFont typeface="+mj-lt"/>
              <a:buNone/>
              <a:defRPr sz="1600" b="0"/>
            </a:lvl1pPr>
            <a:lvl2pPr marL="358775" indent="0">
              <a:lnSpc>
                <a:spcPct val="100000"/>
              </a:lnSpc>
              <a:spcBef>
                <a:spcPts val="0"/>
              </a:spcBef>
              <a:spcAft>
                <a:spcPts val="1200"/>
              </a:spcAft>
              <a:buFont typeface="+mj-lt"/>
              <a:buNone/>
              <a:defRPr sz="1600"/>
            </a:lvl2pPr>
          </a:lstStyle>
          <a:p>
            <a:pPr lvl="0"/>
            <a:r>
              <a:rPr lang="fr-FR"/>
              <a:t>Cliquez pour modifier les styles du texte du masque</a:t>
            </a:r>
          </a:p>
        </p:txBody>
      </p:sp>
      <p:sp>
        <p:nvSpPr>
          <p:cNvPr id="33" name="Espace réservé du contenu 5">
            <a:extLst>
              <a:ext uri="{FF2B5EF4-FFF2-40B4-BE49-F238E27FC236}">
                <a16:creationId xmlns:a16="http://schemas.microsoft.com/office/drawing/2014/main" id="{04DDA3B4-0E27-46BA-92BD-3D9E90A5EC6E}"/>
              </a:ext>
            </a:extLst>
          </p:cNvPr>
          <p:cNvSpPr>
            <a:spLocks noGrp="1"/>
          </p:cNvSpPr>
          <p:nvPr>
            <p:ph sz="quarter" idx="15"/>
          </p:nvPr>
        </p:nvSpPr>
        <p:spPr>
          <a:xfrm>
            <a:off x="9042400" y="147785"/>
            <a:ext cx="2736396" cy="539538"/>
          </a:xfrm>
        </p:spPr>
        <p:txBody>
          <a:bodyPr>
            <a:normAutofit/>
          </a:bodyPr>
          <a:lstStyle>
            <a:lvl1pPr marL="0" indent="0" algn="r">
              <a:lnSpc>
                <a:spcPct val="100000"/>
              </a:lnSpc>
              <a:spcBef>
                <a:spcPts val="0"/>
              </a:spcBef>
              <a:spcAft>
                <a:spcPts val="0"/>
              </a:spcAft>
              <a:buFont typeface="+mj-lt"/>
              <a:buNone/>
              <a:defRPr sz="1100" b="0"/>
            </a:lvl1pPr>
            <a:lvl2pPr marL="358775" indent="0">
              <a:lnSpc>
                <a:spcPct val="100000"/>
              </a:lnSpc>
              <a:spcBef>
                <a:spcPts val="0"/>
              </a:spcBef>
              <a:spcAft>
                <a:spcPts val="1200"/>
              </a:spcAft>
              <a:buFont typeface="+mj-lt"/>
              <a:buNone/>
              <a:defRPr sz="1600"/>
            </a:lvl2pPr>
          </a:lstStyle>
          <a:p>
            <a:pPr lvl="0"/>
            <a:r>
              <a:rPr lang="fr-FR"/>
              <a:t>Cliquez pour modifier les styles du texte du masque</a:t>
            </a:r>
          </a:p>
        </p:txBody>
      </p:sp>
    </p:spTree>
    <p:extLst>
      <p:ext uri="{BB962C8B-B14F-4D97-AF65-F5344CB8AC3E}">
        <p14:creationId xmlns:p14="http://schemas.microsoft.com/office/powerpoint/2010/main" val="3323338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lide contenus 1 colonne vi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DD593A3-12EC-4325-949A-8513F8EDA465}"/>
              </a:ext>
            </a:extLst>
          </p:cNvPr>
          <p:cNvSpPr>
            <a:spLocks noGrp="1"/>
          </p:cNvSpPr>
          <p:nvPr>
            <p:ph type="title"/>
          </p:nvPr>
        </p:nvSpPr>
        <p:spPr>
          <a:xfrm>
            <a:off x="401542" y="770447"/>
            <a:ext cx="11388916" cy="1325563"/>
          </a:xfrm>
        </p:spPr>
        <p:txBody>
          <a:bodyPr anchor="b">
            <a:normAutofit/>
          </a:bodyPr>
          <a:lstStyle>
            <a:lvl1pPr>
              <a:defRPr sz="3200"/>
            </a:lvl1pPr>
          </a:lstStyle>
          <a:p>
            <a:r>
              <a:rPr lang="fr-FR"/>
              <a:t>Modifiez le style du titre</a:t>
            </a:r>
            <a:endParaRPr lang="fr-FR" dirty="0"/>
          </a:p>
        </p:txBody>
      </p:sp>
      <p:sp>
        <p:nvSpPr>
          <p:cNvPr id="5" name="Espace réservé de la date 4">
            <a:extLst>
              <a:ext uri="{FF2B5EF4-FFF2-40B4-BE49-F238E27FC236}">
                <a16:creationId xmlns:a16="http://schemas.microsoft.com/office/drawing/2014/main" id="{06459C7A-22DD-4DA0-996C-F27E91BCDD9F}"/>
              </a:ext>
            </a:extLst>
          </p:cNvPr>
          <p:cNvSpPr>
            <a:spLocks noGrp="1"/>
          </p:cNvSpPr>
          <p:nvPr>
            <p:ph type="dt" sz="half" idx="10"/>
          </p:nvPr>
        </p:nvSpPr>
        <p:spPr/>
        <p:txBody>
          <a:bodyPr/>
          <a:lstStyle/>
          <a:p>
            <a:fld id="{3E873AE1-5950-4748-95FC-98A910B14992}" type="datetime1">
              <a:rPr lang="fr-FR" smtClean="0"/>
              <a:t>17/04/2023</a:t>
            </a:fld>
            <a:endParaRPr lang="fr-FR"/>
          </a:p>
        </p:txBody>
      </p:sp>
      <p:sp>
        <p:nvSpPr>
          <p:cNvPr id="6" name="Espace réservé du pied de page 5">
            <a:extLst>
              <a:ext uri="{FF2B5EF4-FFF2-40B4-BE49-F238E27FC236}">
                <a16:creationId xmlns:a16="http://schemas.microsoft.com/office/drawing/2014/main" id="{9D0C406E-636A-4D77-BA99-F66CF9467A29}"/>
              </a:ext>
            </a:extLst>
          </p:cNvPr>
          <p:cNvSpPr>
            <a:spLocks noGrp="1"/>
          </p:cNvSpPr>
          <p:nvPr>
            <p:ph type="ftr" sz="quarter" idx="11"/>
          </p:nvPr>
        </p:nvSpPr>
        <p:spPr/>
        <p:txBody>
          <a:bodyPr/>
          <a:lstStyle/>
          <a:p>
            <a:r>
              <a:rPr lang="fr-FR"/>
              <a:t>Intitulé de la direction/service</a:t>
            </a:r>
          </a:p>
        </p:txBody>
      </p:sp>
      <p:sp>
        <p:nvSpPr>
          <p:cNvPr id="7" name="Espace réservé du numéro de diapositive 6">
            <a:extLst>
              <a:ext uri="{FF2B5EF4-FFF2-40B4-BE49-F238E27FC236}">
                <a16:creationId xmlns:a16="http://schemas.microsoft.com/office/drawing/2014/main" id="{A918D5BC-FCAD-4EC5-845A-FC6AE6B6F6FA}"/>
              </a:ext>
            </a:extLst>
          </p:cNvPr>
          <p:cNvSpPr>
            <a:spLocks noGrp="1"/>
          </p:cNvSpPr>
          <p:nvPr>
            <p:ph type="sldNum" sz="quarter" idx="12"/>
          </p:nvPr>
        </p:nvSpPr>
        <p:spPr/>
        <p:txBody>
          <a:bodyPr/>
          <a:lstStyle/>
          <a:p>
            <a:fld id="{07C99ADF-20A6-40EF-AAB9-F326D6E12C60}" type="slidenum">
              <a:rPr lang="fr-FR" smtClean="0"/>
              <a:t>‹N°›</a:t>
            </a:fld>
            <a:endParaRPr lang="fr-FR"/>
          </a:p>
        </p:txBody>
      </p:sp>
      <p:pic>
        <p:nvPicPr>
          <p:cNvPr id="11" name="Image 10">
            <a:extLst>
              <a:ext uri="{FF2B5EF4-FFF2-40B4-BE49-F238E27FC236}">
                <a16:creationId xmlns:a16="http://schemas.microsoft.com/office/drawing/2014/main" id="{F12E4D51-273F-4CF5-A494-DA7F6D877F16}"/>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425997" y="130728"/>
            <a:ext cx="716272" cy="648955"/>
          </a:xfrm>
          <a:prstGeom prst="rect">
            <a:avLst/>
          </a:prstGeom>
        </p:spPr>
      </p:pic>
      <p:pic>
        <p:nvPicPr>
          <p:cNvPr id="12" name="Graphique 11">
            <a:extLst>
              <a:ext uri="{FF2B5EF4-FFF2-40B4-BE49-F238E27FC236}">
                <a16:creationId xmlns:a16="http://schemas.microsoft.com/office/drawing/2014/main" id="{83C2AF93-B225-409D-B1B8-E11CCA649180}"/>
              </a:ext>
            </a:extLst>
          </p:cNvPr>
          <p:cNvPicPr>
            <a:picLocks noChangeAspect="1"/>
          </p:cNvPicPr>
          <p:nvPr userDrawn="1"/>
        </p:nvPicPr>
        <p:blipFill>
          <a:blip r:embed="rId3" cstate="hq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492620" y="159014"/>
            <a:ext cx="518634" cy="591425"/>
          </a:xfrm>
          <a:prstGeom prst="rect">
            <a:avLst/>
          </a:prstGeom>
        </p:spPr>
      </p:pic>
      <p:cxnSp>
        <p:nvCxnSpPr>
          <p:cNvPr id="13" name="Connecteur droit 12">
            <a:extLst>
              <a:ext uri="{FF2B5EF4-FFF2-40B4-BE49-F238E27FC236}">
                <a16:creationId xmlns:a16="http://schemas.microsoft.com/office/drawing/2014/main" id="{CCE161EE-D5F0-4BBD-82F6-648AAE2CA275}"/>
              </a:ext>
            </a:extLst>
          </p:cNvPr>
          <p:cNvCxnSpPr>
            <a:cxnSpLocks/>
          </p:cNvCxnSpPr>
          <p:nvPr userDrawn="1"/>
        </p:nvCxnSpPr>
        <p:spPr>
          <a:xfrm>
            <a:off x="499326" y="6326906"/>
            <a:ext cx="11193348"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Espace réservé du contenu 5">
            <a:extLst>
              <a:ext uri="{FF2B5EF4-FFF2-40B4-BE49-F238E27FC236}">
                <a16:creationId xmlns:a16="http://schemas.microsoft.com/office/drawing/2014/main" id="{C65D261E-2C4A-4979-B86B-4100D57BB9B4}"/>
              </a:ext>
            </a:extLst>
          </p:cNvPr>
          <p:cNvSpPr>
            <a:spLocks noGrp="1"/>
          </p:cNvSpPr>
          <p:nvPr>
            <p:ph sz="quarter" idx="4"/>
          </p:nvPr>
        </p:nvSpPr>
        <p:spPr>
          <a:xfrm>
            <a:off x="401541" y="2392078"/>
            <a:ext cx="11388916" cy="3422568"/>
          </a:xfrm>
        </p:spPr>
        <p:txBody>
          <a:bodyPr/>
          <a:lstStyle>
            <a:lvl1pPr marL="0" indent="0">
              <a:lnSpc>
                <a:spcPct val="100000"/>
              </a:lnSpc>
              <a:spcBef>
                <a:spcPts val="0"/>
              </a:spcBef>
              <a:spcAft>
                <a:spcPts val="1200"/>
              </a:spcAft>
              <a:buFont typeface="+mj-lt"/>
              <a:buNone/>
              <a:defRPr sz="1600" b="0"/>
            </a:lvl1pPr>
            <a:lvl2pPr marL="358775" indent="0">
              <a:lnSpc>
                <a:spcPct val="100000"/>
              </a:lnSpc>
              <a:spcBef>
                <a:spcPts val="0"/>
              </a:spcBef>
              <a:spcAft>
                <a:spcPts val="1200"/>
              </a:spcAft>
              <a:buFont typeface="+mj-lt"/>
              <a:buNone/>
              <a:defRPr sz="1600"/>
            </a:lvl2pPr>
          </a:lstStyle>
          <a:p>
            <a:pPr lvl="0"/>
            <a:r>
              <a:rPr lang="fr-FR"/>
              <a:t>Cliquez pour modifier les styles du texte du masque</a:t>
            </a:r>
          </a:p>
        </p:txBody>
      </p:sp>
      <p:sp>
        <p:nvSpPr>
          <p:cNvPr id="14" name="Espace réservé du contenu 5">
            <a:extLst>
              <a:ext uri="{FF2B5EF4-FFF2-40B4-BE49-F238E27FC236}">
                <a16:creationId xmlns:a16="http://schemas.microsoft.com/office/drawing/2014/main" id="{F4446820-0AA1-4B7F-9CDE-D21DCFF984C4}"/>
              </a:ext>
            </a:extLst>
          </p:cNvPr>
          <p:cNvSpPr>
            <a:spLocks noGrp="1"/>
          </p:cNvSpPr>
          <p:nvPr>
            <p:ph sz="quarter" idx="15"/>
          </p:nvPr>
        </p:nvSpPr>
        <p:spPr>
          <a:xfrm>
            <a:off x="9042400" y="147785"/>
            <a:ext cx="2736396" cy="539538"/>
          </a:xfrm>
        </p:spPr>
        <p:txBody>
          <a:bodyPr>
            <a:normAutofit/>
          </a:bodyPr>
          <a:lstStyle>
            <a:lvl1pPr marL="0" indent="0" algn="r">
              <a:lnSpc>
                <a:spcPct val="100000"/>
              </a:lnSpc>
              <a:spcBef>
                <a:spcPts val="0"/>
              </a:spcBef>
              <a:spcAft>
                <a:spcPts val="0"/>
              </a:spcAft>
              <a:buFont typeface="+mj-lt"/>
              <a:buNone/>
              <a:defRPr sz="1100" b="0"/>
            </a:lvl1pPr>
            <a:lvl2pPr marL="358775" indent="0">
              <a:lnSpc>
                <a:spcPct val="100000"/>
              </a:lnSpc>
              <a:spcBef>
                <a:spcPts val="0"/>
              </a:spcBef>
              <a:spcAft>
                <a:spcPts val="1200"/>
              </a:spcAft>
              <a:buFont typeface="+mj-lt"/>
              <a:buNone/>
              <a:defRPr sz="1600"/>
            </a:lvl2pPr>
          </a:lstStyle>
          <a:p>
            <a:pPr lvl="0"/>
            <a:r>
              <a:rPr lang="fr-FR"/>
              <a:t>Cliquez pour modifier les styles du texte du masque</a:t>
            </a:r>
          </a:p>
        </p:txBody>
      </p:sp>
    </p:spTree>
    <p:extLst>
      <p:ext uri="{BB962C8B-B14F-4D97-AF65-F5344CB8AC3E}">
        <p14:creationId xmlns:p14="http://schemas.microsoft.com/office/powerpoint/2010/main" val="11284596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lide contenus 2 colonnes vide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DD593A3-12EC-4325-949A-8513F8EDA465}"/>
              </a:ext>
            </a:extLst>
          </p:cNvPr>
          <p:cNvSpPr>
            <a:spLocks noGrp="1"/>
          </p:cNvSpPr>
          <p:nvPr>
            <p:ph type="title"/>
          </p:nvPr>
        </p:nvSpPr>
        <p:spPr>
          <a:xfrm>
            <a:off x="401542" y="770447"/>
            <a:ext cx="11388916" cy="1325563"/>
          </a:xfrm>
        </p:spPr>
        <p:txBody>
          <a:bodyPr anchor="b">
            <a:normAutofit/>
          </a:bodyPr>
          <a:lstStyle>
            <a:lvl1pPr>
              <a:defRPr sz="3200"/>
            </a:lvl1pPr>
          </a:lstStyle>
          <a:p>
            <a:r>
              <a:rPr lang="fr-FR"/>
              <a:t>Modifiez le style du titre</a:t>
            </a:r>
            <a:endParaRPr lang="fr-FR" dirty="0"/>
          </a:p>
        </p:txBody>
      </p:sp>
      <p:sp>
        <p:nvSpPr>
          <p:cNvPr id="5" name="Espace réservé de la date 4">
            <a:extLst>
              <a:ext uri="{FF2B5EF4-FFF2-40B4-BE49-F238E27FC236}">
                <a16:creationId xmlns:a16="http://schemas.microsoft.com/office/drawing/2014/main" id="{06459C7A-22DD-4DA0-996C-F27E91BCDD9F}"/>
              </a:ext>
            </a:extLst>
          </p:cNvPr>
          <p:cNvSpPr>
            <a:spLocks noGrp="1"/>
          </p:cNvSpPr>
          <p:nvPr>
            <p:ph type="dt" sz="half" idx="10"/>
          </p:nvPr>
        </p:nvSpPr>
        <p:spPr/>
        <p:txBody>
          <a:bodyPr/>
          <a:lstStyle/>
          <a:p>
            <a:fld id="{AC74B510-252F-4777-A78B-388D2B86BA2F}" type="datetime1">
              <a:rPr lang="fr-FR" smtClean="0"/>
              <a:t>17/04/2023</a:t>
            </a:fld>
            <a:endParaRPr lang="fr-FR"/>
          </a:p>
        </p:txBody>
      </p:sp>
      <p:sp>
        <p:nvSpPr>
          <p:cNvPr id="6" name="Espace réservé du pied de page 5">
            <a:extLst>
              <a:ext uri="{FF2B5EF4-FFF2-40B4-BE49-F238E27FC236}">
                <a16:creationId xmlns:a16="http://schemas.microsoft.com/office/drawing/2014/main" id="{9D0C406E-636A-4D77-BA99-F66CF9467A29}"/>
              </a:ext>
            </a:extLst>
          </p:cNvPr>
          <p:cNvSpPr>
            <a:spLocks noGrp="1"/>
          </p:cNvSpPr>
          <p:nvPr>
            <p:ph type="ftr" sz="quarter" idx="11"/>
          </p:nvPr>
        </p:nvSpPr>
        <p:spPr/>
        <p:txBody>
          <a:bodyPr/>
          <a:lstStyle/>
          <a:p>
            <a:r>
              <a:rPr lang="fr-FR"/>
              <a:t>Intitulé de la direction/service</a:t>
            </a:r>
          </a:p>
        </p:txBody>
      </p:sp>
      <p:sp>
        <p:nvSpPr>
          <p:cNvPr id="7" name="Espace réservé du numéro de diapositive 6">
            <a:extLst>
              <a:ext uri="{FF2B5EF4-FFF2-40B4-BE49-F238E27FC236}">
                <a16:creationId xmlns:a16="http://schemas.microsoft.com/office/drawing/2014/main" id="{A918D5BC-FCAD-4EC5-845A-FC6AE6B6F6FA}"/>
              </a:ext>
            </a:extLst>
          </p:cNvPr>
          <p:cNvSpPr>
            <a:spLocks noGrp="1"/>
          </p:cNvSpPr>
          <p:nvPr>
            <p:ph type="sldNum" sz="quarter" idx="12"/>
          </p:nvPr>
        </p:nvSpPr>
        <p:spPr/>
        <p:txBody>
          <a:bodyPr/>
          <a:lstStyle/>
          <a:p>
            <a:fld id="{07C99ADF-20A6-40EF-AAB9-F326D6E12C60}" type="slidenum">
              <a:rPr lang="fr-FR" smtClean="0"/>
              <a:t>‹N°›</a:t>
            </a:fld>
            <a:endParaRPr lang="fr-FR"/>
          </a:p>
        </p:txBody>
      </p:sp>
      <p:pic>
        <p:nvPicPr>
          <p:cNvPr id="11" name="Image 10">
            <a:extLst>
              <a:ext uri="{FF2B5EF4-FFF2-40B4-BE49-F238E27FC236}">
                <a16:creationId xmlns:a16="http://schemas.microsoft.com/office/drawing/2014/main" id="{F12E4D51-273F-4CF5-A494-DA7F6D877F16}"/>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425997" y="130728"/>
            <a:ext cx="716272" cy="648955"/>
          </a:xfrm>
          <a:prstGeom prst="rect">
            <a:avLst/>
          </a:prstGeom>
        </p:spPr>
      </p:pic>
      <p:pic>
        <p:nvPicPr>
          <p:cNvPr id="12" name="Graphique 11">
            <a:extLst>
              <a:ext uri="{FF2B5EF4-FFF2-40B4-BE49-F238E27FC236}">
                <a16:creationId xmlns:a16="http://schemas.microsoft.com/office/drawing/2014/main" id="{83C2AF93-B225-409D-B1B8-E11CCA649180}"/>
              </a:ext>
            </a:extLst>
          </p:cNvPr>
          <p:cNvPicPr>
            <a:picLocks noChangeAspect="1"/>
          </p:cNvPicPr>
          <p:nvPr userDrawn="1"/>
        </p:nvPicPr>
        <p:blipFill>
          <a:blip r:embed="rId3" cstate="hq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492620" y="159014"/>
            <a:ext cx="518634" cy="591425"/>
          </a:xfrm>
          <a:prstGeom prst="rect">
            <a:avLst/>
          </a:prstGeom>
        </p:spPr>
      </p:pic>
      <p:cxnSp>
        <p:nvCxnSpPr>
          <p:cNvPr id="13" name="Connecteur droit 12">
            <a:extLst>
              <a:ext uri="{FF2B5EF4-FFF2-40B4-BE49-F238E27FC236}">
                <a16:creationId xmlns:a16="http://schemas.microsoft.com/office/drawing/2014/main" id="{CCE161EE-D5F0-4BBD-82F6-648AAE2CA275}"/>
              </a:ext>
            </a:extLst>
          </p:cNvPr>
          <p:cNvCxnSpPr>
            <a:cxnSpLocks/>
          </p:cNvCxnSpPr>
          <p:nvPr userDrawn="1"/>
        </p:nvCxnSpPr>
        <p:spPr>
          <a:xfrm>
            <a:off x="499326" y="6326906"/>
            <a:ext cx="11193348"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Espace réservé du contenu 5">
            <a:extLst>
              <a:ext uri="{FF2B5EF4-FFF2-40B4-BE49-F238E27FC236}">
                <a16:creationId xmlns:a16="http://schemas.microsoft.com/office/drawing/2014/main" id="{C65D261E-2C4A-4979-B86B-4100D57BB9B4}"/>
              </a:ext>
            </a:extLst>
          </p:cNvPr>
          <p:cNvSpPr>
            <a:spLocks noGrp="1"/>
          </p:cNvSpPr>
          <p:nvPr>
            <p:ph sz="quarter" idx="4"/>
          </p:nvPr>
        </p:nvSpPr>
        <p:spPr>
          <a:xfrm>
            <a:off x="401541" y="2392078"/>
            <a:ext cx="5528204" cy="3422568"/>
          </a:xfrm>
        </p:spPr>
        <p:txBody>
          <a:bodyPr/>
          <a:lstStyle>
            <a:lvl1pPr marL="0" indent="0">
              <a:lnSpc>
                <a:spcPct val="100000"/>
              </a:lnSpc>
              <a:spcBef>
                <a:spcPts val="0"/>
              </a:spcBef>
              <a:spcAft>
                <a:spcPts val="1200"/>
              </a:spcAft>
              <a:buFont typeface="+mj-lt"/>
              <a:buNone/>
              <a:defRPr sz="1600" b="0"/>
            </a:lvl1pPr>
            <a:lvl2pPr marL="358775" indent="0">
              <a:lnSpc>
                <a:spcPct val="100000"/>
              </a:lnSpc>
              <a:spcBef>
                <a:spcPts val="0"/>
              </a:spcBef>
              <a:spcAft>
                <a:spcPts val="1200"/>
              </a:spcAft>
              <a:buFont typeface="+mj-lt"/>
              <a:buNone/>
              <a:defRPr sz="1600"/>
            </a:lvl2pPr>
          </a:lstStyle>
          <a:p>
            <a:pPr lvl="0"/>
            <a:r>
              <a:rPr lang="fr-FR"/>
              <a:t>Cliquez pour modifier les styles du texte du masque</a:t>
            </a:r>
          </a:p>
        </p:txBody>
      </p:sp>
      <p:sp>
        <p:nvSpPr>
          <p:cNvPr id="20" name="Espace réservé du contenu 5">
            <a:extLst>
              <a:ext uri="{FF2B5EF4-FFF2-40B4-BE49-F238E27FC236}">
                <a16:creationId xmlns:a16="http://schemas.microsoft.com/office/drawing/2014/main" id="{CD79B451-1AFF-4E01-A5EB-F3F70D1E7775}"/>
              </a:ext>
            </a:extLst>
          </p:cNvPr>
          <p:cNvSpPr>
            <a:spLocks noGrp="1"/>
          </p:cNvSpPr>
          <p:nvPr>
            <p:ph sz="quarter" idx="13"/>
          </p:nvPr>
        </p:nvSpPr>
        <p:spPr>
          <a:xfrm>
            <a:off x="6262258" y="2392078"/>
            <a:ext cx="5528204" cy="3422568"/>
          </a:xfrm>
        </p:spPr>
        <p:txBody>
          <a:bodyPr/>
          <a:lstStyle>
            <a:lvl1pPr marL="0" indent="0">
              <a:lnSpc>
                <a:spcPct val="100000"/>
              </a:lnSpc>
              <a:spcBef>
                <a:spcPts val="0"/>
              </a:spcBef>
              <a:spcAft>
                <a:spcPts val="1200"/>
              </a:spcAft>
              <a:buFont typeface="+mj-lt"/>
              <a:buNone/>
              <a:defRPr sz="1600" b="0"/>
            </a:lvl1pPr>
            <a:lvl2pPr marL="358775" indent="0">
              <a:lnSpc>
                <a:spcPct val="100000"/>
              </a:lnSpc>
              <a:spcBef>
                <a:spcPts val="0"/>
              </a:spcBef>
              <a:spcAft>
                <a:spcPts val="1200"/>
              </a:spcAft>
              <a:buFont typeface="+mj-lt"/>
              <a:buNone/>
              <a:defRPr sz="1600"/>
            </a:lvl2pPr>
          </a:lstStyle>
          <a:p>
            <a:pPr lvl="0"/>
            <a:r>
              <a:rPr lang="fr-FR"/>
              <a:t>Cliquez pour modifier les styles du texte du masque</a:t>
            </a:r>
          </a:p>
        </p:txBody>
      </p:sp>
      <p:sp>
        <p:nvSpPr>
          <p:cNvPr id="14" name="Espace réservé du contenu 5">
            <a:extLst>
              <a:ext uri="{FF2B5EF4-FFF2-40B4-BE49-F238E27FC236}">
                <a16:creationId xmlns:a16="http://schemas.microsoft.com/office/drawing/2014/main" id="{CB1A86F2-2898-4FF9-BBB1-4866847F538C}"/>
              </a:ext>
            </a:extLst>
          </p:cNvPr>
          <p:cNvSpPr>
            <a:spLocks noGrp="1"/>
          </p:cNvSpPr>
          <p:nvPr>
            <p:ph sz="quarter" idx="15"/>
          </p:nvPr>
        </p:nvSpPr>
        <p:spPr>
          <a:xfrm>
            <a:off x="9042400" y="147785"/>
            <a:ext cx="2736396" cy="539538"/>
          </a:xfrm>
        </p:spPr>
        <p:txBody>
          <a:bodyPr>
            <a:normAutofit/>
          </a:bodyPr>
          <a:lstStyle>
            <a:lvl1pPr marL="0" indent="0" algn="r">
              <a:lnSpc>
                <a:spcPct val="100000"/>
              </a:lnSpc>
              <a:spcBef>
                <a:spcPts val="0"/>
              </a:spcBef>
              <a:spcAft>
                <a:spcPts val="0"/>
              </a:spcAft>
              <a:buFont typeface="+mj-lt"/>
              <a:buNone/>
              <a:defRPr sz="1100" b="0"/>
            </a:lvl1pPr>
            <a:lvl2pPr marL="358775" indent="0">
              <a:lnSpc>
                <a:spcPct val="100000"/>
              </a:lnSpc>
              <a:spcBef>
                <a:spcPts val="0"/>
              </a:spcBef>
              <a:spcAft>
                <a:spcPts val="1200"/>
              </a:spcAft>
              <a:buFont typeface="+mj-lt"/>
              <a:buNone/>
              <a:defRPr sz="1600"/>
            </a:lvl2pPr>
          </a:lstStyle>
          <a:p>
            <a:pPr lvl="0"/>
            <a:r>
              <a:rPr lang="fr-FR"/>
              <a:t>Cliquez pour modifier les styles du texte du masque</a:t>
            </a:r>
          </a:p>
        </p:txBody>
      </p:sp>
    </p:spTree>
    <p:extLst>
      <p:ext uri="{BB962C8B-B14F-4D97-AF65-F5344CB8AC3E}">
        <p14:creationId xmlns:p14="http://schemas.microsoft.com/office/powerpoint/2010/main" val="29624542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lide contenus 3 colonnes vide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DD593A3-12EC-4325-949A-8513F8EDA465}"/>
              </a:ext>
            </a:extLst>
          </p:cNvPr>
          <p:cNvSpPr>
            <a:spLocks noGrp="1"/>
          </p:cNvSpPr>
          <p:nvPr>
            <p:ph type="title"/>
          </p:nvPr>
        </p:nvSpPr>
        <p:spPr>
          <a:xfrm>
            <a:off x="401542" y="770447"/>
            <a:ext cx="11388916" cy="1325563"/>
          </a:xfrm>
        </p:spPr>
        <p:txBody>
          <a:bodyPr anchor="b">
            <a:normAutofit/>
          </a:bodyPr>
          <a:lstStyle>
            <a:lvl1pPr>
              <a:defRPr sz="3200"/>
            </a:lvl1pPr>
          </a:lstStyle>
          <a:p>
            <a:r>
              <a:rPr lang="fr-FR"/>
              <a:t>Modifiez le style du titre</a:t>
            </a:r>
            <a:endParaRPr lang="fr-FR" dirty="0"/>
          </a:p>
        </p:txBody>
      </p:sp>
      <p:sp>
        <p:nvSpPr>
          <p:cNvPr id="5" name="Espace réservé de la date 4">
            <a:extLst>
              <a:ext uri="{FF2B5EF4-FFF2-40B4-BE49-F238E27FC236}">
                <a16:creationId xmlns:a16="http://schemas.microsoft.com/office/drawing/2014/main" id="{06459C7A-22DD-4DA0-996C-F27E91BCDD9F}"/>
              </a:ext>
            </a:extLst>
          </p:cNvPr>
          <p:cNvSpPr>
            <a:spLocks noGrp="1"/>
          </p:cNvSpPr>
          <p:nvPr>
            <p:ph type="dt" sz="half" idx="10"/>
          </p:nvPr>
        </p:nvSpPr>
        <p:spPr/>
        <p:txBody>
          <a:bodyPr/>
          <a:lstStyle/>
          <a:p>
            <a:fld id="{2EDAE380-707A-4B17-810D-A4D3F1C1ABAA}" type="datetime1">
              <a:rPr lang="fr-FR" smtClean="0"/>
              <a:t>17/04/2023</a:t>
            </a:fld>
            <a:endParaRPr lang="fr-FR"/>
          </a:p>
        </p:txBody>
      </p:sp>
      <p:sp>
        <p:nvSpPr>
          <p:cNvPr id="6" name="Espace réservé du pied de page 5">
            <a:extLst>
              <a:ext uri="{FF2B5EF4-FFF2-40B4-BE49-F238E27FC236}">
                <a16:creationId xmlns:a16="http://schemas.microsoft.com/office/drawing/2014/main" id="{9D0C406E-636A-4D77-BA99-F66CF9467A29}"/>
              </a:ext>
            </a:extLst>
          </p:cNvPr>
          <p:cNvSpPr>
            <a:spLocks noGrp="1"/>
          </p:cNvSpPr>
          <p:nvPr>
            <p:ph type="ftr" sz="quarter" idx="11"/>
          </p:nvPr>
        </p:nvSpPr>
        <p:spPr/>
        <p:txBody>
          <a:bodyPr/>
          <a:lstStyle/>
          <a:p>
            <a:r>
              <a:rPr lang="fr-FR"/>
              <a:t>Intitulé de la direction/service</a:t>
            </a:r>
          </a:p>
        </p:txBody>
      </p:sp>
      <p:sp>
        <p:nvSpPr>
          <p:cNvPr id="7" name="Espace réservé du numéro de diapositive 6">
            <a:extLst>
              <a:ext uri="{FF2B5EF4-FFF2-40B4-BE49-F238E27FC236}">
                <a16:creationId xmlns:a16="http://schemas.microsoft.com/office/drawing/2014/main" id="{A918D5BC-FCAD-4EC5-845A-FC6AE6B6F6FA}"/>
              </a:ext>
            </a:extLst>
          </p:cNvPr>
          <p:cNvSpPr>
            <a:spLocks noGrp="1"/>
          </p:cNvSpPr>
          <p:nvPr>
            <p:ph type="sldNum" sz="quarter" idx="12"/>
          </p:nvPr>
        </p:nvSpPr>
        <p:spPr/>
        <p:txBody>
          <a:bodyPr/>
          <a:lstStyle/>
          <a:p>
            <a:fld id="{07C99ADF-20A6-40EF-AAB9-F326D6E12C60}" type="slidenum">
              <a:rPr lang="fr-FR" smtClean="0"/>
              <a:t>‹N°›</a:t>
            </a:fld>
            <a:endParaRPr lang="fr-FR"/>
          </a:p>
        </p:txBody>
      </p:sp>
      <p:pic>
        <p:nvPicPr>
          <p:cNvPr id="11" name="Image 10">
            <a:extLst>
              <a:ext uri="{FF2B5EF4-FFF2-40B4-BE49-F238E27FC236}">
                <a16:creationId xmlns:a16="http://schemas.microsoft.com/office/drawing/2014/main" id="{F12E4D51-273F-4CF5-A494-DA7F6D877F16}"/>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425997" y="130728"/>
            <a:ext cx="716272" cy="648955"/>
          </a:xfrm>
          <a:prstGeom prst="rect">
            <a:avLst/>
          </a:prstGeom>
        </p:spPr>
      </p:pic>
      <p:pic>
        <p:nvPicPr>
          <p:cNvPr id="12" name="Graphique 11">
            <a:extLst>
              <a:ext uri="{FF2B5EF4-FFF2-40B4-BE49-F238E27FC236}">
                <a16:creationId xmlns:a16="http://schemas.microsoft.com/office/drawing/2014/main" id="{83C2AF93-B225-409D-B1B8-E11CCA649180}"/>
              </a:ext>
            </a:extLst>
          </p:cNvPr>
          <p:cNvPicPr>
            <a:picLocks noChangeAspect="1"/>
          </p:cNvPicPr>
          <p:nvPr userDrawn="1"/>
        </p:nvPicPr>
        <p:blipFill>
          <a:blip r:embed="rId3" cstate="hq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492620" y="159014"/>
            <a:ext cx="518634" cy="591425"/>
          </a:xfrm>
          <a:prstGeom prst="rect">
            <a:avLst/>
          </a:prstGeom>
        </p:spPr>
      </p:pic>
      <p:cxnSp>
        <p:nvCxnSpPr>
          <p:cNvPr id="13" name="Connecteur droit 12">
            <a:extLst>
              <a:ext uri="{FF2B5EF4-FFF2-40B4-BE49-F238E27FC236}">
                <a16:creationId xmlns:a16="http://schemas.microsoft.com/office/drawing/2014/main" id="{CCE161EE-D5F0-4BBD-82F6-648AAE2CA275}"/>
              </a:ext>
            </a:extLst>
          </p:cNvPr>
          <p:cNvCxnSpPr>
            <a:cxnSpLocks/>
          </p:cNvCxnSpPr>
          <p:nvPr userDrawn="1"/>
        </p:nvCxnSpPr>
        <p:spPr>
          <a:xfrm>
            <a:off x="499326" y="6326906"/>
            <a:ext cx="11193348"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Espace réservé du contenu 5">
            <a:extLst>
              <a:ext uri="{FF2B5EF4-FFF2-40B4-BE49-F238E27FC236}">
                <a16:creationId xmlns:a16="http://schemas.microsoft.com/office/drawing/2014/main" id="{C65D261E-2C4A-4979-B86B-4100D57BB9B4}"/>
              </a:ext>
            </a:extLst>
          </p:cNvPr>
          <p:cNvSpPr>
            <a:spLocks noGrp="1"/>
          </p:cNvSpPr>
          <p:nvPr>
            <p:ph sz="quarter" idx="4"/>
          </p:nvPr>
        </p:nvSpPr>
        <p:spPr>
          <a:xfrm>
            <a:off x="401541" y="2392078"/>
            <a:ext cx="3614277" cy="3422568"/>
          </a:xfrm>
        </p:spPr>
        <p:txBody>
          <a:bodyPr/>
          <a:lstStyle>
            <a:lvl1pPr marL="0" indent="0">
              <a:lnSpc>
                <a:spcPct val="100000"/>
              </a:lnSpc>
              <a:spcBef>
                <a:spcPts val="0"/>
              </a:spcBef>
              <a:spcAft>
                <a:spcPts val="1200"/>
              </a:spcAft>
              <a:buFont typeface="+mj-lt"/>
              <a:buNone/>
              <a:defRPr sz="1600" b="0"/>
            </a:lvl1pPr>
            <a:lvl2pPr marL="358775" indent="0">
              <a:lnSpc>
                <a:spcPct val="100000"/>
              </a:lnSpc>
              <a:spcBef>
                <a:spcPts val="0"/>
              </a:spcBef>
              <a:spcAft>
                <a:spcPts val="1200"/>
              </a:spcAft>
              <a:buFont typeface="+mj-lt"/>
              <a:buNone/>
              <a:defRPr sz="1600"/>
            </a:lvl2pPr>
          </a:lstStyle>
          <a:p>
            <a:pPr lvl="0"/>
            <a:r>
              <a:rPr lang="fr-FR"/>
              <a:t>Cliquez pour modifier les styles du texte du masque</a:t>
            </a:r>
          </a:p>
        </p:txBody>
      </p:sp>
      <p:sp>
        <p:nvSpPr>
          <p:cNvPr id="20" name="Espace réservé du contenu 5">
            <a:extLst>
              <a:ext uri="{FF2B5EF4-FFF2-40B4-BE49-F238E27FC236}">
                <a16:creationId xmlns:a16="http://schemas.microsoft.com/office/drawing/2014/main" id="{CD79B451-1AFF-4E01-A5EB-F3F70D1E7775}"/>
              </a:ext>
            </a:extLst>
          </p:cNvPr>
          <p:cNvSpPr>
            <a:spLocks noGrp="1"/>
          </p:cNvSpPr>
          <p:nvPr>
            <p:ph sz="quarter" idx="13"/>
          </p:nvPr>
        </p:nvSpPr>
        <p:spPr>
          <a:xfrm>
            <a:off x="4288861" y="2392078"/>
            <a:ext cx="3614277" cy="3422568"/>
          </a:xfrm>
        </p:spPr>
        <p:txBody>
          <a:bodyPr/>
          <a:lstStyle>
            <a:lvl1pPr marL="0" indent="0">
              <a:lnSpc>
                <a:spcPct val="100000"/>
              </a:lnSpc>
              <a:spcBef>
                <a:spcPts val="0"/>
              </a:spcBef>
              <a:spcAft>
                <a:spcPts val="1200"/>
              </a:spcAft>
              <a:buFont typeface="+mj-lt"/>
              <a:buNone/>
              <a:defRPr sz="1600" b="0"/>
            </a:lvl1pPr>
            <a:lvl2pPr marL="358775" indent="0">
              <a:lnSpc>
                <a:spcPct val="100000"/>
              </a:lnSpc>
              <a:spcBef>
                <a:spcPts val="0"/>
              </a:spcBef>
              <a:spcAft>
                <a:spcPts val="1200"/>
              </a:spcAft>
              <a:buFont typeface="+mj-lt"/>
              <a:buNone/>
              <a:defRPr sz="1600"/>
            </a:lvl2pPr>
          </a:lstStyle>
          <a:p>
            <a:pPr lvl="0"/>
            <a:r>
              <a:rPr lang="fr-FR"/>
              <a:t>Cliquez pour modifier les styles du texte du masque</a:t>
            </a:r>
          </a:p>
        </p:txBody>
      </p:sp>
      <p:sp>
        <p:nvSpPr>
          <p:cNvPr id="21" name="Espace réservé du contenu 5">
            <a:extLst>
              <a:ext uri="{FF2B5EF4-FFF2-40B4-BE49-F238E27FC236}">
                <a16:creationId xmlns:a16="http://schemas.microsoft.com/office/drawing/2014/main" id="{BF48DBAD-980E-4784-AD80-364655C5376A}"/>
              </a:ext>
            </a:extLst>
          </p:cNvPr>
          <p:cNvSpPr>
            <a:spLocks noGrp="1"/>
          </p:cNvSpPr>
          <p:nvPr>
            <p:ph sz="quarter" idx="14"/>
          </p:nvPr>
        </p:nvSpPr>
        <p:spPr>
          <a:xfrm>
            <a:off x="8170230" y="2392078"/>
            <a:ext cx="3614277" cy="3422568"/>
          </a:xfrm>
        </p:spPr>
        <p:txBody>
          <a:bodyPr/>
          <a:lstStyle>
            <a:lvl1pPr marL="0" indent="0">
              <a:lnSpc>
                <a:spcPct val="100000"/>
              </a:lnSpc>
              <a:spcBef>
                <a:spcPts val="0"/>
              </a:spcBef>
              <a:spcAft>
                <a:spcPts val="1200"/>
              </a:spcAft>
              <a:buFont typeface="+mj-lt"/>
              <a:buNone/>
              <a:defRPr sz="1600" b="0"/>
            </a:lvl1pPr>
            <a:lvl2pPr marL="358775" indent="0">
              <a:lnSpc>
                <a:spcPct val="100000"/>
              </a:lnSpc>
              <a:spcBef>
                <a:spcPts val="0"/>
              </a:spcBef>
              <a:spcAft>
                <a:spcPts val="1200"/>
              </a:spcAft>
              <a:buFont typeface="+mj-lt"/>
              <a:buNone/>
              <a:defRPr sz="1600"/>
            </a:lvl2pPr>
          </a:lstStyle>
          <a:p>
            <a:pPr lvl="0"/>
            <a:r>
              <a:rPr lang="fr-FR"/>
              <a:t>Cliquez pour modifier les styles du texte du masque</a:t>
            </a:r>
          </a:p>
        </p:txBody>
      </p:sp>
      <p:sp>
        <p:nvSpPr>
          <p:cNvPr id="33" name="Espace réservé du contenu 5">
            <a:extLst>
              <a:ext uri="{FF2B5EF4-FFF2-40B4-BE49-F238E27FC236}">
                <a16:creationId xmlns:a16="http://schemas.microsoft.com/office/drawing/2014/main" id="{04DDA3B4-0E27-46BA-92BD-3D9E90A5EC6E}"/>
              </a:ext>
            </a:extLst>
          </p:cNvPr>
          <p:cNvSpPr>
            <a:spLocks noGrp="1"/>
          </p:cNvSpPr>
          <p:nvPr>
            <p:ph sz="quarter" idx="15"/>
          </p:nvPr>
        </p:nvSpPr>
        <p:spPr>
          <a:xfrm>
            <a:off x="9042400" y="147785"/>
            <a:ext cx="2736396" cy="539538"/>
          </a:xfrm>
        </p:spPr>
        <p:txBody>
          <a:bodyPr>
            <a:normAutofit/>
          </a:bodyPr>
          <a:lstStyle>
            <a:lvl1pPr marL="0" indent="0" algn="r">
              <a:lnSpc>
                <a:spcPct val="100000"/>
              </a:lnSpc>
              <a:spcBef>
                <a:spcPts val="0"/>
              </a:spcBef>
              <a:spcAft>
                <a:spcPts val="0"/>
              </a:spcAft>
              <a:buFont typeface="+mj-lt"/>
              <a:buNone/>
              <a:defRPr sz="1100" b="0"/>
            </a:lvl1pPr>
            <a:lvl2pPr marL="358775" indent="0">
              <a:lnSpc>
                <a:spcPct val="100000"/>
              </a:lnSpc>
              <a:spcBef>
                <a:spcPts val="0"/>
              </a:spcBef>
              <a:spcAft>
                <a:spcPts val="1200"/>
              </a:spcAft>
              <a:buFont typeface="+mj-lt"/>
              <a:buNone/>
              <a:defRPr sz="1600"/>
            </a:lvl2pPr>
          </a:lstStyle>
          <a:p>
            <a:pPr lvl="0"/>
            <a:r>
              <a:rPr lang="fr-FR"/>
              <a:t>Cliquez pour modifier les styles du texte du masque</a:t>
            </a:r>
          </a:p>
        </p:txBody>
      </p:sp>
    </p:spTree>
    <p:extLst>
      <p:ext uri="{BB962C8B-B14F-4D97-AF65-F5344CB8AC3E}">
        <p14:creationId xmlns:p14="http://schemas.microsoft.com/office/powerpoint/2010/main" val="36099409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716DB780-74F7-4FC9-9D7D-FA459DE5025C}"/>
              </a:ext>
            </a:extLst>
          </p:cNvPr>
          <p:cNvSpPr>
            <a:spLocks noGrp="1"/>
          </p:cNvSpPr>
          <p:nvPr>
            <p:ph type="title"/>
          </p:nvPr>
        </p:nvSpPr>
        <p:spPr>
          <a:xfrm>
            <a:off x="401542" y="365125"/>
            <a:ext cx="11388916" cy="1325563"/>
          </a:xfrm>
          <a:prstGeom prst="rect">
            <a:avLst/>
          </a:prstGeom>
        </p:spPr>
        <p:txBody>
          <a:bodyPr vert="horz" lIns="91440" tIns="45720" rIns="91440" bIns="45720" rtlCol="0" anchor="ctr">
            <a:normAutofit/>
          </a:bodyPr>
          <a:lstStyle/>
          <a:p>
            <a:r>
              <a:rPr lang="fr-FR" dirty="0"/>
              <a:t>MODIFIEZ LE STYLE DU TITRE</a:t>
            </a:r>
          </a:p>
        </p:txBody>
      </p:sp>
      <p:sp>
        <p:nvSpPr>
          <p:cNvPr id="3" name="Espace réservé du texte 2">
            <a:extLst>
              <a:ext uri="{FF2B5EF4-FFF2-40B4-BE49-F238E27FC236}">
                <a16:creationId xmlns:a16="http://schemas.microsoft.com/office/drawing/2014/main" id="{479036DE-422F-44CC-BF88-4B490C5BCBD5}"/>
              </a:ext>
            </a:extLst>
          </p:cNvPr>
          <p:cNvSpPr>
            <a:spLocks noGrp="1"/>
          </p:cNvSpPr>
          <p:nvPr>
            <p:ph type="body" idx="1"/>
          </p:nvPr>
        </p:nvSpPr>
        <p:spPr>
          <a:xfrm>
            <a:off x="401542" y="1825625"/>
            <a:ext cx="11388916" cy="4351338"/>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A228CDF5-D17E-46B0-B1D6-AC26E3C71546}"/>
              </a:ext>
            </a:extLst>
          </p:cNvPr>
          <p:cNvSpPr>
            <a:spLocks noGrp="1"/>
          </p:cNvSpPr>
          <p:nvPr>
            <p:ph type="dt" sz="half" idx="2"/>
          </p:nvPr>
        </p:nvSpPr>
        <p:spPr>
          <a:xfrm>
            <a:off x="10645422" y="6370462"/>
            <a:ext cx="1145036" cy="365125"/>
          </a:xfrm>
          <a:prstGeom prst="rect">
            <a:avLst/>
          </a:prstGeom>
        </p:spPr>
        <p:txBody>
          <a:bodyPr vert="horz" lIns="91440" tIns="45720" rIns="91440" bIns="45720" rtlCol="0" anchor="ctr"/>
          <a:lstStyle>
            <a:lvl1pPr algn="r">
              <a:defRPr sz="1200" b="0">
                <a:solidFill>
                  <a:schemeClr val="tx1"/>
                </a:solidFill>
              </a:defRPr>
            </a:lvl1pPr>
          </a:lstStyle>
          <a:p>
            <a:fld id="{E65E6AF5-34FA-4DFE-86EB-E804FE14CCC2}" type="datetime1">
              <a:rPr lang="fr-FR" smtClean="0"/>
              <a:t>17/04/2023</a:t>
            </a:fld>
            <a:endParaRPr lang="fr-FR" dirty="0"/>
          </a:p>
        </p:txBody>
      </p:sp>
      <p:sp>
        <p:nvSpPr>
          <p:cNvPr id="5" name="Espace réservé du pied de page 4">
            <a:extLst>
              <a:ext uri="{FF2B5EF4-FFF2-40B4-BE49-F238E27FC236}">
                <a16:creationId xmlns:a16="http://schemas.microsoft.com/office/drawing/2014/main" id="{6D6F6DA1-FDF9-4717-886C-6A67F547279E}"/>
              </a:ext>
            </a:extLst>
          </p:cNvPr>
          <p:cNvSpPr>
            <a:spLocks noGrp="1"/>
          </p:cNvSpPr>
          <p:nvPr>
            <p:ph type="ftr" sz="quarter" idx="3"/>
          </p:nvPr>
        </p:nvSpPr>
        <p:spPr>
          <a:xfrm>
            <a:off x="401542" y="6370462"/>
            <a:ext cx="4085550" cy="365125"/>
          </a:xfrm>
          <a:prstGeom prst="rect">
            <a:avLst/>
          </a:prstGeom>
        </p:spPr>
        <p:txBody>
          <a:bodyPr vert="horz" lIns="91440" tIns="45720" rIns="91440" bIns="45720" rtlCol="0" anchor="ctr"/>
          <a:lstStyle>
            <a:lvl1pPr algn="l">
              <a:defRPr sz="1200" b="0">
                <a:solidFill>
                  <a:schemeClr val="tx1"/>
                </a:solidFill>
              </a:defRPr>
            </a:lvl1pPr>
          </a:lstStyle>
          <a:p>
            <a:r>
              <a:rPr lang="fr-FR"/>
              <a:t>Intitulé de la direction/service</a:t>
            </a:r>
            <a:endParaRPr lang="fr-FR" dirty="0"/>
          </a:p>
        </p:txBody>
      </p:sp>
      <p:sp>
        <p:nvSpPr>
          <p:cNvPr id="6" name="Espace réservé du numéro de diapositive 5">
            <a:extLst>
              <a:ext uri="{FF2B5EF4-FFF2-40B4-BE49-F238E27FC236}">
                <a16:creationId xmlns:a16="http://schemas.microsoft.com/office/drawing/2014/main" id="{080EB3D9-6B18-4640-ADFF-1EE86CD6060A}"/>
              </a:ext>
            </a:extLst>
          </p:cNvPr>
          <p:cNvSpPr>
            <a:spLocks noGrp="1"/>
          </p:cNvSpPr>
          <p:nvPr>
            <p:ph type="sldNum" sz="quarter" idx="4"/>
          </p:nvPr>
        </p:nvSpPr>
        <p:spPr>
          <a:xfrm>
            <a:off x="9550400" y="6370462"/>
            <a:ext cx="714828" cy="365125"/>
          </a:xfrm>
          <a:prstGeom prst="rect">
            <a:avLst/>
          </a:prstGeom>
        </p:spPr>
        <p:txBody>
          <a:bodyPr vert="horz" lIns="91440" tIns="45720" rIns="91440" bIns="45720" rtlCol="0" anchor="ctr"/>
          <a:lstStyle>
            <a:lvl1pPr algn="r">
              <a:defRPr sz="1200" b="0">
                <a:solidFill>
                  <a:schemeClr val="tx1"/>
                </a:solidFill>
              </a:defRPr>
            </a:lvl1pPr>
          </a:lstStyle>
          <a:p>
            <a:fld id="{07C99ADF-20A6-40EF-AAB9-F326D6E12C60}" type="slidenum">
              <a:rPr lang="fr-FR" smtClean="0"/>
              <a:pPr/>
              <a:t>‹N°›</a:t>
            </a:fld>
            <a:endParaRPr lang="fr-FR"/>
          </a:p>
        </p:txBody>
      </p:sp>
    </p:spTree>
    <p:extLst>
      <p:ext uri="{BB962C8B-B14F-4D97-AF65-F5344CB8AC3E}">
        <p14:creationId xmlns:p14="http://schemas.microsoft.com/office/powerpoint/2010/main" val="4497094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61" r:id="rId4"/>
    <p:sldLayoutId id="2147483662" r:id="rId5"/>
    <p:sldLayoutId id="2147483652" r:id="rId6"/>
    <p:sldLayoutId id="2147483663" r:id="rId7"/>
    <p:sldLayoutId id="2147483664" r:id="rId8"/>
    <p:sldLayoutId id="2147483665" r:id="rId9"/>
    <p:sldLayoutId id="2147483655" r:id="rId10"/>
    <p:sldLayoutId id="2147483651" r:id="rId11"/>
  </p:sldLayoutIdLst>
  <p:hf hdr="0"/>
  <p:txStyles>
    <p:titleStyle>
      <a:lvl1pPr algn="l" defTabSz="914400" rtl="0" eaLnBrk="1" latinLnBrk="0" hangingPunct="1">
        <a:lnSpc>
          <a:spcPct val="90000"/>
        </a:lnSpc>
        <a:spcBef>
          <a:spcPct val="0"/>
        </a:spcBef>
        <a:buNone/>
        <a:defRPr sz="42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agirpourlatransition.ademe.fr/entreprises/aides-financieres" TargetMode="External"/><Relationship Id="rId7" Type="http://schemas.openxmlformats.org/officeDocument/2006/relationships/image" Target="../media/image7.JPG"/><Relationship Id="rId2" Type="http://schemas.openxmlformats.org/officeDocument/2006/relationships/hyperlink" Target="https://www.maregionsud.fr/vos-aides" TargetMode="External"/><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hyperlink" Target="mailto:jraffaillac@maregionsud.fr" TargetMode="External"/><Relationship Id="rId4" Type="http://schemas.openxmlformats.org/officeDocument/2006/relationships/hyperlink" Target="mailto:dorine.cornet@ademe.fr"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mailto:carbone2023@maregionsud.fr" TargetMode="External"/><Relationship Id="rId7" Type="http://schemas.openxmlformats.org/officeDocument/2006/relationships/image" Target="../media/image7.JPG"/><Relationship Id="rId2" Type="http://schemas.openxmlformats.org/officeDocument/2006/relationships/hyperlink" Target="mailto:dorine.cornet@ademe.fr" TargetMode="External"/><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hyperlink" Target="https://subventionsenligne.maregionsud.fr/Authentification/LogOn?ReturnUrl=%2F" TargetMode="External"/><Relationship Id="rId4" Type="http://schemas.openxmlformats.org/officeDocument/2006/relationships/hyperlink" Target="L'Agence%20de%20la%20transition%20&#233;cologique%20|%20Agir%20pour%20la%20transition%20&#233;cologique%20|%20ADEME"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8" Type="http://schemas.openxmlformats.org/officeDocument/2006/relationships/hyperlink" Target="https://www.economie.gouv.fr/plan-de-relance/lancement-appel-projets-logistique" TargetMode="External"/><Relationship Id="rId13" Type="http://schemas.openxmlformats.org/officeDocument/2006/relationships/hyperlink" Target="https://www.maregionsud.fr/vos-aides/detail/filidechet-economiser-les-ressources-et-developper-les-filieres-locales-de-valorisation-des-dechets" TargetMode="External"/><Relationship Id="rId18" Type="http://schemas.openxmlformats.org/officeDocument/2006/relationships/hyperlink" Target="https://www.cerema.fr/fr/actualites/logistique-urbaine-durable-interlud-continue-devient-lud" TargetMode="External"/><Relationship Id="rId3" Type="http://schemas.openxmlformats.org/officeDocument/2006/relationships/hyperlink" Target="https://www.economie.gouv.fr/prime-conversion-bonus-ecologique-etendus" TargetMode="External"/><Relationship Id="rId21" Type="http://schemas.openxmlformats.org/officeDocument/2006/relationships/hyperlink" Target="https://macycloentreprise.fr/" TargetMode="External"/><Relationship Id="rId7" Type="http://schemas.openxmlformats.org/officeDocument/2006/relationships/hyperlink" Target="https://www.economie.gouv.fr/sites-industriels-cles-en-main-comment-ca-fonctionne" TargetMode="External"/><Relationship Id="rId12" Type="http://schemas.openxmlformats.org/officeDocument/2006/relationships/hyperlink" Target="https://www.reseau-preci.org/articles/h/vrac-et-consigne.html" TargetMode="External"/><Relationship Id="rId17" Type="http://schemas.openxmlformats.org/officeDocument/2006/relationships/hyperlink" Target="https://www.interlud.green/" TargetMode="External"/><Relationship Id="rId25" Type="http://schemas.openxmlformats.org/officeDocument/2006/relationships/image" Target="../media/image7.JPG"/><Relationship Id="rId2" Type="http://schemas.openxmlformats.org/officeDocument/2006/relationships/hyperlink" Target="https://www.economie.gouv.fr/particuliers/bonus-ecologique" TargetMode="External"/><Relationship Id="rId16" Type="http://schemas.openxmlformats.org/officeDocument/2006/relationships/hyperlink" Target="https://www.plan-rhone.fr/-1.html" TargetMode="External"/><Relationship Id="rId20" Type="http://schemas.openxmlformats.org/officeDocument/2006/relationships/hyperlink" Target="https://lesboitesavelo.org/cyclologistique/" TargetMode="External"/><Relationship Id="rId1" Type="http://schemas.openxmlformats.org/officeDocument/2006/relationships/slideLayout" Target="../slideLayouts/slideLayout7.xml"/><Relationship Id="rId6" Type="http://schemas.openxmlformats.org/officeDocument/2006/relationships/hyperlink" Target="https://www.ecologie.gouv.fr/recyclage-des-friches-lancement-3e-edition-du-fonds-friches" TargetMode="External"/><Relationship Id="rId11" Type="http://schemas.openxmlformats.org/officeDocument/2006/relationships/hyperlink" Target="https://oreca.maregionsud.fr/fileadmin/Documents/_recycler_/2021_-_ZERO_EMISSION_EN_ROUTE.pdf" TargetMode="External"/><Relationship Id="rId24" Type="http://schemas.openxmlformats.org/officeDocument/2006/relationships/image" Target="../media/image6.jpeg"/><Relationship Id="rId5" Type="http://schemas.openxmlformats.org/officeDocument/2006/relationships/hyperlink" Target="mailto:https://agirpourlatransition.ademe.fr/entreprises/aides-financieres/20230213/appel-a-projets-entrepots" TargetMode="External"/><Relationship Id="rId15" Type="http://schemas.openxmlformats.org/officeDocument/2006/relationships/hyperlink" Target="https://www.maregionsud.fr/vos-aides/detail/cheque-energie-durable" TargetMode="External"/><Relationship Id="rId23" Type="http://schemas.openxmlformats.org/officeDocument/2006/relationships/hyperlink" Target="https://www.ecologie.gouv.fr/cee-programmes-daccompagnement" TargetMode="External"/><Relationship Id="rId10" Type="http://schemas.openxmlformats.org/officeDocument/2006/relationships/hyperlink" Target="https://agence-cohesion-territoires.gouv.fr/avenir-montagnes-mobilites-629" TargetMode="External"/><Relationship Id="rId19" Type="http://schemas.openxmlformats.org/officeDocument/2006/relationships/hyperlink" Target="https://www.lafabriquedelalogistique.fr/" TargetMode="External"/><Relationship Id="rId4" Type="http://schemas.openxmlformats.org/officeDocument/2006/relationships/hyperlink" Target="https://www.ecologie.gouv.fr/ouverture-2023-lappel-projet-ecosystemes-des-vehicules-lourds-electriques" TargetMode="External"/><Relationship Id="rId9" Type="http://schemas.openxmlformats.org/officeDocument/2006/relationships/hyperlink" Target="https://www.ecologie.gouv.fr/fonds-vert" TargetMode="External"/><Relationship Id="rId14" Type="http://schemas.openxmlformats.org/officeDocument/2006/relationships/hyperlink" Target="https://www.maregionsud.fr/vos-aides/detail/cedre-investissements" TargetMode="External"/><Relationship Id="rId22" Type="http://schemas.openxmlformats.org/officeDocument/2006/relationships/hyperlink" Target="https://www.eve-transport-logistique.fr/programme-eve/" TargetMode="External"/></Relationships>
</file>

<file path=ppt/slides/_rels/slide14.xml.rels><?xml version="1.0" encoding="UTF-8" standalone="yes"?>
<Relationships xmlns="http://schemas.openxmlformats.org/package/2006/relationships"><Relationship Id="rId8" Type="http://schemas.openxmlformats.org/officeDocument/2006/relationships/hyperlink" Target="https://www.interlud.green/la-mise-en-actions/solutions" TargetMode="External"/><Relationship Id="rId13" Type="http://schemas.openxmlformats.org/officeDocument/2006/relationships/hyperlink" Target="https://librairie.ademe.fr/mobilite-et-transport/5778-optimisation-de-la-logistique-des-circuits-courts-alimentaires.html" TargetMode="External"/><Relationship Id="rId18" Type="http://schemas.openxmlformats.org/officeDocument/2006/relationships/hyperlink" Target="https://expertises.ademe.fr/economie-circulaire/consommer-autrement/passer-a-laction/cadre-methodologique-ademe-levaluation-environnementale" TargetMode="External"/><Relationship Id="rId3" Type="http://schemas.openxmlformats.org/officeDocument/2006/relationships/hyperlink" Target="https://www.maregionsud.fr/nos-actions/plan-climat-gardons-une-cop-davance" TargetMode="External"/><Relationship Id="rId21" Type="http://schemas.openxmlformats.org/officeDocument/2006/relationships/image" Target="../media/image6.jpeg"/><Relationship Id="rId7" Type="http://schemas.openxmlformats.org/officeDocument/2006/relationships/hyperlink" Target="https://www.interlud.green/fiches-actions-de-collectivites" TargetMode="External"/><Relationship Id="rId12" Type="http://schemas.openxmlformats.org/officeDocument/2006/relationships/hyperlink" Target="https://librairie.ademe.fr/mobilite-et-transport/5387-quelles-visions-strategiques-pour-la-filiere-logistique-des-derniers-kilometres-dans-une-france-neutre-en-carbone-en-2050-.html" TargetMode="External"/><Relationship Id="rId17" Type="http://schemas.openxmlformats.org/officeDocument/2006/relationships/hyperlink" Target="https://librairie.ademe.fr/recherche-et-innovation/2394-i-route.html" TargetMode="External"/><Relationship Id="rId2" Type="http://schemas.openxmlformats.org/officeDocument/2006/relationships/hyperlink" Target="https://www.ecologie.gouv.fr/fit-55-nouveau-cycle-politiques-europeennes-climat" TargetMode="External"/><Relationship Id="rId16" Type="http://schemas.openxmlformats.org/officeDocument/2006/relationships/hyperlink" Target="https://librairie.ademe.fr/dechets-economie-circulaire/5211-equipements-logistiques-d-une-plateforme-de-e-commerce-dediee-a-la-vente-de-produits-d-occasion-a-noisy-le-sec-93.html" TargetMode="External"/><Relationship Id="rId20" Type="http://schemas.openxmlformats.org/officeDocument/2006/relationships/hyperlink" Target="https://data.ademe.fr/datasets/etude-facteurs-d'emissions-des-differents-modes-de-transport-routier" TargetMode="External"/><Relationship Id="rId1" Type="http://schemas.openxmlformats.org/officeDocument/2006/relationships/slideLayout" Target="../slideLayouts/slideLayout7.xml"/><Relationship Id="rId6" Type="http://schemas.openxmlformats.org/officeDocument/2006/relationships/hyperlink" Target="https://www.interlud.green/fiches-actions-collaboratives" TargetMode="External"/><Relationship Id="rId11" Type="http://schemas.openxmlformats.org/officeDocument/2006/relationships/hyperlink" Target="https://transitions2050.ademe.fr/en#:~:text=ADEME%20-%20Transition%20%28s%29%202050%205%20issues%20to,have%20to%20be%20the%20subject%20of%20structuring%20debates." TargetMode="External"/><Relationship Id="rId5" Type="http://schemas.openxmlformats.org/officeDocument/2006/relationships/hyperlink" Target="https://www.maregionsud.fr/fileadmin/user_upload/SRDEII_2022-2028.pdf" TargetMode="External"/><Relationship Id="rId15" Type="http://schemas.openxmlformats.org/officeDocument/2006/relationships/hyperlink" Target="https://librairie.ademe.fr/urbanisme-et-batiment/815-projet-innovations-logistiques-chantiers.html" TargetMode="External"/><Relationship Id="rId10" Type="http://schemas.openxmlformats.org/officeDocument/2006/relationships/hyperlink" Target="https://www.interlud.green/boite-a-outils/mediatheque" TargetMode="External"/><Relationship Id="rId19" Type="http://schemas.openxmlformats.org/officeDocument/2006/relationships/hyperlink" Target="https://bilans-ges.ademe.fr/fr/accueil" TargetMode="External"/><Relationship Id="rId4" Type="http://schemas.openxmlformats.org/officeDocument/2006/relationships/hyperlink" Target="https://connaissance-territoire.maregionsud.fr/sraddet-avenir-de-nos-territoires/sraddet-avenir-de-nos-territoires/" TargetMode="External"/><Relationship Id="rId9" Type="http://schemas.openxmlformats.org/officeDocument/2006/relationships/hyperlink" Target="https://www.interlud.green/boite-a-outils/explorez-les-projets" TargetMode="External"/><Relationship Id="rId14" Type="http://schemas.openxmlformats.org/officeDocument/2006/relationships/hyperlink" Target="https://librairie.ademe.fr/mobilite-et-transport/887-engagement-volontaire-en-faveur-de-la-logistique-urbaine.html" TargetMode="External"/><Relationship Id="rId22" Type="http://schemas.openxmlformats.org/officeDocument/2006/relationships/image" Target="../media/image7.JPG"/></Relationships>
</file>

<file path=ppt/slides/_rels/slide15.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eg"/><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e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e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e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e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e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e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itre 5">
            <a:extLst>
              <a:ext uri="{FF2B5EF4-FFF2-40B4-BE49-F238E27FC236}">
                <a16:creationId xmlns:a16="http://schemas.microsoft.com/office/drawing/2014/main" id="{C40FB52E-9197-4F2E-B2FF-74FA20ED8688}"/>
              </a:ext>
            </a:extLst>
          </p:cNvPr>
          <p:cNvSpPr>
            <a:spLocks noGrp="1"/>
          </p:cNvSpPr>
          <p:nvPr>
            <p:ph type="ctrTitle"/>
          </p:nvPr>
        </p:nvSpPr>
        <p:spPr/>
        <p:txBody>
          <a:bodyPr>
            <a:noAutofit/>
          </a:bodyPr>
          <a:lstStyle/>
          <a:p>
            <a:pPr algn="ctr">
              <a:lnSpc>
                <a:spcPct val="107000"/>
              </a:lnSpc>
              <a:spcAft>
                <a:spcPts val="800"/>
              </a:spcAft>
            </a:pPr>
            <a:r>
              <a:rPr lang="fr-FR" sz="3600" b="1" dirty="0">
                <a:solidFill>
                  <a:srgbClr val="0070C0"/>
                </a:solidFill>
                <a:effectLst/>
                <a:latin typeface="Helvetica" panose="020B0604020202020204" pitchFamily="34" charset="0"/>
                <a:ea typeface="Calibri" panose="020F0502020204030204" pitchFamily="34" charset="0"/>
                <a:cs typeface="Times New Roman" panose="02020603050405020304" pitchFamily="18" charset="0"/>
              </a:rPr>
              <a:t>Appel à Projets </a:t>
            </a:r>
            <a:br>
              <a:rPr lang="fr-FR" sz="3600" dirty="0">
                <a:effectLst/>
                <a:latin typeface="Calibri" panose="020F0502020204030204" pitchFamily="34" charset="0"/>
                <a:ea typeface="Calibri" panose="020F0502020204030204" pitchFamily="34" charset="0"/>
                <a:cs typeface="Times New Roman" panose="02020603050405020304" pitchFamily="18" charset="0"/>
              </a:rPr>
            </a:br>
            <a:r>
              <a:rPr lang="fr-FR" sz="3600" b="1" dirty="0">
                <a:solidFill>
                  <a:srgbClr val="0070C0"/>
                </a:solidFill>
                <a:effectLst/>
                <a:latin typeface="Helvetica" panose="020B0604020202020204" pitchFamily="34" charset="0"/>
                <a:ea typeface="Calibri" panose="020F0502020204030204" pitchFamily="34" charset="0"/>
                <a:cs typeface="Times New Roman" panose="02020603050405020304" pitchFamily="18" charset="0"/>
              </a:rPr>
              <a:t>Logistique bas carbone</a:t>
            </a:r>
            <a:br>
              <a:rPr lang="fr-FR" sz="3600" dirty="0">
                <a:effectLst/>
                <a:latin typeface="Calibri" panose="020F0502020204030204" pitchFamily="34" charset="0"/>
                <a:ea typeface="Calibri" panose="020F0502020204030204" pitchFamily="34" charset="0"/>
                <a:cs typeface="Times New Roman" panose="02020603050405020304" pitchFamily="18" charset="0"/>
              </a:rPr>
            </a:br>
            <a:r>
              <a:rPr lang="fr-FR" sz="3600" b="1" dirty="0">
                <a:solidFill>
                  <a:srgbClr val="0070C0"/>
                </a:solidFill>
                <a:effectLst/>
                <a:latin typeface="Helvetica" panose="020B0604020202020204" pitchFamily="34" charset="0"/>
                <a:ea typeface="Calibri" panose="020F0502020204030204" pitchFamily="34" charset="0"/>
                <a:cs typeface="Times New Roman" panose="02020603050405020304" pitchFamily="18" charset="0"/>
              </a:rPr>
              <a:t>en Provence-Alpes-Côte d’Azur</a:t>
            </a:r>
            <a:endParaRPr lang="fr-FR" sz="3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Image 1" descr="Une image contenant texte&#10;&#10;Description générée automatiquement">
            <a:extLst>
              <a:ext uri="{FF2B5EF4-FFF2-40B4-BE49-F238E27FC236}">
                <a16:creationId xmlns:a16="http://schemas.microsoft.com/office/drawing/2014/main" id="{899D5BF7-31FD-53AC-82A4-33DB898A5B31}"/>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950821" y="139248"/>
            <a:ext cx="3122344" cy="1802338"/>
          </a:xfrm>
          <a:prstGeom prst="rect">
            <a:avLst/>
          </a:prstGeom>
          <a:noFill/>
          <a:ln>
            <a:noFill/>
          </a:ln>
        </p:spPr>
      </p:pic>
      <p:sp>
        <p:nvSpPr>
          <p:cNvPr id="5" name="Espace réservé du pied de page 5">
            <a:extLst>
              <a:ext uri="{FF2B5EF4-FFF2-40B4-BE49-F238E27FC236}">
                <a16:creationId xmlns:a16="http://schemas.microsoft.com/office/drawing/2014/main" id="{339B8C3E-0639-EDDC-29AA-CA27B043C1E4}"/>
              </a:ext>
            </a:extLst>
          </p:cNvPr>
          <p:cNvSpPr txBox="1">
            <a:spLocks/>
          </p:cNvSpPr>
          <p:nvPr/>
        </p:nvSpPr>
        <p:spPr>
          <a:xfrm>
            <a:off x="401542" y="6376376"/>
            <a:ext cx="5652417" cy="408711"/>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200" dirty="0"/>
              <a:t>ADEME/REGION PROVENCE ALPES-COTES D’AZUR</a:t>
            </a:r>
          </a:p>
        </p:txBody>
      </p:sp>
      <p:pic>
        <p:nvPicPr>
          <p:cNvPr id="4" name="Image 3">
            <a:extLst>
              <a:ext uri="{FF2B5EF4-FFF2-40B4-BE49-F238E27FC236}">
                <a16:creationId xmlns:a16="http://schemas.microsoft.com/office/drawing/2014/main" id="{5E720F93-902D-B250-7DE7-008A54B11A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6591" y="139248"/>
            <a:ext cx="1881337" cy="2027177"/>
          </a:xfrm>
          <a:prstGeom prst="rect">
            <a:avLst/>
          </a:prstGeom>
        </p:spPr>
      </p:pic>
    </p:spTree>
    <p:extLst>
      <p:ext uri="{BB962C8B-B14F-4D97-AF65-F5344CB8AC3E}">
        <p14:creationId xmlns:p14="http://schemas.microsoft.com/office/powerpoint/2010/main" val="4528653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589BFA-F422-45E8-8396-325A4D28EC7F}"/>
              </a:ext>
            </a:extLst>
          </p:cNvPr>
          <p:cNvSpPr>
            <a:spLocks noGrp="1"/>
          </p:cNvSpPr>
          <p:nvPr>
            <p:ph type="title"/>
          </p:nvPr>
        </p:nvSpPr>
        <p:spPr>
          <a:xfrm>
            <a:off x="3723860" y="995733"/>
            <a:ext cx="8066597" cy="701001"/>
          </a:xfrm>
        </p:spPr>
        <p:txBody>
          <a:bodyPr/>
          <a:lstStyle/>
          <a:p>
            <a:r>
              <a:rPr lang="fr-FR" dirty="0"/>
              <a:t>Procédure de candidature</a:t>
            </a:r>
          </a:p>
        </p:txBody>
      </p:sp>
      <p:sp>
        <p:nvSpPr>
          <p:cNvPr id="6" name="Espace réservé du contenu 5">
            <a:extLst>
              <a:ext uri="{FF2B5EF4-FFF2-40B4-BE49-F238E27FC236}">
                <a16:creationId xmlns:a16="http://schemas.microsoft.com/office/drawing/2014/main" id="{2D2E7BFF-E50D-455B-BA79-249D6A8205D6}"/>
              </a:ext>
            </a:extLst>
          </p:cNvPr>
          <p:cNvSpPr>
            <a:spLocks noGrp="1"/>
          </p:cNvSpPr>
          <p:nvPr>
            <p:ph sz="quarter" idx="4"/>
          </p:nvPr>
        </p:nvSpPr>
        <p:spPr>
          <a:xfrm>
            <a:off x="401542" y="1692166"/>
            <a:ext cx="11388916" cy="4395387"/>
          </a:xfrm>
        </p:spPr>
        <p:txBody>
          <a:bodyPr>
            <a:normAutofit/>
          </a:bodyPr>
          <a:lstStyle/>
          <a:p>
            <a:pPr algn="just">
              <a:lnSpc>
                <a:spcPct val="105000"/>
              </a:lnSpc>
              <a:spcAft>
                <a:spcPts val="800"/>
              </a:spcAft>
            </a:pPr>
            <a:r>
              <a:rPr lang="fr-FR" sz="1200" dirty="0">
                <a:effectLst/>
                <a:latin typeface="Calibri" panose="020F0502020204030204" pitchFamily="34" charset="0"/>
                <a:ea typeface="Calibri" panose="020F0502020204030204" pitchFamily="34" charset="0"/>
                <a:cs typeface="Calibri" panose="020F0502020204030204" pitchFamily="34" charset="0"/>
              </a:rPr>
              <a:t> </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800" dirty="0">
                <a:effectLst/>
                <a:latin typeface="Calibri" panose="020F0502020204030204" pitchFamily="34" charset="0"/>
                <a:ea typeface="Calibri" panose="020F0502020204030204" pitchFamily="34" charset="0"/>
                <a:cs typeface="Times New Roman" panose="02020603050405020304" pitchFamily="18" charset="0"/>
              </a:rPr>
              <a:t>Les termes et conditions de cet Appel à Projets sont publiés en ligne :</a:t>
            </a:r>
          </a:p>
          <a:p>
            <a:pPr marL="342900" lvl="0" indent="-342900">
              <a:lnSpc>
                <a:spcPct val="107000"/>
              </a:lnSpc>
              <a:buSzPct val="75000"/>
              <a:buFont typeface="Symbol" panose="05050102010706020507" pitchFamily="18" charset="2"/>
              <a:buChar char=""/>
            </a:pPr>
            <a:r>
              <a:rPr lang="fr-FR" sz="1800" u="sng"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https://www.maregionsud.fr/vos-aides</a:t>
            </a:r>
            <a:r>
              <a:rPr lang="fr-FR" sz="1800" u="sng"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t>
            </a:r>
            <a:endParaRPr lang="fr-FR" sz="18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ct val="75000"/>
              <a:buFont typeface="Symbol" panose="05050102010706020507" pitchFamily="18" charset="2"/>
              <a:buChar char=""/>
            </a:pPr>
            <a:r>
              <a:rPr lang="fr-FR" sz="1800" u="sng"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https://agirpourlatransition.ademe.fr/entreprises/aides-financieres</a:t>
            </a:r>
            <a:endParaRPr lang="fr-FR" sz="1800" u="sng"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spcAft>
                <a:spcPts val="800"/>
              </a:spcAft>
            </a:pP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Bef>
                <a:spcPts val="200"/>
              </a:spcBef>
            </a:pPr>
            <a:r>
              <a:rPr lang="fr-FR" sz="1800" b="1" dirty="0">
                <a:solidFill>
                  <a:srgbClr val="222222"/>
                </a:solidFill>
                <a:effectLst/>
                <a:latin typeface="Calibri" panose="020F0502020204030204" pitchFamily="34" charset="0"/>
                <a:ea typeface="Times New Roman" panose="02020603050405020304" pitchFamily="18" charset="0"/>
                <a:cs typeface="Times New Roman" panose="02020603050405020304" pitchFamily="18" charset="0"/>
              </a:rPr>
              <a:t>Contacts et demandes de renseignements</a:t>
            </a:r>
            <a:endParaRPr lang="fr-FR" sz="18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pPr>
            <a:r>
              <a:rPr lang="fr-FR" sz="1800" dirty="0">
                <a:effectLst/>
                <a:latin typeface="Calibri" panose="020F0502020204030204" pitchFamily="34" charset="0"/>
                <a:ea typeface="Calibri" panose="020F0502020204030204" pitchFamily="34" charset="0"/>
                <a:cs typeface="Times New Roman" panose="02020603050405020304" pitchFamily="18" charset="0"/>
              </a:rPr>
              <a:t>En cas de doute sur l’éligibilité du projet et pour tous renseignements ou conseils complémentaires relatifs au montage d’un dossier de candidature, il est possible de contacter les personnes suivantes :</a:t>
            </a:r>
          </a:p>
          <a:p>
            <a:pPr marL="342900" lvl="0" indent="-342900">
              <a:lnSpc>
                <a:spcPct val="107000"/>
              </a:lnSpc>
              <a:buSzPct val="100000"/>
              <a:buFont typeface="Arial" panose="020B0604020202020204" pitchFamily="34" charset="0"/>
              <a:buChar char="•"/>
            </a:pPr>
            <a:r>
              <a:rPr lang="fr-FR" sz="1800" dirty="0">
                <a:effectLst/>
                <a:latin typeface="Calibri" panose="020F0502020204030204" pitchFamily="34" charset="0"/>
                <a:ea typeface="Calibri" panose="020F0502020204030204" pitchFamily="34" charset="0"/>
                <a:cs typeface="Times New Roman" panose="02020603050405020304" pitchFamily="18" charset="0"/>
              </a:rPr>
              <a:t>ADEME : Dorine Cornet </a:t>
            </a:r>
            <a:r>
              <a:rPr lang="fr-FR" sz="1800" u="sng"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dorine.cornet@ademe.fr</a:t>
            </a:r>
            <a:endParaRPr lang="fr-FR" sz="18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ct val="100000"/>
              <a:buFont typeface="Arial" panose="020B0604020202020204" pitchFamily="34" charset="0"/>
              <a:buChar char="•"/>
            </a:pPr>
            <a:r>
              <a:rPr lang="fr-FR" sz="1800" dirty="0">
                <a:effectLst/>
                <a:latin typeface="Calibri" panose="020F0502020204030204" pitchFamily="34" charset="0"/>
                <a:ea typeface="Calibri" panose="020F0502020204030204" pitchFamily="34" charset="0"/>
                <a:cs typeface="Times New Roman" panose="02020603050405020304" pitchFamily="18" charset="0"/>
              </a:rPr>
              <a:t>Région Provence-Alpes-Côte d’Azur : </a:t>
            </a:r>
            <a:r>
              <a:rPr lang="fr-FR" sz="1800" u="sng"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hlinkClick r:id="rId5">
                  <a:extLst>
                    <a:ext uri="{A12FA001-AC4F-418D-AE19-62706E023703}">
                      <ahyp:hlinkClr xmlns:ahyp="http://schemas.microsoft.com/office/drawing/2018/hyperlinkcolor" val="tx"/>
                    </a:ext>
                  </a:extLst>
                </a:hlinkClick>
              </a:rPr>
              <a:t>jraffaillac@maregionsud.fr</a:t>
            </a:r>
            <a:endParaRPr lang="fr-FR" sz="18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endParaRPr lang="fr-FR" sz="1050" dirty="0"/>
          </a:p>
        </p:txBody>
      </p:sp>
      <p:sp>
        <p:nvSpPr>
          <p:cNvPr id="10" name="Espace réservé du pied de page 5">
            <a:extLst>
              <a:ext uri="{FF2B5EF4-FFF2-40B4-BE49-F238E27FC236}">
                <a16:creationId xmlns:a16="http://schemas.microsoft.com/office/drawing/2014/main" id="{1C13F912-51B4-D351-C7AE-91E241E2263C}"/>
              </a:ext>
            </a:extLst>
          </p:cNvPr>
          <p:cNvSpPr>
            <a:spLocks noGrp="1"/>
          </p:cNvSpPr>
          <p:nvPr>
            <p:ph type="ftr" sz="quarter" idx="11"/>
          </p:nvPr>
        </p:nvSpPr>
        <p:spPr>
          <a:xfrm>
            <a:off x="401542" y="6370462"/>
            <a:ext cx="4085550" cy="365125"/>
          </a:xfrm>
        </p:spPr>
        <p:txBody>
          <a:bodyPr/>
          <a:lstStyle/>
          <a:p>
            <a:r>
              <a:rPr lang="fr-FR" sz="900" dirty="0"/>
              <a:t>ADEME/REGION PROVENCE ALPES-COTES D’AZUR</a:t>
            </a:r>
          </a:p>
        </p:txBody>
      </p:sp>
      <p:grpSp>
        <p:nvGrpSpPr>
          <p:cNvPr id="3" name="Groupe 2">
            <a:extLst>
              <a:ext uri="{FF2B5EF4-FFF2-40B4-BE49-F238E27FC236}">
                <a16:creationId xmlns:a16="http://schemas.microsoft.com/office/drawing/2014/main" id="{F3D4BB48-8199-AD4C-17AC-1A9BFD4446AB}"/>
              </a:ext>
            </a:extLst>
          </p:cNvPr>
          <p:cNvGrpSpPr/>
          <p:nvPr/>
        </p:nvGrpSpPr>
        <p:grpSpPr>
          <a:xfrm>
            <a:off x="0" y="24618"/>
            <a:ext cx="2079422" cy="890588"/>
            <a:chOff x="0" y="24618"/>
            <a:chExt cx="2079422" cy="890588"/>
          </a:xfrm>
        </p:grpSpPr>
        <p:pic>
          <p:nvPicPr>
            <p:cNvPr id="5" name="Image 4" descr="Une image contenant texte&#10;&#10;Description générée automatiquement">
              <a:extLst>
                <a:ext uri="{FF2B5EF4-FFF2-40B4-BE49-F238E27FC236}">
                  <a16:creationId xmlns:a16="http://schemas.microsoft.com/office/drawing/2014/main" id="{E9B016C3-1D28-2AD1-710E-9D89D22E8AAD}"/>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42109" y="72114"/>
              <a:ext cx="1337313" cy="771949"/>
            </a:xfrm>
            <a:prstGeom prst="rect">
              <a:avLst/>
            </a:prstGeom>
            <a:noFill/>
            <a:ln>
              <a:noFill/>
            </a:ln>
          </p:spPr>
        </p:pic>
        <p:pic>
          <p:nvPicPr>
            <p:cNvPr id="7" name="Image 6">
              <a:extLst>
                <a:ext uri="{FF2B5EF4-FFF2-40B4-BE49-F238E27FC236}">
                  <a16:creationId xmlns:a16="http://schemas.microsoft.com/office/drawing/2014/main" id="{8E88AC14-2C51-C182-D522-75DE4A6B7658}"/>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0" y="24618"/>
              <a:ext cx="826517" cy="890588"/>
            </a:xfrm>
            <a:prstGeom prst="rect">
              <a:avLst/>
            </a:prstGeom>
          </p:spPr>
        </p:pic>
      </p:grpSp>
    </p:spTree>
    <p:extLst>
      <p:ext uri="{BB962C8B-B14F-4D97-AF65-F5344CB8AC3E}">
        <p14:creationId xmlns:p14="http://schemas.microsoft.com/office/powerpoint/2010/main" val="22224199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589BFA-F422-45E8-8396-325A4D28EC7F}"/>
              </a:ext>
            </a:extLst>
          </p:cNvPr>
          <p:cNvSpPr>
            <a:spLocks noGrp="1"/>
          </p:cNvSpPr>
          <p:nvPr>
            <p:ph type="title"/>
          </p:nvPr>
        </p:nvSpPr>
        <p:spPr>
          <a:xfrm>
            <a:off x="2292628" y="899555"/>
            <a:ext cx="8366369" cy="701001"/>
          </a:xfrm>
        </p:spPr>
        <p:txBody>
          <a:bodyPr>
            <a:normAutofit/>
          </a:bodyPr>
          <a:lstStyle/>
          <a:p>
            <a:pPr algn="just">
              <a:lnSpc>
                <a:spcPct val="107000"/>
              </a:lnSpc>
              <a:spcBef>
                <a:spcPts val="200"/>
              </a:spcBef>
            </a:pPr>
            <a:r>
              <a:rPr lang="fr-FR" sz="3600" b="1" dirty="0">
                <a:solidFill>
                  <a:srgbClr val="222222"/>
                </a:solidFill>
                <a:effectLst/>
                <a:latin typeface="Calibri" panose="020F0502020204030204" pitchFamily="34" charset="0"/>
                <a:ea typeface="Times New Roman" panose="02020603050405020304" pitchFamily="18" charset="0"/>
                <a:cs typeface="Times New Roman" panose="02020603050405020304" pitchFamily="18" charset="0"/>
              </a:rPr>
              <a:t>Etapes et calendrier de l’Appel à Projets</a:t>
            </a:r>
            <a:endParaRPr lang="fr-FR" sz="36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endParaRPr>
          </a:p>
        </p:txBody>
      </p:sp>
      <p:sp>
        <p:nvSpPr>
          <p:cNvPr id="6" name="Espace réservé du contenu 5">
            <a:extLst>
              <a:ext uri="{FF2B5EF4-FFF2-40B4-BE49-F238E27FC236}">
                <a16:creationId xmlns:a16="http://schemas.microsoft.com/office/drawing/2014/main" id="{2D2E7BFF-E50D-455B-BA79-249D6A8205D6}"/>
              </a:ext>
            </a:extLst>
          </p:cNvPr>
          <p:cNvSpPr>
            <a:spLocks noGrp="1"/>
          </p:cNvSpPr>
          <p:nvPr>
            <p:ph sz="quarter" idx="4"/>
          </p:nvPr>
        </p:nvSpPr>
        <p:spPr>
          <a:xfrm>
            <a:off x="401542" y="1692166"/>
            <a:ext cx="11388916" cy="4395387"/>
          </a:xfrm>
        </p:spPr>
        <p:txBody>
          <a:bodyPr>
            <a:normAutofit/>
          </a:bodyPr>
          <a:lstStyle/>
          <a:p>
            <a:pPr algn="just">
              <a:lnSpc>
                <a:spcPct val="105000"/>
              </a:lnSpc>
              <a:spcAft>
                <a:spcPts val="800"/>
              </a:spcAft>
            </a:pPr>
            <a:r>
              <a:rPr lang="fr-FR" sz="1200" dirty="0">
                <a:effectLst/>
                <a:latin typeface="Calibri" panose="020F0502020204030204" pitchFamily="34" charset="0"/>
                <a:ea typeface="Calibri" panose="020F0502020204030204" pitchFamily="34" charset="0"/>
                <a:cs typeface="Calibri" panose="020F0502020204030204" pitchFamily="34" charset="0"/>
              </a:rPr>
              <a:t> </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fr-FR" sz="1050" dirty="0"/>
          </a:p>
        </p:txBody>
      </p:sp>
      <p:graphicFrame>
        <p:nvGraphicFramePr>
          <p:cNvPr id="7" name="Tableau 6">
            <a:extLst>
              <a:ext uri="{FF2B5EF4-FFF2-40B4-BE49-F238E27FC236}">
                <a16:creationId xmlns:a16="http://schemas.microsoft.com/office/drawing/2014/main" id="{3323E2F8-D824-DB85-A285-CD031F85346B}"/>
              </a:ext>
            </a:extLst>
          </p:cNvPr>
          <p:cNvGraphicFramePr>
            <a:graphicFrameLocks noGrp="1"/>
          </p:cNvGraphicFramePr>
          <p:nvPr>
            <p:extLst>
              <p:ext uri="{D42A27DB-BD31-4B8C-83A1-F6EECF244321}">
                <p14:modId xmlns:p14="http://schemas.microsoft.com/office/powerpoint/2010/main" val="117335846"/>
              </p:ext>
            </p:extLst>
          </p:nvPr>
        </p:nvGraphicFramePr>
        <p:xfrm>
          <a:off x="1063244" y="1729674"/>
          <a:ext cx="9922808" cy="1075653"/>
        </p:xfrm>
        <a:graphic>
          <a:graphicData uri="http://schemas.openxmlformats.org/drawingml/2006/table">
            <a:tbl>
              <a:tblPr firstRow="1" firstCol="1" bandRow="1">
                <a:tableStyleId>{85BE263C-DBD7-4A20-BB59-AAB30ACAA65A}</a:tableStyleId>
              </a:tblPr>
              <a:tblGrid>
                <a:gridCol w="4961404">
                  <a:extLst>
                    <a:ext uri="{9D8B030D-6E8A-4147-A177-3AD203B41FA5}">
                      <a16:colId xmlns:a16="http://schemas.microsoft.com/office/drawing/2014/main" val="1619076407"/>
                    </a:ext>
                  </a:extLst>
                </a:gridCol>
                <a:gridCol w="4961404">
                  <a:extLst>
                    <a:ext uri="{9D8B030D-6E8A-4147-A177-3AD203B41FA5}">
                      <a16:colId xmlns:a16="http://schemas.microsoft.com/office/drawing/2014/main" val="1914713214"/>
                    </a:ext>
                  </a:extLst>
                </a:gridCol>
              </a:tblGrid>
              <a:tr h="256009">
                <a:tc>
                  <a:txBody>
                    <a:bodyPr/>
                    <a:lstStyle/>
                    <a:p>
                      <a:pPr algn="just">
                        <a:lnSpc>
                          <a:spcPct val="107000"/>
                        </a:lnSpc>
                        <a:spcAft>
                          <a:spcPts val="800"/>
                        </a:spcAft>
                      </a:pPr>
                      <a:r>
                        <a:rPr lang="fr-FR" sz="1600" dirty="0">
                          <a:effectLst/>
                        </a:rPr>
                        <a:t>Lancement de l’appel</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B w="25400" cmpd="sng">
                      <a:noFill/>
                    </a:lnB>
                  </a:tcPr>
                </a:tc>
                <a:tc>
                  <a:txBody>
                    <a:bodyPr/>
                    <a:lstStyle/>
                    <a:p>
                      <a:pPr algn="ctr">
                        <a:lnSpc>
                          <a:spcPct val="107000"/>
                        </a:lnSpc>
                        <a:spcAft>
                          <a:spcPts val="800"/>
                        </a:spcAft>
                      </a:pPr>
                      <a:r>
                        <a:rPr lang="fr-FR" sz="1600" b="0" dirty="0">
                          <a:solidFill>
                            <a:sysClr val="windowText" lastClr="000000"/>
                          </a:solidFill>
                          <a:effectLst/>
                        </a:rPr>
                        <a:t>06 avril 2023</a:t>
                      </a:r>
                      <a:endParaRPr lang="fr-FR" sz="1600" b="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B w="25400" cmpd="sng">
                      <a:noFill/>
                    </a:lnB>
                    <a:solidFill>
                      <a:schemeClr val="bg1"/>
                    </a:solidFill>
                  </a:tcPr>
                </a:tc>
                <a:extLst>
                  <a:ext uri="{0D108BD9-81ED-4DB2-BD59-A6C34878D82A}">
                    <a16:rowId xmlns:a16="http://schemas.microsoft.com/office/drawing/2014/main" val="3269562254"/>
                  </a:ext>
                </a:extLst>
              </a:tr>
              <a:tr h="283352">
                <a:tc>
                  <a:txBody>
                    <a:bodyPr/>
                    <a:lstStyle/>
                    <a:p>
                      <a:pPr algn="just">
                        <a:lnSpc>
                          <a:spcPct val="107000"/>
                        </a:lnSpc>
                        <a:spcAft>
                          <a:spcPts val="800"/>
                        </a:spcAft>
                      </a:pPr>
                      <a:r>
                        <a:rPr lang="fr-FR" sz="1600" dirty="0">
                          <a:effectLst/>
                        </a:rPr>
                        <a:t>Pré-dépôt des fiches projet</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T w="25400" cmpd="sng">
                      <a:noFill/>
                    </a:lnT>
                  </a:tcPr>
                </a:tc>
                <a:tc>
                  <a:txBody>
                    <a:bodyPr/>
                    <a:lstStyle/>
                    <a:p>
                      <a:pPr algn="ctr">
                        <a:lnSpc>
                          <a:spcPct val="107000"/>
                        </a:lnSpc>
                        <a:spcAft>
                          <a:spcPts val="800"/>
                        </a:spcAft>
                      </a:pPr>
                      <a:r>
                        <a:rPr lang="fr-FR" sz="1600" b="1" dirty="0">
                          <a:solidFill>
                            <a:srgbClr val="FF0000"/>
                          </a:solidFill>
                          <a:effectLst/>
                        </a:rPr>
                        <a:t>19 juin 2023</a:t>
                      </a:r>
                      <a:endParaRPr lang="fr-FR" sz="16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T w="25400" cmpd="sng">
                      <a:noFill/>
                    </a:lnT>
                  </a:tcPr>
                </a:tc>
                <a:extLst>
                  <a:ext uri="{0D108BD9-81ED-4DB2-BD59-A6C34878D82A}">
                    <a16:rowId xmlns:a16="http://schemas.microsoft.com/office/drawing/2014/main" val="1670292317"/>
                  </a:ext>
                </a:extLst>
              </a:tr>
              <a:tr h="256009">
                <a:tc>
                  <a:txBody>
                    <a:bodyPr/>
                    <a:lstStyle/>
                    <a:p>
                      <a:pPr algn="just">
                        <a:lnSpc>
                          <a:spcPct val="107000"/>
                        </a:lnSpc>
                        <a:spcAft>
                          <a:spcPts val="800"/>
                        </a:spcAft>
                      </a:pPr>
                      <a:r>
                        <a:rPr lang="fr-FR" sz="1600" dirty="0">
                          <a:effectLst/>
                        </a:rPr>
                        <a:t>Auditions des projets éligibles</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fr-FR" sz="1600" dirty="0">
                          <a:effectLst/>
                        </a:rPr>
                        <a:t>Juin-Juillet 2023</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63393748"/>
                  </a:ext>
                </a:extLst>
              </a:tr>
              <a:tr h="280283">
                <a:tc>
                  <a:txBody>
                    <a:bodyPr/>
                    <a:lstStyle/>
                    <a:p>
                      <a:pPr algn="just">
                        <a:lnSpc>
                          <a:spcPct val="107000"/>
                        </a:lnSpc>
                        <a:spcAft>
                          <a:spcPts val="800"/>
                        </a:spcAft>
                      </a:pPr>
                      <a:r>
                        <a:rPr lang="fr-FR" sz="1600">
                          <a:effectLst/>
                        </a:rPr>
                        <a:t>Dépôt du dossier de demande de subvention</a:t>
                      </a:r>
                      <a:endParaRPr lang="fr-F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fr-FR" sz="1600" b="1" dirty="0">
                          <a:solidFill>
                            <a:srgbClr val="FF0000"/>
                          </a:solidFill>
                          <a:effectLst/>
                        </a:rPr>
                        <a:t>21 août 2023</a:t>
                      </a:r>
                      <a:endParaRPr lang="fr-FR" sz="16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72383469"/>
                  </a:ext>
                </a:extLst>
              </a:tr>
            </a:tbl>
          </a:graphicData>
        </a:graphic>
      </p:graphicFrame>
      <p:sp>
        <p:nvSpPr>
          <p:cNvPr id="10" name="ZoneTexte 9">
            <a:extLst>
              <a:ext uri="{FF2B5EF4-FFF2-40B4-BE49-F238E27FC236}">
                <a16:creationId xmlns:a16="http://schemas.microsoft.com/office/drawing/2014/main" id="{B6770D85-3165-325B-B32D-229FAFE9730B}"/>
              </a:ext>
            </a:extLst>
          </p:cNvPr>
          <p:cNvSpPr txBox="1"/>
          <p:nvPr/>
        </p:nvSpPr>
        <p:spPr>
          <a:xfrm>
            <a:off x="188607" y="3044684"/>
            <a:ext cx="11512908" cy="942117"/>
          </a:xfrm>
          <a:prstGeom prst="rect">
            <a:avLst/>
          </a:prstGeom>
          <a:noFill/>
        </p:spPr>
        <p:txBody>
          <a:bodyPr wrap="square">
            <a:spAutoFit/>
          </a:bodyPr>
          <a:lstStyle/>
          <a:p>
            <a:pPr algn="just">
              <a:lnSpc>
                <a:spcPct val="107000"/>
              </a:lnSpc>
              <a:spcAft>
                <a:spcPts val="800"/>
              </a:spcAft>
            </a:pPr>
            <a:r>
              <a:rPr lang="fr-FR" sz="1800" u="sng" dirty="0">
                <a:effectLst/>
                <a:latin typeface="Calibri" panose="020F0502020204030204" pitchFamily="34" charset="0"/>
                <a:ea typeface="Calibri" panose="020F0502020204030204" pitchFamily="34" charset="0"/>
                <a:cs typeface="Times New Roman" panose="02020603050405020304" pitchFamily="18" charset="0"/>
              </a:rPr>
              <a:t>Au plus tard le </a:t>
            </a:r>
            <a:r>
              <a:rPr lang="fr-FR" sz="1800" b="1" u="sng" dirty="0">
                <a:effectLst/>
                <a:highlight>
                  <a:srgbClr val="D3D3D3"/>
                </a:highlight>
                <a:latin typeface="Calibri" panose="020F0502020204030204" pitchFamily="34" charset="0"/>
                <a:ea typeface="Calibri" panose="020F0502020204030204" pitchFamily="34" charset="0"/>
                <a:cs typeface="Times New Roman" panose="02020603050405020304" pitchFamily="18" charset="0"/>
              </a:rPr>
              <a:t>19/06/2023</a:t>
            </a:r>
            <a:r>
              <a:rPr lang="fr-FR" sz="1800" dirty="0">
                <a:effectLst/>
                <a:latin typeface="Calibri" panose="020F0502020204030204" pitchFamily="34" charset="0"/>
                <a:ea typeface="Calibri" panose="020F0502020204030204" pitchFamily="34" charset="0"/>
                <a:cs typeface="Times New Roman" panose="02020603050405020304" pitchFamily="18" charset="0"/>
              </a:rPr>
              <a:t> : envoi de la fiche projet de pré-dépôt par mail conjointement à : </a:t>
            </a:r>
          </a:p>
          <a:p>
            <a:pPr marL="342900" lvl="0" indent="-342900">
              <a:lnSpc>
                <a:spcPct val="107000"/>
              </a:lnSpc>
              <a:buSzPts val="800"/>
              <a:buFont typeface="Wingdings" panose="05000000000000000000" pitchFamily="2" charset="2"/>
              <a:buChar char=""/>
            </a:pPr>
            <a:r>
              <a:rPr lang="fr-FR" sz="1400" dirty="0">
                <a:effectLst/>
                <a:latin typeface="Calibri" panose="020F0502020204030204" pitchFamily="34" charset="0"/>
                <a:ea typeface="Calibri" panose="020F0502020204030204" pitchFamily="34" charset="0"/>
                <a:cs typeface="Times New Roman" panose="02020603050405020304" pitchFamily="18" charset="0"/>
              </a:rPr>
              <a:t>ADEME : </a:t>
            </a:r>
            <a:r>
              <a:rPr lang="fr-FR" sz="1400" u="sng"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dorine.cornet@ademe.fr</a:t>
            </a:r>
            <a:endParaRPr lang="fr-FR" sz="14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800"/>
              <a:buFont typeface="Wingdings" panose="05000000000000000000" pitchFamily="2" charset="2"/>
              <a:buChar char=""/>
            </a:pPr>
            <a:r>
              <a:rPr lang="fr-FR" sz="1400" dirty="0">
                <a:effectLst/>
                <a:latin typeface="Calibri" panose="020F0502020204030204" pitchFamily="34" charset="0"/>
                <a:ea typeface="Calibri" panose="020F0502020204030204" pitchFamily="34" charset="0"/>
                <a:cs typeface="Times New Roman" panose="02020603050405020304" pitchFamily="18" charset="0"/>
              </a:rPr>
              <a:t>Région Provence Alpes Côte d’Azur : </a:t>
            </a:r>
            <a:r>
              <a:rPr lang="fr-FR" sz="1400" u="sng"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AAP-logistiquebas</a:t>
            </a:r>
            <a:r>
              <a:rPr lang="fr-FR" sz="1400" u="sng"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carbone2023@maregionsud.fr</a:t>
            </a:r>
            <a:endParaRPr lang="fr-FR" sz="14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ZoneTexte 11">
            <a:extLst>
              <a:ext uri="{FF2B5EF4-FFF2-40B4-BE49-F238E27FC236}">
                <a16:creationId xmlns:a16="http://schemas.microsoft.com/office/drawing/2014/main" id="{86502B6D-13B2-AB05-DCD3-56C01B662076}"/>
              </a:ext>
            </a:extLst>
          </p:cNvPr>
          <p:cNvSpPr txBox="1"/>
          <p:nvPr/>
        </p:nvSpPr>
        <p:spPr>
          <a:xfrm>
            <a:off x="188608" y="4077223"/>
            <a:ext cx="11746173" cy="968278"/>
          </a:xfrm>
          <a:prstGeom prst="rect">
            <a:avLst/>
          </a:prstGeom>
          <a:noFill/>
        </p:spPr>
        <p:txBody>
          <a:bodyPr wrap="square">
            <a:spAutoFit/>
          </a:bodyPr>
          <a:lstStyle/>
          <a:p>
            <a:pPr algn="just">
              <a:lnSpc>
                <a:spcPct val="107000"/>
              </a:lnSpc>
              <a:spcAft>
                <a:spcPts val="800"/>
              </a:spcAft>
            </a:pPr>
            <a:r>
              <a:rPr lang="fr-FR" sz="1800" u="sng" dirty="0">
                <a:effectLst/>
                <a:latin typeface="Calibri" panose="020F0502020204030204" pitchFamily="34" charset="0"/>
                <a:ea typeface="Calibri" panose="020F0502020204030204" pitchFamily="34" charset="0"/>
                <a:cs typeface="Times New Roman" panose="02020603050405020304" pitchFamily="18" charset="0"/>
              </a:rPr>
              <a:t>Avant le </a:t>
            </a:r>
            <a:r>
              <a:rPr lang="fr-FR" sz="1800" b="1" u="sng" dirty="0">
                <a:effectLst/>
                <a:highlight>
                  <a:srgbClr val="D3D3D3"/>
                </a:highlight>
                <a:latin typeface="Calibri" panose="020F0502020204030204" pitchFamily="34" charset="0"/>
                <a:ea typeface="Calibri" panose="020F0502020204030204" pitchFamily="34" charset="0"/>
                <a:cs typeface="Times New Roman" panose="02020603050405020304" pitchFamily="18" charset="0"/>
              </a:rPr>
              <a:t>14/07/2023</a:t>
            </a:r>
            <a:r>
              <a:rPr lang="fr-FR" sz="1800" dirty="0">
                <a:effectLst/>
                <a:latin typeface="Calibri" panose="020F0502020204030204" pitchFamily="34" charset="0"/>
                <a:ea typeface="Calibri" panose="020F0502020204030204" pitchFamily="34" charset="0"/>
                <a:cs typeface="Times New Roman" panose="02020603050405020304" pitchFamily="18" charset="0"/>
              </a:rPr>
              <a:t> : organisation d’un temps d’échange / une audition pour présenter le projet et apporter des précisions complémentaires le cas échéant. Des propositions pourront être formulées pour renforcer la solidité du projet, en compléter certains aspects, suggérer des partenariats / synergies avec d’autres acteurs ou dossiers soumis à cet AAP</a:t>
            </a:r>
          </a:p>
        </p:txBody>
      </p:sp>
      <p:sp>
        <p:nvSpPr>
          <p:cNvPr id="14" name="ZoneTexte 13">
            <a:extLst>
              <a:ext uri="{FF2B5EF4-FFF2-40B4-BE49-F238E27FC236}">
                <a16:creationId xmlns:a16="http://schemas.microsoft.com/office/drawing/2014/main" id="{D50108F5-51A9-825B-ACB6-F051AFDE2B5A}"/>
              </a:ext>
            </a:extLst>
          </p:cNvPr>
          <p:cNvSpPr txBox="1"/>
          <p:nvPr/>
        </p:nvSpPr>
        <p:spPr>
          <a:xfrm>
            <a:off x="222913" y="5148645"/>
            <a:ext cx="11746173" cy="671915"/>
          </a:xfrm>
          <a:prstGeom prst="rect">
            <a:avLst/>
          </a:prstGeom>
          <a:noFill/>
        </p:spPr>
        <p:txBody>
          <a:bodyPr wrap="square">
            <a:spAutoFit/>
          </a:bodyPr>
          <a:lstStyle/>
          <a:p>
            <a:pPr algn="just">
              <a:lnSpc>
                <a:spcPct val="107000"/>
              </a:lnSpc>
              <a:spcAft>
                <a:spcPts val="800"/>
              </a:spcAft>
            </a:pPr>
            <a:r>
              <a:rPr lang="fr-FR" sz="1800" u="sng" dirty="0">
                <a:effectLst/>
                <a:latin typeface="Calibri" panose="020F0502020204030204" pitchFamily="34" charset="0"/>
                <a:ea typeface="Calibri" panose="020F0502020204030204" pitchFamily="34" charset="0"/>
                <a:cs typeface="Times New Roman" panose="02020603050405020304" pitchFamily="18" charset="0"/>
              </a:rPr>
              <a:t>Avant le </a:t>
            </a:r>
            <a:r>
              <a:rPr lang="fr-FR" sz="1800" b="1" u="sng" dirty="0">
                <a:effectLst/>
                <a:highlight>
                  <a:srgbClr val="D3D3D3"/>
                </a:highlight>
                <a:latin typeface="Calibri" panose="020F0502020204030204" pitchFamily="34" charset="0"/>
                <a:ea typeface="Calibri" panose="020F0502020204030204" pitchFamily="34" charset="0"/>
                <a:cs typeface="Times New Roman" panose="02020603050405020304" pitchFamily="18" charset="0"/>
              </a:rPr>
              <a:t>21/08/2023</a:t>
            </a:r>
            <a:r>
              <a:rPr lang="fr-FR" sz="1800" u="sng" dirty="0">
                <a:effectLst/>
                <a:latin typeface="Calibri" panose="020F0502020204030204" pitchFamily="34" charset="0"/>
                <a:ea typeface="Calibri" panose="020F0502020204030204" pitchFamily="34" charset="0"/>
                <a:cs typeface="Times New Roman" panose="02020603050405020304" pitchFamily="18" charset="0"/>
              </a:rPr>
              <a:t> (17h)</a:t>
            </a:r>
            <a:r>
              <a:rPr lang="fr-FR" sz="1800" dirty="0">
                <a:effectLst/>
                <a:latin typeface="Calibri" panose="020F0502020204030204" pitchFamily="34" charset="0"/>
                <a:ea typeface="Calibri" panose="020F0502020204030204" pitchFamily="34" charset="0"/>
                <a:cs typeface="Times New Roman" panose="02020603050405020304" pitchFamily="18" charset="0"/>
              </a:rPr>
              <a:t> : dépôt du dossier finalisé de candidature sur les plateformes numériques de demande de subvention de </a:t>
            </a:r>
            <a:r>
              <a:rPr lang="fr-FR" sz="18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hlinkClick r:id="rId4" action="ppaction://hlinkfile">
                  <a:extLst>
                    <a:ext uri="{A12FA001-AC4F-418D-AE19-62706E023703}">
                      <ahyp:hlinkClr xmlns:ahyp="http://schemas.microsoft.com/office/drawing/2018/hyperlinkcolor" val="tx"/>
                    </a:ext>
                  </a:extLst>
                </a:hlinkClick>
              </a:rPr>
              <a:t>l’ADEME</a:t>
            </a:r>
            <a:r>
              <a:rPr lang="fr-FR" sz="1800" dirty="0">
                <a:effectLst/>
                <a:latin typeface="Calibri" panose="020F0502020204030204" pitchFamily="34" charset="0"/>
                <a:ea typeface="Calibri" panose="020F0502020204030204" pitchFamily="34" charset="0"/>
                <a:cs typeface="Times New Roman" panose="02020603050405020304" pitchFamily="18" charset="0"/>
              </a:rPr>
              <a:t> </a:t>
            </a:r>
            <a:r>
              <a:rPr lang="fr-FR"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ET</a:t>
            </a:r>
            <a:r>
              <a:rPr lang="fr-FR" sz="1800" dirty="0">
                <a:effectLst/>
                <a:latin typeface="Calibri" panose="020F0502020204030204" pitchFamily="34" charset="0"/>
                <a:ea typeface="Calibri" panose="020F0502020204030204" pitchFamily="34" charset="0"/>
                <a:cs typeface="Times New Roman" panose="02020603050405020304" pitchFamily="18" charset="0"/>
              </a:rPr>
              <a:t> de la </a:t>
            </a:r>
            <a:r>
              <a:rPr lang="fr-FR" sz="18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hlinkClick r:id="rId5">
                  <a:extLst>
                    <a:ext uri="{A12FA001-AC4F-418D-AE19-62706E023703}">
                      <ahyp:hlinkClr xmlns:ahyp="http://schemas.microsoft.com/office/drawing/2018/hyperlinkcolor" val="tx"/>
                    </a:ext>
                  </a:extLst>
                </a:hlinkClick>
              </a:rPr>
              <a:t>Région Provence-Alpes-Côte d’Azur</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6" name="ZoneTexte 15">
            <a:extLst>
              <a:ext uri="{FF2B5EF4-FFF2-40B4-BE49-F238E27FC236}">
                <a16:creationId xmlns:a16="http://schemas.microsoft.com/office/drawing/2014/main" id="{738C0674-A092-80DB-2E23-EC1629ACB222}"/>
              </a:ext>
            </a:extLst>
          </p:cNvPr>
          <p:cNvSpPr txBox="1"/>
          <p:nvPr/>
        </p:nvSpPr>
        <p:spPr>
          <a:xfrm>
            <a:off x="3125076" y="5899777"/>
            <a:ext cx="6096000" cy="375552"/>
          </a:xfrm>
          <a:prstGeom prst="rect">
            <a:avLst/>
          </a:prstGeom>
          <a:noFill/>
        </p:spPr>
        <p:txBody>
          <a:bodyPr wrap="square">
            <a:spAutoFit/>
          </a:bodyPr>
          <a:lstStyle/>
          <a:p>
            <a:pPr algn="just">
              <a:lnSpc>
                <a:spcPct val="107000"/>
              </a:lnSpc>
              <a:spcAft>
                <a:spcPts val="800"/>
              </a:spcAft>
            </a:pPr>
            <a:r>
              <a:rPr lang="fr-FR"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Les dossiers doivent être complets au moment du dépôt</a:t>
            </a:r>
            <a:endParaRPr lang="fr-FR"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7" name="Espace réservé du pied de page 5">
            <a:extLst>
              <a:ext uri="{FF2B5EF4-FFF2-40B4-BE49-F238E27FC236}">
                <a16:creationId xmlns:a16="http://schemas.microsoft.com/office/drawing/2014/main" id="{56C65141-3541-F2F2-CF40-C6BBCF2AAD15}"/>
              </a:ext>
            </a:extLst>
          </p:cNvPr>
          <p:cNvSpPr>
            <a:spLocks noGrp="1"/>
          </p:cNvSpPr>
          <p:nvPr>
            <p:ph type="ftr" sz="quarter" idx="11"/>
          </p:nvPr>
        </p:nvSpPr>
        <p:spPr>
          <a:xfrm>
            <a:off x="401542" y="6370462"/>
            <a:ext cx="4085550" cy="365125"/>
          </a:xfrm>
        </p:spPr>
        <p:txBody>
          <a:bodyPr/>
          <a:lstStyle/>
          <a:p>
            <a:r>
              <a:rPr lang="fr-FR" sz="900" dirty="0"/>
              <a:t>ADEME/REGION PROVENCE ALPES-COTES D’AZUR</a:t>
            </a:r>
          </a:p>
        </p:txBody>
      </p:sp>
      <p:grpSp>
        <p:nvGrpSpPr>
          <p:cNvPr id="3" name="Groupe 2">
            <a:extLst>
              <a:ext uri="{FF2B5EF4-FFF2-40B4-BE49-F238E27FC236}">
                <a16:creationId xmlns:a16="http://schemas.microsoft.com/office/drawing/2014/main" id="{E6BFEF17-C29A-87D9-7037-BF3C03DE2C12}"/>
              </a:ext>
            </a:extLst>
          </p:cNvPr>
          <p:cNvGrpSpPr/>
          <p:nvPr/>
        </p:nvGrpSpPr>
        <p:grpSpPr>
          <a:xfrm>
            <a:off x="0" y="24618"/>
            <a:ext cx="2079422" cy="890588"/>
            <a:chOff x="0" y="24618"/>
            <a:chExt cx="2079422" cy="890588"/>
          </a:xfrm>
        </p:grpSpPr>
        <p:pic>
          <p:nvPicPr>
            <p:cNvPr id="5" name="Image 4" descr="Une image contenant texte&#10;&#10;Description générée automatiquement">
              <a:extLst>
                <a:ext uri="{FF2B5EF4-FFF2-40B4-BE49-F238E27FC236}">
                  <a16:creationId xmlns:a16="http://schemas.microsoft.com/office/drawing/2014/main" id="{0138412A-72CD-EBA4-4DB8-5E3A34F0A335}"/>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42109" y="72114"/>
              <a:ext cx="1337313" cy="771949"/>
            </a:xfrm>
            <a:prstGeom prst="rect">
              <a:avLst/>
            </a:prstGeom>
            <a:noFill/>
            <a:ln>
              <a:noFill/>
            </a:ln>
          </p:spPr>
        </p:pic>
        <p:pic>
          <p:nvPicPr>
            <p:cNvPr id="8" name="Image 7">
              <a:extLst>
                <a:ext uri="{FF2B5EF4-FFF2-40B4-BE49-F238E27FC236}">
                  <a16:creationId xmlns:a16="http://schemas.microsoft.com/office/drawing/2014/main" id="{DF4F1FE3-8A0D-B53A-AC72-EB257B405119}"/>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0" y="24618"/>
              <a:ext cx="826517" cy="890588"/>
            </a:xfrm>
            <a:prstGeom prst="rect">
              <a:avLst/>
            </a:prstGeom>
          </p:spPr>
        </p:pic>
      </p:grpSp>
    </p:spTree>
    <p:extLst>
      <p:ext uri="{BB962C8B-B14F-4D97-AF65-F5344CB8AC3E}">
        <p14:creationId xmlns:p14="http://schemas.microsoft.com/office/powerpoint/2010/main" val="6412282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589BFA-F422-45E8-8396-325A4D28EC7F}"/>
              </a:ext>
            </a:extLst>
          </p:cNvPr>
          <p:cNvSpPr>
            <a:spLocks noGrp="1"/>
          </p:cNvSpPr>
          <p:nvPr>
            <p:ph type="title"/>
          </p:nvPr>
        </p:nvSpPr>
        <p:spPr>
          <a:xfrm>
            <a:off x="4187686" y="571667"/>
            <a:ext cx="7602771" cy="701001"/>
          </a:xfrm>
        </p:spPr>
        <p:txBody>
          <a:bodyPr/>
          <a:lstStyle/>
          <a:p>
            <a:pPr algn="just">
              <a:lnSpc>
                <a:spcPct val="107000"/>
              </a:lnSpc>
              <a:spcAft>
                <a:spcPts val="800"/>
              </a:spcAft>
            </a:pPr>
            <a:r>
              <a:rPr lang="fr-FR" dirty="0">
                <a:latin typeface="Calibri" panose="020F0502020204030204" pitchFamily="34" charset="0"/>
                <a:ea typeface="Calibri" panose="020F0502020204030204" pitchFamily="34" charset="0"/>
                <a:cs typeface="Times New Roman" panose="02020603050405020304" pitchFamily="18" charset="0"/>
              </a:rPr>
              <a:t>Points de vigilance </a:t>
            </a:r>
            <a:endParaRPr lang="fr-FR"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Espace réservé du contenu 5">
            <a:extLst>
              <a:ext uri="{FF2B5EF4-FFF2-40B4-BE49-F238E27FC236}">
                <a16:creationId xmlns:a16="http://schemas.microsoft.com/office/drawing/2014/main" id="{2D2E7BFF-E50D-455B-BA79-249D6A8205D6}"/>
              </a:ext>
            </a:extLst>
          </p:cNvPr>
          <p:cNvSpPr>
            <a:spLocks noGrp="1"/>
          </p:cNvSpPr>
          <p:nvPr>
            <p:ph sz="quarter" idx="4"/>
          </p:nvPr>
        </p:nvSpPr>
        <p:spPr>
          <a:xfrm>
            <a:off x="389880" y="1349885"/>
            <a:ext cx="11388916" cy="3499944"/>
          </a:xfrm>
        </p:spPr>
        <p:txBody>
          <a:bodyPr>
            <a:normAutofit/>
          </a:bodyPr>
          <a:lstStyle/>
          <a:p>
            <a:pPr lvl="0" algn="just">
              <a:lnSpc>
                <a:spcPct val="107000"/>
              </a:lnSpc>
            </a:pPr>
            <a:r>
              <a:rPr lang="fr-FR" sz="1800" b="1" dirty="0">
                <a:effectLst/>
                <a:latin typeface="Calibri" panose="020F0502020204030204" pitchFamily="34" charset="0"/>
                <a:ea typeface="Calibri" panose="020F0502020204030204" pitchFamily="34" charset="0"/>
                <a:cs typeface="Times New Roman" panose="02020603050405020304" pitchFamily="18" charset="0"/>
              </a:rPr>
              <a:t>Ne sont pas recevables</a:t>
            </a:r>
            <a:r>
              <a:rPr lang="fr-FR" sz="1800" dirty="0">
                <a:effectLst/>
                <a:latin typeface="Calibri" panose="020F0502020204030204" pitchFamily="34" charset="0"/>
                <a:ea typeface="Calibri" panose="020F0502020204030204" pitchFamily="34" charset="0"/>
                <a:cs typeface="Times New Roman" panose="02020603050405020304" pitchFamily="18" charset="0"/>
              </a:rPr>
              <a:t> : </a:t>
            </a:r>
          </a:p>
          <a:p>
            <a:pPr marL="342900" lvl="0" indent="-342900" algn="just">
              <a:lnSpc>
                <a:spcPct val="107000"/>
              </a:lnSpc>
              <a:spcAft>
                <a:spcPts val="600"/>
              </a:spcAft>
              <a:buFont typeface="Symbol" panose="05050102010706020507" pitchFamily="18" charset="2"/>
              <a:buChar char=""/>
            </a:pPr>
            <a:r>
              <a:rPr lang="fr-FR" sz="1700" dirty="0">
                <a:effectLst/>
                <a:latin typeface="Calibri" panose="020F0502020204030204" pitchFamily="34" charset="0"/>
                <a:ea typeface="Calibri" panose="020F0502020204030204" pitchFamily="34" charset="0"/>
                <a:cs typeface="Times New Roman" panose="02020603050405020304" pitchFamily="18" charset="0"/>
              </a:rPr>
              <a:t>Les dossiers soumis hors délai ;</a:t>
            </a:r>
          </a:p>
          <a:p>
            <a:pPr marL="342900" lvl="0" indent="-342900" algn="just">
              <a:lnSpc>
                <a:spcPct val="107000"/>
              </a:lnSpc>
              <a:spcAft>
                <a:spcPts val="600"/>
              </a:spcAft>
              <a:buFont typeface="Symbol" panose="05050102010706020507" pitchFamily="18" charset="2"/>
              <a:buChar char=""/>
            </a:pPr>
            <a:r>
              <a:rPr lang="fr-FR" sz="1700" dirty="0">
                <a:effectLst/>
                <a:latin typeface="Calibri" panose="020F0502020204030204" pitchFamily="34" charset="0"/>
                <a:ea typeface="Calibri" panose="020F0502020204030204" pitchFamily="34" charset="0"/>
                <a:cs typeface="Times New Roman" panose="02020603050405020304" pitchFamily="18" charset="0"/>
              </a:rPr>
              <a:t>Les dossiers ne respectant pas les modalités et les formats de soumission ;</a:t>
            </a:r>
          </a:p>
          <a:p>
            <a:pPr marL="342900" lvl="0" indent="-342900" algn="just">
              <a:lnSpc>
                <a:spcPct val="107000"/>
              </a:lnSpc>
              <a:spcAft>
                <a:spcPts val="600"/>
              </a:spcAft>
              <a:buFont typeface="Symbol" panose="05050102010706020507" pitchFamily="18" charset="2"/>
              <a:buChar char=""/>
            </a:pPr>
            <a:r>
              <a:rPr lang="fr-FR" sz="1700" dirty="0">
                <a:effectLst/>
                <a:latin typeface="Calibri" panose="020F0502020204030204" pitchFamily="34" charset="0"/>
                <a:ea typeface="Calibri" panose="020F0502020204030204" pitchFamily="34" charset="0"/>
                <a:cs typeface="Times New Roman" panose="02020603050405020304" pitchFamily="18" charset="0"/>
              </a:rPr>
              <a:t>Les dossiers incomplets (une attention toute particulière doit être portée aux champs devant être remplis dans les documents administratif et financier) ;</a:t>
            </a:r>
          </a:p>
          <a:p>
            <a:pPr marL="342900" lvl="0" indent="-342900" algn="just">
              <a:lnSpc>
                <a:spcPct val="107000"/>
              </a:lnSpc>
              <a:spcAft>
                <a:spcPts val="600"/>
              </a:spcAft>
              <a:buFont typeface="Symbol" panose="05050102010706020507" pitchFamily="18" charset="2"/>
              <a:buChar char=""/>
            </a:pPr>
            <a:r>
              <a:rPr lang="fr-FR" sz="1700" dirty="0">
                <a:effectLst/>
                <a:latin typeface="Calibri" panose="020F0502020204030204" pitchFamily="34" charset="0"/>
                <a:ea typeface="Calibri" panose="020F0502020204030204" pitchFamily="34" charset="0"/>
                <a:cs typeface="Times New Roman" panose="02020603050405020304" pitchFamily="18" charset="0"/>
              </a:rPr>
              <a:t>Les dossiers présentant des incohérences entre le document technique et le document financier (exemple : un partenaire déclaré dans le document technique et non mentionné dans le document financier) ;</a:t>
            </a:r>
          </a:p>
          <a:p>
            <a:pPr marL="342900" lvl="0" indent="-342900" algn="just">
              <a:lnSpc>
                <a:spcPct val="107000"/>
              </a:lnSpc>
              <a:spcAft>
                <a:spcPts val="600"/>
              </a:spcAft>
              <a:buFont typeface="Symbol" panose="05050102010706020507" pitchFamily="18" charset="2"/>
              <a:buChar char=""/>
            </a:pPr>
            <a:r>
              <a:rPr lang="fr-FR" sz="1700" dirty="0">
                <a:effectLst/>
                <a:latin typeface="Calibri" panose="020F0502020204030204" pitchFamily="34" charset="0"/>
                <a:ea typeface="Calibri" panose="020F0502020204030204" pitchFamily="34" charset="0"/>
                <a:cs typeface="Times New Roman" panose="02020603050405020304" pitchFamily="18" charset="0"/>
              </a:rPr>
              <a:t>Les dossiers non déposés via les plateformes de demande de subvention de l’ADEME et de la Région.</a:t>
            </a:r>
          </a:p>
          <a:p>
            <a:endParaRPr lang="fr-FR" sz="1050" dirty="0"/>
          </a:p>
        </p:txBody>
      </p:sp>
      <p:sp>
        <p:nvSpPr>
          <p:cNvPr id="9" name="ZoneTexte 8">
            <a:extLst>
              <a:ext uri="{FF2B5EF4-FFF2-40B4-BE49-F238E27FC236}">
                <a16:creationId xmlns:a16="http://schemas.microsoft.com/office/drawing/2014/main" id="{76DAD0A0-869A-0D2D-EDA5-60FFD0C34373}"/>
              </a:ext>
            </a:extLst>
          </p:cNvPr>
          <p:cNvSpPr txBox="1"/>
          <p:nvPr/>
        </p:nvSpPr>
        <p:spPr>
          <a:xfrm>
            <a:off x="413204" y="4369379"/>
            <a:ext cx="11377254" cy="1878656"/>
          </a:xfrm>
          <a:prstGeom prst="rect">
            <a:avLst/>
          </a:prstGeom>
          <a:noFill/>
        </p:spPr>
        <p:txBody>
          <a:bodyPr wrap="square">
            <a:spAutoFit/>
          </a:bodyPr>
          <a:lstStyle/>
          <a:p>
            <a:pPr algn="just">
              <a:lnSpc>
                <a:spcPct val="107000"/>
              </a:lnSpc>
              <a:spcAft>
                <a:spcPts val="800"/>
              </a:spcAft>
            </a:pPr>
            <a:r>
              <a:rPr lang="fr-FR" sz="1800" b="1" dirty="0">
                <a:effectLst/>
                <a:latin typeface="Calibri" panose="020F0502020204030204" pitchFamily="34" charset="0"/>
                <a:ea typeface="Calibri" panose="020F0502020204030204" pitchFamily="34" charset="0"/>
                <a:cs typeface="Times New Roman" panose="02020603050405020304" pitchFamily="18" charset="0"/>
              </a:rPr>
              <a:t>Ne sont pas éligibles</a:t>
            </a:r>
            <a:r>
              <a:rPr lang="fr-FR" sz="1800" dirty="0">
                <a:effectLst/>
                <a:latin typeface="Calibri" panose="020F0502020204030204" pitchFamily="34" charset="0"/>
                <a:ea typeface="Calibri" panose="020F0502020204030204" pitchFamily="34" charset="0"/>
                <a:cs typeface="Times New Roman" panose="02020603050405020304" pitchFamily="18" charset="0"/>
              </a:rPr>
              <a:t> : </a:t>
            </a:r>
          </a:p>
          <a:p>
            <a:pPr marL="342900" lvl="0" indent="-342900" algn="just">
              <a:lnSpc>
                <a:spcPct val="107000"/>
              </a:lnSpc>
              <a:buFont typeface="Symbol" panose="05050102010706020507" pitchFamily="18" charset="2"/>
              <a:buChar char=""/>
            </a:pPr>
            <a:r>
              <a:rPr lang="fr-FR" sz="1700" dirty="0">
                <a:effectLst/>
                <a:latin typeface="Calibri" panose="020F0502020204030204" pitchFamily="34" charset="0"/>
                <a:ea typeface="Calibri" panose="020F0502020204030204" pitchFamily="34" charset="0"/>
                <a:cs typeface="Times New Roman" panose="02020603050405020304" pitchFamily="18" charset="0"/>
              </a:rPr>
              <a:t>Les projets commencés (aucune commande passée avant le dépôt du dossier complet de demande de subvention) ;</a:t>
            </a:r>
          </a:p>
          <a:p>
            <a:pPr marL="342900" lvl="0" indent="-342900" algn="just">
              <a:lnSpc>
                <a:spcPct val="107000"/>
              </a:lnSpc>
              <a:buFont typeface="Symbol" panose="05050102010706020507" pitchFamily="18" charset="2"/>
              <a:buChar char=""/>
            </a:pPr>
            <a:r>
              <a:rPr lang="fr-FR" sz="1700" dirty="0">
                <a:effectLst/>
                <a:latin typeface="Calibri" panose="020F0502020204030204" pitchFamily="34" charset="0"/>
                <a:ea typeface="Calibri" panose="020F0502020204030204" pitchFamily="34" charset="0"/>
                <a:cs typeface="Times New Roman" panose="02020603050405020304" pitchFamily="18" charset="0"/>
              </a:rPr>
              <a:t>Les projets n’entrant pas dans le champ de l’Appel à Projets (notamment sans finalité opérationnelle, ainsi qu’achat de véhicules / matériels roulants, acquisitions foncières / immobilières, investissements en infrastructures / superstructures de transport ou d’avitaillement, travaux de voirie, R&amp;D) ;</a:t>
            </a:r>
          </a:p>
          <a:p>
            <a:pPr marL="342900" lvl="0" indent="-342900" algn="just">
              <a:lnSpc>
                <a:spcPct val="107000"/>
              </a:lnSpc>
              <a:spcAft>
                <a:spcPts val="800"/>
              </a:spcAft>
              <a:buFont typeface="Symbol" panose="05050102010706020507" pitchFamily="18" charset="2"/>
              <a:buChar char=""/>
            </a:pPr>
            <a:r>
              <a:rPr lang="fr-FR" sz="1700" dirty="0">
                <a:effectLst/>
                <a:latin typeface="Calibri" panose="020F0502020204030204" pitchFamily="34" charset="0"/>
                <a:ea typeface="Calibri" panose="020F0502020204030204" pitchFamily="34" charset="0"/>
                <a:cs typeface="Times New Roman" panose="02020603050405020304" pitchFamily="18" charset="0"/>
              </a:rPr>
              <a:t>Les territoires et les porteurs ne répondant pas aux critères mentionnés.</a:t>
            </a:r>
          </a:p>
        </p:txBody>
      </p:sp>
      <p:sp>
        <p:nvSpPr>
          <p:cNvPr id="10" name="Espace réservé du pied de page 5">
            <a:extLst>
              <a:ext uri="{FF2B5EF4-FFF2-40B4-BE49-F238E27FC236}">
                <a16:creationId xmlns:a16="http://schemas.microsoft.com/office/drawing/2014/main" id="{BFB09FC4-6DDD-DD8B-CE39-29DA3FD3960B}"/>
              </a:ext>
            </a:extLst>
          </p:cNvPr>
          <p:cNvSpPr>
            <a:spLocks noGrp="1"/>
          </p:cNvSpPr>
          <p:nvPr>
            <p:ph type="ftr" sz="quarter" idx="11"/>
          </p:nvPr>
        </p:nvSpPr>
        <p:spPr>
          <a:xfrm>
            <a:off x="401542" y="6370462"/>
            <a:ext cx="4085550" cy="365125"/>
          </a:xfrm>
        </p:spPr>
        <p:txBody>
          <a:bodyPr/>
          <a:lstStyle/>
          <a:p>
            <a:r>
              <a:rPr lang="fr-FR" sz="900" dirty="0"/>
              <a:t>ADEME/REGION PROVENCE ALPES-COTES D’AZUR</a:t>
            </a:r>
          </a:p>
        </p:txBody>
      </p:sp>
      <p:grpSp>
        <p:nvGrpSpPr>
          <p:cNvPr id="3" name="Groupe 2">
            <a:extLst>
              <a:ext uri="{FF2B5EF4-FFF2-40B4-BE49-F238E27FC236}">
                <a16:creationId xmlns:a16="http://schemas.microsoft.com/office/drawing/2014/main" id="{0CD0FEBA-0CF7-5342-333A-E076B861D6F3}"/>
              </a:ext>
            </a:extLst>
          </p:cNvPr>
          <p:cNvGrpSpPr/>
          <p:nvPr/>
        </p:nvGrpSpPr>
        <p:grpSpPr>
          <a:xfrm>
            <a:off x="0" y="24618"/>
            <a:ext cx="2079422" cy="890588"/>
            <a:chOff x="0" y="24618"/>
            <a:chExt cx="2079422" cy="890588"/>
          </a:xfrm>
        </p:grpSpPr>
        <p:pic>
          <p:nvPicPr>
            <p:cNvPr id="5" name="Image 4" descr="Une image contenant texte&#10;&#10;Description générée automatiquement">
              <a:extLst>
                <a:ext uri="{FF2B5EF4-FFF2-40B4-BE49-F238E27FC236}">
                  <a16:creationId xmlns:a16="http://schemas.microsoft.com/office/drawing/2014/main" id="{4971CF56-993D-9702-2FDC-24E282355C84}"/>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2109" y="72114"/>
              <a:ext cx="1337313" cy="771949"/>
            </a:xfrm>
            <a:prstGeom prst="rect">
              <a:avLst/>
            </a:prstGeom>
            <a:noFill/>
            <a:ln>
              <a:noFill/>
            </a:ln>
          </p:spPr>
        </p:pic>
        <p:pic>
          <p:nvPicPr>
            <p:cNvPr id="7" name="Image 6">
              <a:extLst>
                <a:ext uri="{FF2B5EF4-FFF2-40B4-BE49-F238E27FC236}">
                  <a16:creationId xmlns:a16="http://schemas.microsoft.com/office/drawing/2014/main" id="{CA471A1A-BE32-F896-DC15-FE93C998592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4618"/>
              <a:ext cx="826517" cy="890588"/>
            </a:xfrm>
            <a:prstGeom prst="rect">
              <a:avLst/>
            </a:prstGeom>
          </p:spPr>
        </p:pic>
      </p:grpSp>
    </p:spTree>
    <p:extLst>
      <p:ext uri="{BB962C8B-B14F-4D97-AF65-F5344CB8AC3E}">
        <p14:creationId xmlns:p14="http://schemas.microsoft.com/office/powerpoint/2010/main" val="39992955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FA5A6E-C3E3-4E13-38D2-1A46C88EE2CD}"/>
              </a:ext>
            </a:extLst>
          </p:cNvPr>
          <p:cNvSpPr>
            <a:spLocks noGrp="1"/>
          </p:cNvSpPr>
          <p:nvPr>
            <p:ph type="title"/>
          </p:nvPr>
        </p:nvSpPr>
        <p:spPr>
          <a:xfrm>
            <a:off x="401542" y="770447"/>
            <a:ext cx="11388916" cy="1058353"/>
          </a:xfrm>
        </p:spPr>
        <p:txBody>
          <a:bodyPr/>
          <a:lstStyle/>
          <a:p>
            <a:r>
              <a:rPr lang="fr-FR"/>
              <a:t>Autres </a:t>
            </a:r>
            <a:r>
              <a:rPr lang="fr-FR" dirty="0"/>
              <a:t>d</a:t>
            </a:r>
            <a:r>
              <a:rPr lang="fr-FR"/>
              <a:t>ispositifs </a:t>
            </a:r>
            <a:r>
              <a:rPr lang="fr-FR" dirty="0"/>
              <a:t>publiques </a:t>
            </a:r>
          </a:p>
        </p:txBody>
      </p:sp>
      <p:sp>
        <p:nvSpPr>
          <p:cNvPr id="6" name="Espace réservé du contenu 5">
            <a:extLst>
              <a:ext uri="{FF2B5EF4-FFF2-40B4-BE49-F238E27FC236}">
                <a16:creationId xmlns:a16="http://schemas.microsoft.com/office/drawing/2014/main" id="{26F36AE2-B5B3-67F5-A1CB-BFD8DAF079E2}"/>
              </a:ext>
            </a:extLst>
          </p:cNvPr>
          <p:cNvSpPr>
            <a:spLocks noGrp="1"/>
          </p:cNvSpPr>
          <p:nvPr>
            <p:ph sz="quarter" idx="4"/>
          </p:nvPr>
        </p:nvSpPr>
        <p:spPr>
          <a:xfrm>
            <a:off x="401542" y="2343807"/>
            <a:ext cx="11388916" cy="3308021"/>
          </a:xfrm>
        </p:spPr>
        <p:txBody>
          <a:bodyPr>
            <a:normAutofit/>
          </a:bodyPr>
          <a:lstStyle/>
          <a:p>
            <a:pPr marL="342900" lvl="0" indent="-342900" algn="just">
              <a:lnSpc>
                <a:spcPct val="107000"/>
              </a:lnSpc>
              <a:buFont typeface="Symbol" panose="05050102010706020507" pitchFamily="18" charset="2"/>
              <a:buChar char=""/>
            </a:pPr>
            <a:r>
              <a:rPr lang="fr-FR" sz="2000" dirty="0">
                <a:effectLst/>
                <a:latin typeface="Calibri" panose="020F0502020204030204" pitchFamily="34" charset="0"/>
                <a:ea typeface="Calibri" panose="020F0502020204030204" pitchFamily="34" charset="0"/>
                <a:cs typeface="Times New Roman" panose="02020603050405020304" pitchFamily="18" charset="0"/>
              </a:rPr>
              <a:t>Conversion de flottes de véhicules (</a:t>
            </a:r>
            <a:r>
              <a:rPr lang="fr-FR" sz="20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2"/>
              </a:rPr>
              <a:t>Bonus écologique</a:t>
            </a:r>
            <a:r>
              <a:rPr lang="fr-FR" sz="2000" dirty="0">
                <a:effectLst/>
                <a:latin typeface="Calibri" panose="020F0502020204030204" pitchFamily="34" charset="0"/>
                <a:ea typeface="Calibri" panose="020F0502020204030204" pitchFamily="34" charset="0"/>
                <a:cs typeface="Times New Roman" panose="02020603050405020304" pitchFamily="18" charset="0"/>
              </a:rPr>
              <a:t>, </a:t>
            </a:r>
            <a:r>
              <a:rPr lang="fr-FR" sz="20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3"/>
              </a:rPr>
              <a:t>fond de conversion de véhicules</a:t>
            </a:r>
            <a:r>
              <a:rPr lang="fr-FR" sz="2000" dirty="0">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gn="just">
              <a:lnSpc>
                <a:spcPct val="107000"/>
              </a:lnSpc>
              <a:buFont typeface="Symbol" panose="05050102010706020507" pitchFamily="18" charset="2"/>
              <a:buChar char=""/>
            </a:pPr>
            <a:r>
              <a:rPr lang="fr-FR" sz="2000" dirty="0">
                <a:effectLst/>
                <a:latin typeface="Calibri" panose="020F0502020204030204" pitchFamily="34" charset="0"/>
                <a:ea typeface="Calibri" panose="020F0502020204030204" pitchFamily="34" charset="0"/>
                <a:cs typeface="Times New Roman" panose="02020603050405020304" pitchFamily="18" charset="0"/>
              </a:rPr>
              <a:t>Aides ministérielles (</a:t>
            </a:r>
            <a:r>
              <a:rPr lang="fr-FR" sz="2000" dirty="0">
                <a:effectLst/>
                <a:latin typeface="Calibri" panose="020F0502020204030204" pitchFamily="34" charset="0"/>
                <a:ea typeface="Calibri" panose="020F0502020204030204" pitchFamily="34" charset="0"/>
                <a:cs typeface="Times New Roman" panose="02020603050405020304" pitchFamily="18" charset="0"/>
                <a:hlinkClick r:id="rId4"/>
              </a:rPr>
              <a:t>AAP écosystème véhicules électriques</a:t>
            </a:r>
            <a:r>
              <a:rPr lang="fr-FR" sz="2000" dirty="0">
                <a:effectLst/>
                <a:latin typeface="Calibri" panose="020F0502020204030204" pitchFamily="34" charset="0"/>
                <a:ea typeface="Calibri" panose="020F0502020204030204" pitchFamily="34" charset="0"/>
                <a:cs typeface="Times New Roman" panose="02020603050405020304" pitchFamily="18" charset="0"/>
              </a:rPr>
              <a:t>, </a:t>
            </a:r>
            <a:r>
              <a:rPr lang="fr-FR" sz="20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5"/>
              </a:rPr>
              <a:t>AAP Entrepôts</a:t>
            </a:r>
            <a:r>
              <a:rPr lang="fr-FR" sz="2000" dirty="0">
                <a:effectLst/>
                <a:latin typeface="Calibri" panose="020F0502020204030204" pitchFamily="34" charset="0"/>
                <a:ea typeface="Calibri" panose="020F0502020204030204" pitchFamily="34" charset="0"/>
                <a:cs typeface="Times New Roman" panose="02020603050405020304" pitchFamily="18" charset="0"/>
              </a:rPr>
              <a:t>, </a:t>
            </a:r>
            <a:r>
              <a:rPr lang="fr-FR" sz="20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6"/>
              </a:rPr>
              <a:t>Fonds Friches</a:t>
            </a:r>
            <a:r>
              <a:rPr lang="fr-FR" sz="2000" dirty="0">
                <a:effectLst/>
                <a:latin typeface="Calibri" panose="020F0502020204030204" pitchFamily="34" charset="0"/>
                <a:ea typeface="Calibri" panose="020F0502020204030204" pitchFamily="34" charset="0"/>
                <a:cs typeface="Times New Roman" panose="02020603050405020304" pitchFamily="18" charset="0"/>
              </a:rPr>
              <a:t>, </a:t>
            </a:r>
            <a:r>
              <a:rPr lang="fr-FR" sz="20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7"/>
              </a:rPr>
              <a:t>sites clé en main</a:t>
            </a:r>
            <a:r>
              <a:rPr lang="fr-FR" sz="2000" dirty="0">
                <a:effectLst/>
                <a:latin typeface="Calibri" panose="020F0502020204030204" pitchFamily="34" charset="0"/>
                <a:ea typeface="Calibri" panose="020F0502020204030204" pitchFamily="34" charset="0"/>
                <a:cs typeface="Times New Roman" panose="02020603050405020304" pitchFamily="18" charset="0"/>
              </a:rPr>
              <a:t>, </a:t>
            </a:r>
            <a:r>
              <a:rPr lang="fr-FR" sz="20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8"/>
              </a:rPr>
              <a:t>PIA 4 Logistique 4.0</a:t>
            </a:r>
            <a:r>
              <a:rPr lang="fr-FR" sz="2000" dirty="0">
                <a:effectLst/>
                <a:latin typeface="Calibri" panose="020F0502020204030204" pitchFamily="34" charset="0"/>
                <a:ea typeface="Calibri" panose="020F0502020204030204" pitchFamily="34" charset="0"/>
                <a:cs typeface="Times New Roman" panose="02020603050405020304" pitchFamily="18" charset="0"/>
              </a:rPr>
              <a:t>, </a:t>
            </a:r>
            <a:r>
              <a:rPr lang="fr-FR" sz="20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9"/>
              </a:rPr>
              <a:t>Fonds vert</a:t>
            </a:r>
            <a:r>
              <a:rPr lang="fr-FR" sz="2000" dirty="0">
                <a:effectLst/>
                <a:latin typeface="Calibri" panose="020F0502020204030204" pitchFamily="34" charset="0"/>
                <a:ea typeface="Calibri" panose="020F0502020204030204" pitchFamily="34" charset="0"/>
                <a:cs typeface="Times New Roman" panose="02020603050405020304" pitchFamily="18" charset="0"/>
              </a:rPr>
              <a:t>, </a:t>
            </a:r>
            <a:r>
              <a:rPr lang="fr-FR" sz="20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10"/>
              </a:rPr>
              <a:t>Fonds Avenir montagnes mobilités</a:t>
            </a:r>
            <a:r>
              <a:rPr lang="fr-FR" sz="2000" dirty="0">
                <a:effectLst/>
                <a:latin typeface="Calibri" panose="020F0502020204030204" pitchFamily="34" charset="0"/>
                <a:ea typeface="Calibri" panose="020F0502020204030204" pitchFamily="34" charset="0"/>
                <a:cs typeface="Times New Roman" panose="02020603050405020304" pitchFamily="18" charset="0"/>
              </a:rPr>
              <a:t> ...) ;</a:t>
            </a:r>
          </a:p>
          <a:p>
            <a:pPr marL="342900" lvl="0" indent="-342900" algn="just">
              <a:lnSpc>
                <a:spcPct val="105000"/>
              </a:lnSpc>
              <a:buFont typeface="Symbol" panose="05050102010706020507" pitchFamily="18" charset="2"/>
              <a:buChar char=""/>
            </a:pPr>
            <a:r>
              <a:rPr lang="fr-FR" sz="2000" dirty="0">
                <a:effectLst/>
                <a:latin typeface="Calibri" panose="020F0502020204030204" pitchFamily="34" charset="0"/>
                <a:ea typeface="Times New Roman" panose="02020603050405020304" pitchFamily="18" charset="0"/>
                <a:cs typeface="Times New Roman" panose="02020603050405020304" pitchFamily="18" charset="0"/>
              </a:rPr>
              <a:t>Aides de la Région Provence-Alpes-Côte d’Azur (</a:t>
            </a:r>
            <a:r>
              <a:rPr lang="fr-FR" sz="2000" u="sng" dirty="0">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hlinkClick r:id="rId11"/>
              </a:rPr>
              <a:t>zéro émission sur route</a:t>
            </a:r>
            <a:r>
              <a:rPr lang="fr-FR" sz="2000" dirty="0">
                <a:effectLst/>
                <a:latin typeface="Calibri" panose="020F0502020204030204" pitchFamily="34" charset="0"/>
                <a:ea typeface="Times New Roman" panose="02020603050405020304" pitchFamily="18" charset="0"/>
                <a:cs typeface="Times New Roman" panose="02020603050405020304" pitchFamily="18" charset="0"/>
              </a:rPr>
              <a:t>, road </a:t>
            </a:r>
            <a:r>
              <a:rPr lang="fr-FR" sz="2000" dirty="0" err="1">
                <a:effectLst/>
                <a:latin typeface="Calibri" panose="020F0502020204030204" pitchFamily="34" charset="0"/>
                <a:ea typeface="Times New Roman" panose="02020603050405020304" pitchFamily="18" charset="0"/>
                <a:cs typeface="Times New Roman" panose="02020603050405020304" pitchFamily="18" charset="0"/>
              </a:rPr>
              <a:t>lab</a:t>
            </a:r>
            <a:r>
              <a:rPr lang="fr-F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fr-FR" sz="2000" u="sng" dirty="0">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hlinkClick r:id="rId12"/>
              </a:rPr>
              <a:t>vrac et consigne</a:t>
            </a:r>
            <a:r>
              <a:rPr lang="fr-F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fr-FR" sz="2000" u="sng" dirty="0" err="1">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hlinkClick r:id="rId13"/>
              </a:rPr>
              <a:t>filidéchets</a:t>
            </a:r>
            <a:r>
              <a:rPr lang="fr-F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fr-FR" sz="2000" u="sng" dirty="0">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hlinkClick r:id="rId14"/>
              </a:rPr>
              <a:t>CEDRE</a:t>
            </a:r>
            <a:r>
              <a:rPr lang="fr-FR" sz="2000" dirty="0">
                <a:effectLst/>
                <a:latin typeface="Calibri" panose="020F0502020204030204" pitchFamily="34" charset="0"/>
                <a:ea typeface="Times New Roman" panose="02020603050405020304" pitchFamily="18" charset="0"/>
                <a:cs typeface="Times New Roman" panose="02020603050405020304" pitchFamily="18" charset="0"/>
              </a:rPr>
              <a:t>, AMI friches, aides au titre du </a:t>
            </a:r>
            <a:r>
              <a:rPr lang="fr-FR" sz="2000" u="sng" dirty="0">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hlinkClick r:id="rId15"/>
              </a:rPr>
              <a:t>régime ITE</a:t>
            </a:r>
            <a:r>
              <a:rPr lang="fr-FR" sz="2000" dirty="0">
                <a:effectLst/>
                <a:latin typeface="Calibri" panose="020F0502020204030204" pitchFamily="34" charset="0"/>
                <a:ea typeface="Times New Roman" panose="02020603050405020304" pitchFamily="18" charset="0"/>
                <a:cs typeface="Times New Roman" panose="02020603050405020304" pitchFamily="18" charset="0"/>
              </a:rPr>
              <a:t> et du </a:t>
            </a:r>
            <a:r>
              <a:rPr lang="fr-FR" sz="2000" u="sng" dirty="0">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hlinkClick r:id="rId16"/>
              </a:rPr>
              <a:t>Plan Rhône-Saône</a:t>
            </a:r>
            <a:r>
              <a:rPr lang="fr-FR" sz="2000" dirty="0">
                <a:effectLst/>
                <a:latin typeface="Calibri" panose="020F0502020204030204" pitchFamily="34" charset="0"/>
                <a:ea typeface="Times New Roman" panose="02020603050405020304" pitchFamily="18" charset="0"/>
                <a:cs typeface="Times New Roman" panose="02020603050405020304" pitchFamily="18" charset="0"/>
              </a:rPr>
              <a:t>, ...) ;</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buFont typeface="Symbol" panose="05050102010706020507" pitchFamily="18" charset="2"/>
              <a:buChar char=""/>
            </a:pPr>
            <a:r>
              <a:rPr lang="fr-FR" sz="2000" dirty="0">
                <a:effectLst/>
                <a:latin typeface="Calibri" panose="020F0502020204030204" pitchFamily="34" charset="0"/>
                <a:ea typeface="Times New Roman" panose="02020603050405020304" pitchFamily="18" charset="0"/>
                <a:cs typeface="Times New Roman" panose="02020603050405020304" pitchFamily="18" charset="0"/>
              </a:rPr>
              <a:t>Programmes CEE (</a:t>
            </a:r>
            <a:r>
              <a:rPr lang="fr-FR" sz="2000" u="sng" dirty="0" err="1">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hlinkClick r:id="rId17"/>
              </a:rPr>
              <a:t>Interlud</a:t>
            </a:r>
            <a:r>
              <a:rPr lang="fr-FR" sz="2000" dirty="0">
                <a:effectLst/>
                <a:latin typeface="Calibri" panose="020F0502020204030204" pitchFamily="34" charset="0"/>
                <a:ea typeface="Times New Roman" panose="02020603050405020304" pitchFamily="18" charset="0"/>
                <a:cs typeface="Times New Roman" panose="02020603050405020304" pitchFamily="18" charset="0"/>
              </a:rPr>
              <a:t>/</a:t>
            </a:r>
            <a:r>
              <a:rPr lang="fr-FR" sz="2000" u="sng" dirty="0">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hlinkClick r:id="rId18"/>
              </a:rPr>
              <a:t>LUD+</a:t>
            </a:r>
            <a:r>
              <a:rPr lang="fr-F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fr-FR" sz="2000" u="sng" dirty="0">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hlinkClick r:id="rId19"/>
              </a:rPr>
              <a:t>Margueritte</a:t>
            </a:r>
            <a:r>
              <a:rPr lang="fr-F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fr-FR" sz="2000" u="sng" dirty="0" err="1">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hlinkClick r:id="rId20"/>
              </a:rPr>
              <a:t>Colisactive</a:t>
            </a:r>
            <a:r>
              <a:rPr lang="fr-F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fr-FR" sz="2000" u="sng" dirty="0" err="1">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hlinkClick r:id="rId21"/>
              </a:rPr>
              <a:t>macycloentreprise</a:t>
            </a:r>
            <a:r>
              <a:rPr lang="fr-F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fr-FR" sz="2000" u="sng" dirty="0">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hlinkClick r:id="rId22"/>
              </a:rPr>
              <a:t>programme EVE</a:t>
            </a:r>
            <a:r>
              <a:rPr lang="fr-F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fr-FR" sz="2000" u="sng" dirty="0">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hlinkClick r:id="rId23"/>
              </a:rPr>
              <a:t>...</a:t>
            </a:r>
            <a:r>
              <a:rPr lang="fr-FR" sz="20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800"/>
              </a:spcAft>
              <a:buFont typeface="Symbol" panose="05050102010706020507" pitchFamily="18" charset="2"/>
              <a:buChar char=""/>
            </a:pPr>
            <a:r>
              <a:rPr lang="fr-FR" sz="2000" dirty="0">
                <a:effectLst/>
                <a:latin typeface="Calibri" panose="020F0502020204030204" pitchFamily="34" charset="0"/>
                <a:ea typeface="Calibri" panose="020F0502020204030204" pitchFamily="34" charset="0"/>
                <a:cs typeface="Times New Roman" panose="02020603050405020304" pitchFamily="18" charset="0"/>
              </a:rPr>
              <a:t>...</a:t>
            </a:r>
          </a:p>
        </p:txBody>
      </p:sp>
      <p:grpSp>
        <p:nvGrpSpPr>
          <p:cNvPr id="8" name="Groupe 7">
            <a:extLst>
              <a:ext uri="{FF2B5EF4-FFF2-40B4-BE49-F238E27FC236}">
                <a16:creationId xmlns:a16="http://schemas.microsoft.com/office/drawing/2014/main" id="{DA919332-594C-DCA0-1845-5FC04DFD8F70}"/>
              </a:ext>
            </a:extLst>
          </p:cNvPr>
          <p:cNvGrpSpPr/>
          <p:nvPr/>
        </p:nvGrpSpPr>
        <p:grpSpPr>
          <a:xfrm>
            <a:off x="0" y="24618"/>
            <a:ext cx="2079422" cy="890588"/>
            <a:chOff x="0" y="24618"/>
            <a:chExt cx="2079422" cy="890588"/>
          </a:xfrm>
        </p:grpSpPr>
        <p:pic>
          <p:nvPicPr>
            <p:cNvPr id="9" name="Image 8" descr="Une image contenant texte&#10;&#10;Description générée automatiquement">
              <a:extLst>
                <a:ext uri="{FF2B5EF4-FFF2-40B4-BE49-F238E27FC236}">
                  <a16:creationId xmlns:a16="http://schemas.microsoft.com/office/drawing/2014/main" id="{D4A1B999-0B3E-80D9-CC99-3BE1F5153987}"/>
                </a:ext>
              </a:extLst>
            </p:cNvPr>
            <p:cNvPicPr>
              <a:picLocks noChangeAspect="1"/>
            </p:cNvPicPr>
            <p:nvPr/>
          </p:nvPicPr>
          <p:blipFill>
            <a:blip r:embed="rId24" cstate="print">
              <a:extLst>
                <a:ext uri="{28A0092B-C50C-407E-A947-70E740481C1C}">
                  <a14:useLocalDpi xmlns:a14="http://schemas.microsoft.com/office/drawing/2010/main" val="0"/>
                </a:ext>
              </a:extLst>
            </a:blip>
            <a:srcRect/>
            <a:stretch>
              <a:fillRect/>
            </a:stretch>
          </p:blipFill>
          <p:spPr bwMode="auto">
            <a:xfrm>
              <a:off x="742109" y="72114"/>
              <a:ext cx="1337313" cy="771949"/>
            </a:xfrm>
            <a:prstGeom prst="rect">
              <a:avLst/>
            </a:prstGeom>
            <a:noFill/>
            <a:ln>
              <a:noFill/>
            </a:ln>
          </p:spPr>
        </p:pic>
        <p:pic>
          <p:nvPicPr>
            <p:cNvPr id="10" name="Image 9">
              <a:extLst>
                <a:ext uri="{FF2B5EF4-FFF2-40B4-BE49-F238E27FC236}">
                  <a16:creationId xmlns:a16="http://schemas.microsoft.com/office/drawing/2014/main" id="{238ED757-0A19-64F0-8EA8-4CCCFBCC0F80}"/>
                </a:ext>
              </a:extLst>
            </p:cNvPr>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0" y="24618"/>
              <a:ext cx="826517" cy="890588"/>
            </a:xfrm>
            <a:prstGeom prst="rect">
              <a:avLst/>
            </a:prstGeom>
          </p:spPr>
        </p:pic>
      </p:grpSp>
      <p:sp>
        <p:nvSpPr>
          <p:cNvPr id="11" name="Espace réservé du pied de page 5">
            <a:extLst>
              <a:ext uri="{FF2B5EF4-FFF2-40B4-BE49-F238E27FC236}">
                <a16:creationId xmlns:a16="http://schemas.microsoft.com/office/drawing/2014/main" id="{1F7AC3E4-9D56-92A4-47CE-1A6B498A7207}"/>
              </a:ext>
            </a:extLst>
          </p:cNvPr>
          <p:cNvSpPr>
            <a:spLocks noGrp="1"/>
          </p:cNvSpPr>
          <p:nvPr>
            <p:ph type="ftr" sz="quarter" idx="11"/>
          </p:nvPr>
        </p:nvSpPr>
        <p:spPr>
          <a:xfrm>
            <a:off x="401542" y="6370462"/>
            <a:ext cx="4085550" cy="365125"/>
          </a:xfrm>
        </p:spPr>
        <p:txBody>
          <a:bodyPr/>
          <a:lstStyle/>
          <a:p>
            <a:r>
              <a:rPr lang="fr-FR" sz="900" dirty="0"/>
              <a:t>ADEME/REGION PROVENCE ALPES-COTES D’AZUR</a:t>
            </a:r>
          </a:p>
        </p:txBody>
      </p:sp>
    </p:spTree>
    <p:extLst>
      <p:ext uri="{BB962C8B-B14F-4D97-AF65-F5344CB8AC3E}">
        <p14:creationId xmlns:p14="http://schemas.microsoft.com/office/powerpoint/2010/main" val="21873944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589BFA-F422-45E8-8396-325A4D28EC7F}"/>
              </a:ext>
            </a:extLst>
          </p:cNvPr>
          <p:cNvSpPr>
            <a:spLocks noGrp="1"/>
          </p:cNvSpPr>
          <p:nvPr>
            <p:ph type="title"/>
          </p:nvPr>
        </p:nvSpPr>
        <p:spPr>
          <a:xfrm>
            <a:off x="4717774" y="423781"/>
            <a:ext cx="7032928" cy="701001"/>
          </a:xfrm>
        </p:spPr>
        <p:txBody>
          <a:bodyPr/>
          <a:lstStyle/>
          <a:p>
            <a:pPr algn="just">
              <a:lnSpc>
                <a:spcPct val="107000"/>
              </a:lnSpc>
              <a:spcAft>
                <a:spcPts val="800"/>
              </a:spcAft>
            </a:pPr>
            <a:r>
              <a:rPr lang="fr-FR" dirty="0">
                <a:latin typeface="Calibri" panose="020F0502020204030204" pitchFamily="34" charset="0"/>
                <a:ea typeface="Calibri" panose="020F0502020204030204" pitchFamily="34" charset="0"/>
                <a:cs typeface="Times New Roman" panose="02020603050405020304" pitchFamily="18" charset="0"/>
              </a:rPr>
              <a:t>Bibliographie</a:t>
            </a:r>
            <a:endParaRPr lang="fr-FR"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Espace réservé du contenu 5">
            <a:extLst>
              <a:ext uri="{FF2B5EF4-FFF2-40B4-BE49-F238E27FC236}">
                <a16:creationId xmlns:a16="http://schemas.microsoft.com/office/drawing/2014/main" id="{2D2E7BFF-E50D-455B-BA79-249D6A8205D6}"/>
              </a:ext>
            </a:extLst>
          </p:cNvPr>
          <p:cNvSpPr>
            <a:spLocks noGrp="1"/>
          </p:cNvSpPr>
          <p:nvPr>
            <p:ph sz="quarter" idx="4"/>
          </p:nvPr>
        </p:nvSpPr>
        <p:spPr>
          <a:xfrm>
            <a:off x="383967" y="1230798"/>
            <a:ext cx="11388916" cy="3086853"/>
          </a:xfrm>
        </p:spPr>
        <p:txBody>
          <a:bodyPr>
            <a:normAutofit/>
          </a:bodyPr>
          <a:lstStyle/>
          <a:p>
            <a:pPr marL="342900" lvl="0" indent="-342900" algn="just">
              <a:lnSpc>
                <a:spcPct val="107000"/>
              </a:lnSpc>
              <a:spcAft>
                <a:spcPts val="600"/>
              </a:spcAft>
              <a:buFont typeface="Symbol" panose="05050102010706020507" pitchFamily="18" charset="2"/>
              <a:buChar char=""/>
            </a:pPr>
            <a:r>
              <a:rPr lang="fr-FR" sz="1400" dirty="0">
                <a:effectLst/>
                <a:latin typeface="Calibri" panose="020F0502020204030204" pitchFamily="34" charset="0"/>
                <a:ea typeface="Calibri" panose="020F0502020204030204" pitchFamily="34" charset="0"/>
                <a:cs typeface="Times New Roman" panose="02020603050405020304" pitchFamily="18" charset="0"/>
              </a:rPr>
              <a:t>Site du Ministère de la transition écologique et de la cohésion des territoires et de la transition énergétique : </a:t>
            </a:r>
            <a:r>
              <a:rPr lang="fr-FR" sz="1400" u="sng"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 Fit for 55 » : un nouveau cycle de politiques européennes pour le climat | Ministères Écologie Énergie Territoires (ecologie.gouv.fr)</a:t>
            </a:r>
            <a:endParaRPr lang="fr-FR" sz="14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600"/>
              </a:spcAft>
              <a:buFont typeface="Symbol" panose="05050102010706020507" pitchFamily="18" charset="2"/>
              <a:buChar char=""/>
            </a:pPr>
            <a:r>
              <a:rPr lang="fr-FR" sz="1400" dirty="0">
                <a:effectLst/>
                <a:latin typeface="Calibri" panose="020F0502020204030204" pitchFamily="34" charset="0"/>
                <a:ea typeface="Calibri" panose="020F0502020204030204" pitchFamily="34" charset="0"/>
                <a:cs typeface="Times New Roman" panose="02020603050405020304" pitchFamily="18" charset="0"/>
              </a:rPr>
              <a:t>Plan Climat « Gardons une COP d’Avance » :</a:t>
            </a:r>
            <a:r>
              <a:rPr lang="fr-FR" sz="14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t>
            </a:r>
            <a:r>
              <a:rPr lang="fr-FR" sz="1400" u="sng"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https://www.maregionsud.fr/nos-actions/plan-climat-gardons-une-cop-davance</a:t>
            </a:r>
            <a:r>
              <a:rPr lang="fr-FR" sz="14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gn="just">
              <a:lnSpc>
                <a:spcPct val="107000"/>
              </a:lnSpc>
              <a:spcAft>
                <a:spcPts val="600"/>
              </a:spcAft>
              <a:buFont typeface="Symbol" panose="05050102010706020507" pitchFamily="18" charset="2"/>
              <a:buChar char=""/>
            </a:pPr>
            <a:r>
              <a:rPr lang="fr-FR" sz="1400" dirty="0">
                <a:effectLst/>
                <a:latin typeface="Calibri" panose="020F0502020204030204" pitchFamily="34" charset="0"/>
                <a:ea typeface="Calibri" panose="020F0502020204030204" pitchFamily="34" charset="0"/>
                <a:cs typeface="Times New Roman" panose="02020603050405020304" pitchFamily="18" charset="0"/>
              </a:rPr>
              <a:t>Schéma régional d’aménagement, de développement durable et d’égalité des territoires : </a:t>
            </a:r>
            <a:r>
              <a:rPr lang="fr-FR" sz="1400" u="sng"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https://connaissance-territoire.maregionsud.fr/sraddet-avenir-de-nos-territoires/sraddet-avenir-de-nos-territoires/</a:t>
            </a:r>
            <a:r>
              <a:rPr lang="fr-FR" sz="14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gn="just">
              <a:lnSpc>
                <a:spcPct val="107000"/>
              </a:lnSpc>
              <a:spcAft>
                <a:spcPts val="600"/>
              </a:spcAft>
              <a:buFont typeface="Symbol" panose="05050102010706020507" pitchFamily="18" charset="2"/>
              <a:buChar char=""/>
            </a:pPr>
            <a:r>
              <a:rPr lang="fr-FR" sz="1400" dirty="0">
                <a:effectLst/>
                <a:latin typeface="Calibri" panose="020F0502020204030204" pitchFamily="34" charset="0"/>
                <a:ea typeface="Calibri" panose="020F0502020204030204" pitchFamily="34" charset="0"/>
                <a:cs typeface="Times New Roman" panose="02020603050405020304" pitchFamily="18" charset="0"/>
              </a:rPr>
              <a:t>Schéma régional de développement économique, d’innovation et d’internationalisation </a:t>
            </a:r>
            <a:r>
              <a:rPr lang="fr-FR" sz="1400" u="sng"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hlinkClick r:id="rId5">
                  <a:extLst>
                    <a:ext uri="{A12FA001-AC4F-418D-AE19-62706E023703}">
                      <ahyp:hlinkClr xmlns:ahyp="http://schemas.microsoft.com/office/drawing/2018/hyperlinkcolor" val="tx"/>
                    </a:ext>
                  </a:extLst>
                </a:hlinkClick>
              </a:rPr>
              <a:t>https://www.maregionsud.fr/fileadmin/user_upload/SRDEII_2022-2028.pdf</a:t>
            </a:r>
            <a:r>
              <a:rPr lang="fr-FR" sz="14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gn="just">
              <a:lnSpc>
                <a:spcPct val="107000"/>
              </a:lnSpc>
              <a:spcAft>
                <a:spcPts val="600"/>
              </a:spcAft>
              <a:buFont typeface="Symbol" panose="05050102010706020507" pitchFamily="18" charset="2"/>
              <a:buChar char=""/>
            </a:pPr>
            <a:r>
              <a:rPr lang="fr-FR" sz="1400" dirty="0">
                <a:effectLst/>
                <a:latin typeface="Calibri" panose="020F0502020204030204" pitchFamily="34" charset="0"/>
                <a:ea typeface="Calibri" panose="020F0502020204030204" pitchFamily="34" charset="0"/>
                <a:cs typeface="Times New Roman" panose="02020603050405020304" pitchFamily="18" charset="0"/>
              </a:rPr>
              <a:t>Ressources du programme </a:t>
            </a:r>
            <a:r>
              <a:rPr lang="fr-FR" sz="1400" dirty="0" err="1">
                <a:effectLst/>
                <a:latin typeface="Calibri" panose="020F0502020204030204" pitchFamily="34" charset="0"/>
                <a:ea typeface="Calibri" panose="020F0502020204030204" pitchFamily="34" charset="0"/>
                <a:cs typeface="Times New Roman" panose="02020603050405020304" pitchFamily="18" charset="0"/>
              </a:rPr>
              <a:t>InTerLUD</a:t>
            </a:r>
            <a:r>
              <a:rPr lang="fr-FR" sz="1400" dirty="0">
                <a:effectLst/>
                <a:latin typeface="Calibri" panose="020F0502020204030204" pitchFamily="34" charset="0"/>
                <a:ea typeface="Calibri" panose="020F0502020204030204" pitchFamily="34" charset="0"/>
                <a:cs typeface="Times New Roman" panose="02020603050405020304" pitchFamily="18" charset="0"/>
              </a:rPr>
              <a:t> pour une logistique urbaine durable : </a:t>
            </a:r>
            <a:r>
              <a:rPr lang="fr-FR" sz="1400" u="sng"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hlinkClick r:id="rId6">
                  <a:extLst>
                    <a:ext uri="{A12FA001-AC4F-418D-AE19-62706E023703}">
                      <ahyp:hlinkClr xmlns:ahyp="http://schemas.microsoft.com/office/drawing/2018/hyperlinkcolor" val="tx"/>
                    </a:ext>
                  </a:extLst>
                </a:hlinkClick>
              </a:rPr>
              <a:t>Fiches actions collaboratives </a:t>
            </a:r>
            <a:r>
              <a:rPr lang="fr-FR" sz="1400" u="sng"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a:t>
            </a:r>
            <a:r>
              <a:rPr lang="fr-FR" sz="1400" u="sng" dirty="0">
                <a:solidFill>
                  <a:srgbClr val="7D4E5B"/>
                </a:solidFill>
                <a:effectLst/>
                <a:latin typeface="Calibri" panose="020F0502020204030204" pitchFamily="34" charset="0"/>
                <a:ea typeface="Calibri" panose="020F0502020204030204" pitchFamily="34" charset="0"/>
                <a:cs typeface="Times New Roman" panose="02020603050405020304" pitchFamily="18" charset="0"/>
                <a:hlinkClick r:id="rId6">
                  <a:extLst>
                    <a:ext uri="{A12FA001-AC4F-418D-AE19-62706E023703}">
                      <ahyp:hlinkClr xmlns:ahyp="http://schemas.microsoft.com/office/drawing/2018/hyperlinkcolor" val="tx"/>
                    </a:ext>
                  </a:extLst>
                </a:hlinkClick>
              </a:rPr>
              <a:t> </a:t>
            </a:r>
            <a:r>
              <a:rPr lang="fr-FR" sz="1400" u="sng" dirty="0" err="1">
                <a:solidFill>
                  <a:srgbClr val="0070C0"/>
                </a:solidFill>
                <a:effectLst/>
                <a:latin typeface="Calibri" panose="020F0502020204030204" pitchFamily="34" charset="0"/>
                <a:ea typeface="Calibri" panose="020F0502020204030204" pitchFamily="34" charset="0"/>
                <a:cs typeface="Times New Roman" panose="02020603050405020304" pitchFamily="18" charset="0"/>
                <a:hlinkClick r:id="rId6">
                  <a:extLst>
                    <a:ext uri="{A12FA001-AC4F-418D-AE19-62706E023703}">
                      <ahyp:hlinkClr xmlns:ahyp="http://schemas.microsoft.com/office/drawing/2018/hyperlinkcolor" val="tx"/>
                    </a:ext>
                  </a:extLst>
                </a:hlinkClick>
              </a:rPr>
              <a:t>Interlud</a:t>
            </a:r>
            <a:r>
              <a:rPr lang="fr-FR" sz="1400" u="sng"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t>
            </a:r>
            <a:r>
              <a:rPr lang="fr-FR" sz="1400" u="sng"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hlinkClick r:id="rId7">
                  <a:extLst>
                    <a:ext uri="{A12FA001-AC4F-418D-AE19-62706E023703}">
                      <ahyp:hlinkClr xmlns:ahyp="http://schemas.microsoft.com/office/drawing/2018/hyperlinkcolor" val="tx"/>
                    </a:ext>
                  </a:extLst>
                </a:hlinkClick>
              </a:rPr>
              <a:t>Fiches actions de collectivités </a:t>
            </a:r>
            <a:r>
              <a:rPr lang="fr-FR" sz="1400" u="sng" dirty="0">
                <a:solidFill>
                  <a:srgbClr val="0070C0"/>
                </a:solidFill>
                <a:latin typeface="Calibri" panose="020F0502020204030204" pitchFamily="34" charset="0"/>
                <a:ea typeface="Calibri" panose="020F0502020204030204" pitchFamily="34" charset="0"/>
                <a:cs typeface="Times New Roman" panose="02020603050405020304" pitchFamily="18" charset="0"/>
              </a:rPr>
              <a:t>;</a:t>
            </a:r>
            <a:r>
              <a:rPr lang="fr-FR" sz="1400" u="sng" dirty="0">
                <a:solidFill>
                  <a:srgbClr val="7D4E5B"/>
                </a:solidFill>
                <a:effectLst/>
                <a:latin typeface="Calibri" panose="020F0502020204030204" pitchFamily="34" charset="0"/>
                <a:ea typeface="Calibri" panose="020F0502020204030204" pitchFamily="34" charset="0"/>
                <a:cs typeface="Times New Roman" panose="02020603050405020304" pitchFamily="18" charset="0"/>
                <a:hlinkClick r:id="rId7">
                  <a:extLst>
                    <a:ext uri="{A12FA001-AC4F-418D-AE19-62706E023703}">
                      <ahyp:hlinkClr xmlns:ahyp="http://schemas.microsoft.com/office/drawing/2018/hyperlinkcolor" val="tx"/>
                    </a:ext>
                  </a:extLst>
                </a:hlinkClick>
              </a:rPr>
              <a:t> </a:t>
            </a:r>
            <a:r>
              <a:rPr lang="fr-FR" sz="1400" u="sng" dirty="0" err="1">
                <a:solidFill>
                  <a:srgbClr val="0070C0"/>
                </a:solidFill>
                <a:effectLst/>
                <a:latin typeface="Calibri" panose="020F0502020204030204" pitchFamily="34" charset="0"/>
                <a:ea typeface="Calibri" panose="020F0502020204030204" pitchFamily="34" charset="0"/>
                <a:cs typeface="Times New Roman" panose="02020603050405020304" pitchFamily="18" charset="0"/>
                <a:hlinkClick r:id="rId7">
                  <a:extLst>
                    <a:ext uri="{A12FA001-AC4F-418D-AE19-62706E023703}">
                      <ahyp:hlinkClr xmlns:ahyp="http://schemas.microsoft.com/office/drawing/2018/hyperlinkcolor" val="tx"/>
                    </a:ext>
                  </a:extLst>
                </a:hlinkClick>
              </a:rPr>
              <a:t>Interlud</a:t>
            </a:r>
            <a:r>
              <a:rPr lang="fr-FR" sz="1400" u="sng" dirty="0">
                <a:solidFill>
                  <a:srgbClr val="0070C0"/>
                </a:solidFill>
                <a:latin typeface="Calibri" panose="020F0502020204030204" pitchFamily="34" charset="0"/>
                <a:ea typeface="Calibri" panose="020F0502020204030204" pitchFamily="34" charset="0"/>
                <a:cs typeface="Times New Roman" panose="02020603050405020304" pitchFamily="18" charset="0"/>
              </a:rPr>
              <a:t> ;</a:t>
            </a:r>
            <a:r>
              <a:rPr lang="fr-FR" sz="1400" u="sng"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t>
            </a:r>
            <a:r>
              <a:rPr lang="fr-FR" sz="1400" u="sng"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hlinkClick r:id="rId8">
                  <a:extLst>
                    <a:ext uri="{A12FA001-AC4F-418D-AE19-62706E023703}">
                      <ahyp:hlinkClr xmlns:ahyp="http://schemas.microsoft.com/office/drawing/2018/hyperlinkcolor" val="tx"/>
                    </a:ext>
                  </a:extLst>
                </a:hlinkClick>
              </a:rPr>
              <a:t>Solutions innovantes de logistique urbaine durable</a:t>
            </a:r>
            <a:r>
              <a:rPr lang="fr-FR" sz="1400" u="sng" dirty="0">
                <a:solidFill>
                  <a:srgbClr val="0070C0"/>
                </a:solidFill>
                <a:latin typeface="Calibri" panose="020F0502020204030204" pitchFamily="34" charset="0"/>
                <a:ea typeface="Calibri" panose="020F0502020204030204" pitchFamily="34" charset="0"/>
                <a:cs typeface="Times New Roman" panose="02020603050405020304" pitchFamily="18" charset="0"/>
              </a:rPr>
              <a:t> ;</a:t>
            </a:r>
            <a:r>
              <a:rPr lang="fr-FR" sz="1400" u="sng"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t>
            </a:r>
            <a:r>
              <a:rPr lang="fr-FR" sz="1400" u="sng"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hlinkClick r:id="rId9">
                  <a:extLst>
                    <a:ext uri="{A12FA001-AC4F-418D-AE19-62706E023703}">
                      <ahyp:hlinkClr xmlns:ahyp="http://schemas.microsoft.com/office/drawing/2018/hyperlinkcolor" val="tx"/>
                    </a:ext>
                  </a:extLst>
                </a:hlinkClick>
              </a:rPr>
              <a:t>Projets de logistique urbaine durable</a:t>
            </a:r>
            <a:r>
              <a:rPr lang="fr-FR" sz="1400" u="sng"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t>
            </a:r>
            <a:r>
              <a:rPr lang="fr-FR" sz="1400" dirty="0">
                <a:solidFill>
                  <a:srgbClr val="0070C0"/>
                </a:solidFill>
                <a:latin typeface="Calibri" panose="020F0502020204030204" pitchFamily="34" charset="0"/>
                <a:ea typeface="Calibri" panose="020F0502020204030204" pitchFamily="34" charset="0"/>
                <a:cs typeface="Times New Roman" panose="02020603050405020304" pitchFamily="18" charset="0"/>
              </a:rPr>
              <a:t> </a:t>
            </a:r>
            <a:r>
              <a:rPr lang="fr-FR" sz="1400" u="sng"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hlinkClick r:id="rId10">
                  <a:extLst>
                    <a:ext uri="{A12FA001-AC4F-418D-AE19-62706E023703}">
                      <ahyp:hlinkClr xmlns:ahyp="http://schemas.microsoft.com/office/drawing/2018/hyperlinkcolor" val="tx"/>
                    </a:ext>
                  </a:extLst>
                </a:hlinkClick>
              </a:rPr>
              <a:t>Médiathèque</a:t>
            </a:r>
            <a:r>
              <a:rPr lang="fr-FR" sz="14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t>
            </a:r>
          </a:p>
          <a:p>
            <a:endParaRPr lang="fr-FR" sz="1400" dirty="0"/>
          </a:p>
        </p:txBody>
      </p:sp>
      <p:sp>
        <p:nvSpPr>
          <p:cNvPr id="9" name="ZoneTexte 8">
            <a:extLst>
              <a:ext uri="{FF2B5EF4-FFF2-40B4-BE49-F238E27FC236}">
                <a16:creationId xmlns:a16="http://schemas.microsoft.com/office/drawing/2014/main" id="{76DAD0A0-869A-0D2D-EDA5-60FFD0C34373}"/>
              </a:ext>
            </a:extLst>
          </p:cNvPr>
          <p:cNvSpPr txBox="1"/>
          <p:nvPr/>
        </p:nvSpPr>
        <p:spPr>
          <a:xfrm>
            <a:off x="354894" y="3713162"/>
            <a:ext cx="11377254" cy="2720360"/>
          </a:xfrm>
          <a:prstGeom prst="rect">
            <a:avLst/>
          </a:prstGeom>
          <a:noFill/>
        </p:spPr>
        <p:txBody>
          <a:bodyPr wrap="square">
            <a:spAutoFit/>
          </a:bodyPr>
          <a:lstStyle/>
          <a:p>
            <a:pPr marL="342900" lvl="0" indent="-342900" algn="just">
              <a:lnSpc>
                <a:spcPct val="107000"/>
              </a:lnSpc>
              <a:buFont typeface="Symbol" panose="05050102010706020507" pitchFamily="18" charset="2"/>
              <a:buChar char=""/>
            </a:pPr>
            <a:r>
              <a:rPr lang="fr-FR" sz="1400" dirty="0">
                <a:effectLst/>
                <a:latin typeface="Calibri" panose="020F0502020204030204" pitchFamily="34" charset="0"/>
                <a:ea typeface="Calibri" panose="020F0502020204030204" pitchFamily="34" charset="0"/>
                <a:cs typeface="Times New Roman" panose="02020603050405020304" pitchFamily="18" charset="0"/>
              </a:rPr>
              <a:t>Librairie ADEME : </a:t>
            </a:r>
          </a:p>
          <a:p>
            <a:pPr marL="342900" lvl="0" indent="-342900" algn="just">
              <a:lnSpc>
                <a:spcPct val="107000"/>
              </a:lnSpc>
              <a:buSzPct val="50000"/>
              <a:buFont typeface="Wingdings" panose="05000000000000000000" pitchFamily="2" charset="2"/>
              <a:buChar char="Ø"/>
            </a:pPr>
            <a:r>
              <a:rPr lang="fr-FR" sz="1400" u="sng"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hlinkClick r:id="rId11">
                  <a:extLst>
                    <a:ext uri="{A12FA001-AC4F-418D-AE19-62706E023703}">
                      <ahyp:hlinkClr xmlns:ahyp="http://schemas.microsoft.com/office/drawing/2018/hyperlinkcolor" val="tx"/>
                    </a:ext>
                  </a:extLst>
                </a:hlinkClick>
              </a:rPr>
              <a:t>ADEME - Transition(s) 2050</a:t>
            </a:r>
            <a:r>
              <a:rPr lang="fr-FR" sz="14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et </a:t>
            </a:r>
            <a:r>
              <a:rPr lang="fr-FR" sz="1400" u="sng"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hlinkClick r:id="rId12">
                  <a:extLst>
                    <a:ext uri="{A12FA001-AC4F-418D-AE19-62706E023703}">
                      <ahyp:hlinkClr xmlns:ahyp="http://schemas.microsoft.com/office/drawing/2018/hyperlinkcolor" val="tx"/>
                    </a:ext>
                  </a:extLst>
                </a:hlinkClick>
              </a:rPr>
              <a:t>Quelles visions stratégiques pour la filière logistique des derniers kilomètres, dans une France neutre en carbone en 2050 ? - La librairie ADEME</a:t>
            </a:r>
            <a:endParaRPr lang="fr-FR" sz="14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SzPct val="50000"/>
              <a:buFont typeface="Wingdings" panose="05000000000000000000" pitchFamily="2" charset="2"/>
              <a:buChar char="Ø"/>
            </a:pPr>
            <a:r>
              <a:rPr lang="fr-FR" sz="1400" u="sng"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hlinkClick r:id="rId13">
                  <a:extLst>
                    <a:ext uri="{A12FA001-AC4F-418D-AE19-62706E023703}">
                      <ahyp:hlinkClr xmlns:ahyp="http://schemas.microsoft.com/office/drawing/2018/hyperlinkcolor" val="tx"/>
                    </a:ext>
                  </a:extLst>
                </a:hlinkClick>
              </a:rPr>
              <a:t>Optimisation de la logistique des circuits courts alimentaires - La librairie ADEME</a:t>
            </a:r>
            <a:endParaRPr lang="fr-FR" sz="14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SzPct val="50000"/>
              <a:buFont typeface="Wingdings" panose="05000000000000000000" pitchFamily="2" charset="2"/>
              <a:buChar char="Ø"/>
            </a:pPr>
            <a:r>
              <a:rPr lang="fr-FR" sz="1400" u="sng"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hlinkClick r:id="rId14">
                  <a:extLst>
                    <a:ext uri="{A12FA001-AC4F-418D-AE19-62706E023703}">
                      <ahyp:hlinkClr xmlns:ahyp="http://schemas.microsoft.com/office/drawing/2018/hyperlinkcolor" val="tx"/>
                    </a:ext>
                  </a:extLst>
                </a:hlinkClick>
              </a:rPr>
              <a:t>Engagement volontaire en faveur de la logistique urbaine - La librairie ADEME</a:t>
            </a:r>
            <a:endParaRPr lang="fr-FR" sz="14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SzPct val="50000"/>
              <a:buFont typeface="Wingdings" panose="05000000000000000000" pitchFamily="2" charset="2"/>
              <a:buChar char="Ø"/>
            </a:pPr>
            <a:r>
              <a:rPr lang="fr-FR" sz="1400" u="sng"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hlinkClick r:id="rId15">
                  <a:extLst>
                    <a:ext uri="{A12FA001-AC4F-418D-AE19-62706E023703}">
                      <ahyp:hlinkClr xmlns:ahyp="http://schemas.microsoft.com/office/drawing/2018/hyperlinkcolor" val="tx"/>
                    </a:ext>
                  </a:extLst>
                </a:hlinkClick>
              </a:rPr>
              <a:t>Projet innovations logistiques chantiers - La librairie ADEME</a:t>
            </a:r>
            <a:endParaRPr lang="fr-FR" sz="14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SzPct val="50000"/>
              <a:buFont typeface="Wingdings" panose="05000000000000000000" pitchFamily="2" charset="2"/>
              <a:buChar char="Ø"/>
            </a:pPr>
            <a:r>
              <a:rPr lang="fr-FR" sz="1400" u="sng"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hlinkClick r:id="rId16">
                  <a:extLst>
                    <a:ext uri="{A12FA001-AC4F-418D-AE19-62706E023703}">
                      <ahyp:hlinkClr xmlns:ahyp="http://schemas.microsoft.com/office/drawing/2018/hyperlinkcolor" val="tx"/>
                    </a:ext>
                  </a:extLst>
                </a:hlinkClick>
              </a:rPr>
              <a:t>Equipements logistiques d'une plateforme de e-commerce dédiée à la vente de produits d'occasion à Noisy-Le-Sec (93) - La librairie ADEME</a:t>
            </a:r>
            <a:endParaRPr lang="fr-FR" sz="14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SzPct val="50000"/>
              <a:buFont typeface="Wingdings" panose="05000000000000000000" pitchFamily="2" charset="2"/>
              <a:buChar char="Ø"/>
            </a:pPr>
            <a:r>
              <a:rPr lang="fr-FR" sz="1400" u="sng" dirty="0" err="1">
                <a:solidFill>
                  <a:srgbClr val="0070C0"/>
                </a:solidFill>
                <a:effectLst/>
                <a:latin typeface="Calibri" panose="020F0502020204030204" pitchFamily="34" charset="0"/>
                <a:ea typeface="Calibri" panose="020F0502020204030204" pitchFamily="34" charset="0"/>
                <a:cs typeface="Times New Roman" panose="02020603050405020304" pitchFamily="18" charset="0"/>
                <a:hlinkClick r:id="rId17">
                  <a:extLst>
                    <a:ext uri="{A12FA001-AC4F-418D-AE19-62706E023703}">
                      <ahyp:hlinkClr xmlns:ahyp="http://schemas.microsoft.com/office/drawing/2018/hyperlinkcolor" val="tx"/>
                    </a:ext>
                  </a:extLst>
                </a:hlinkClick>
              </a:rPr>
              <a:t>i-Route</a:t>
            </a:r>
            <a:r>
              <a:rPr lang="fr-FR" sz="1400" u="sng"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hlinkClick r:id="rId17">
                  <a:extLst>
                    <a:ext uri="{A12FA001-AC4F-418D-AE19-62706E023703}">
                      <ahyp:hlinkClr xmlns:ahyp="http://schemas.microsoft.com/office/drawing/2018/hyperlinkcolor" val="tx"/>
                    </a:ext>
                  </a:extLst>
                </a:hlinkClick>
              </a:rPr>
              <a:t> - La librairie ADEME</a:t>
            </a:r>
            <a:endParaRPr lang="fr-FR" sz="14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SzPct val="50000"/>
              <a:buFont typeface="Wingdings" panose="05000000000000000000" pitchFamily="2" charset="2"/>
              <a:buChar char="Ø"/>
            </a:pPr>
            <a:r>
              <a:rPr lang="fr-FR" sz="1400" u="sng"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hlinkClick r:id="rId18">
                  <a:extLst>
                    <a:ext uri="{A12FA001-AC4F-418D-AE19-62706E023703}">
                      <ahyp:hlinkClr xmlns:ahyp="http://schemas.microsoft.com/office/drawing/2018/hyperlinkcolor" val="tx"/>
                    </a:ext>
                  </a:extLst>
                </a:hlinkClick>
              </a:rPr>
              <a:t>Le cadre méthodologique ADEME pour l'évaluation environnementale – Ademe</a:t>
            </a:r>
            <a:endParaRPr lang="fr-FR" sz="14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SzPct val="50000"/>
              <a:buFont typeface="Wingdings" panose="05000000000000000000" pitchFamily="2" charset="2"/>
              <a:buChar char="Ø"/>
            </a:pPr>
            <a:r>
              <a:rPr lang="fr-FR" sz="1400" u="sng"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hlinkClick r:id="rId19">
                  <a:extLst>
                    <a:ext uri="{A12FA001-AC4F-418D-AE19-62706E023703}">
                      <ahyp:hlinkClr xmlns:ahyp="http://schemas.microsoft.com/office/drawing/2018/hyperlinkcolor" val="tx"/>
                    </a:ext>
                  </a:extLst>
                </a:hlinkClick>
              </a:rPr>
              <a:t>ADEME - Site Bilans GES</a:t>
            </a:r>
            <a:endParaRPr lang="fr-FR" sz="1400" dirty="0">
              <a:solidFill>
                <a:srgbClr val="0070C0"/>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ct val="50000"/>
              <a:buFont typeface="Wingdings" panose="05000000000000000000" pitchFamily="2" charset="2"/>
              <a:buChar char="Ø"/>
            </a:pPr>
            <a:r>
              <a:rPr lang="fr-FR" sz="1400" u="sng"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hlinkClick r:id="rId20">
                  <a:extLst>
                    <a:ext uri="{A12FA001-AC4F-418D-AE19-62706E023703}">
                      <ahyp:hlinkClr xmlns:ahyp="http://schemas.microsoft.com/office/drawing/2018/hyperlinkcolor" val="tx"/>
                    </a:ext>
                  </a:extLst>
                </a:hlinkClick>
              </a:rPr>
              <a:t>Etude - Facteurs d’émissions des différents modes de transport routier (ademe.fr)</a:t>
            </a:r>
            <a:endParaRPr lang="fr-FR" sz="14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Espace réservé du pied de page 5">
            <a:extLst>
              <a:ext uri="{FF2B5EF4-FFF2-40B4-BE49-F238E27FC236}">
                <a16:creationId xmlns:a16="http://schemas.microsoft.com/office/drawing/2014/main" id="{C6EB41AC-1983-493C-A874-A67CC6AD5621}"/>
              </a:ext>
            </a:extLst>
          </p:cNvPr>
          <p:cNvSpPr>
            <a:spLocks noGrp="1"/>
          </p:cNvSpPr>
          <p:nvPr>
            <p:ph type="ftr" sz="quarter" idx="11"/>
          </p:nvPr>
        </p:nvSpPr>
        <p:spPr>
          <a:xfrm>
            <a:off x="401542" y="6370462"/>
            <a:ext cx="4085550" cy="365125"/>
          </a:xfrm>
        </p:spPr>
        <p:txBody>
          <a:bodyPr/>
          <a:lstStyle/>
          <a:p>
            <a:r>
              <a:rPr lang="fr-FR" sz="900" dirty="0"/>
              <a:t>ADEME/REGION PROVENCE ALPES-COTES D’AZUR</a:t>
            </a:r>
          </a:p>
        </p:txBody>
      </p:sp>
      <p:grpSp>
        <p:nvGrpSpPr>
          <p:cNvPr id="3" name="Groupe 2">
            <a:extLst>
              <a:ext uri="{FF2B5EF4-FFF2-40B4-BE49-F238E27FC236}">
                <a16:creationId xmlns:a16="http://schemas.microsoft.com/office/drawing/2014/main" id="{7B5714EF-10DE-6755-7417-91B7EA471095}"/>
              </a:ext>
            </a:extLst>
          </p:cNvPr>
          <p:cNvGrpSpPr/>
          <p:nvPr/>
        </p:nvGrpSpPr>
        <p:grpSpPr>
          <a:xfrm>
            <a:off x="0" y="24618"/>
            <a:ext cx="2079422" cy="890588"/>
            <a:chOff x="0" y="24618"/>
            <a:chExt cx="2079422" cy="890588"/>
          </a:xfrm>
        </p:grpSpPr>
        <p:pic>
          <p:nvPicPr>
            <p:cNvPr id="5" name="Image 4" descr="Une image contenant texte&#10;&#10;Description générée automatiquement">
              <a:extLst>
                <a:ext uri="{FF2B5EF4-FFF2-40B4-BE49-F238E27FC236}">
                  <a16:creationId xmlns:a16="http://schemas.microsoft.com/office/drawing/2014/main" id="{0E19A689-F477-5545-69ED-05C1F905B9E8}"/>
                </a:ext>
              </a:extLst>
            </p:cNvPr>
            <p:cNvPicPr>
              <a:picLocks noChangeAspect="1"/>
            </p:cNvPicPr>
            <p:nvPr/>
          </p:nvPicPr>
          <p:blipFill>
            <a:blip r:embed="rId21" cstate="print">
              <a:extLst>
                <a:ext uri="{28A0092B-C50C-407E-A947-70E740481C1C}">
                  <a14:useLocalDpi xmlns:a14="http://schemas.microsoft.com/office/drawing/2010/main" val="0"/>
                </a:ext>
              </a:extLst>
            </a:blip>
            <a:srcRect/>
            <a:stretch>
              <a:fillRect/>
            </a:stretch>
          </p:blipFill>
          <p:spPr bwMode="auto">
            <a:xfrm>
              <a:off x="742109" y="72114"/>
              <a:ext cx="1337313" cy="771949"/>
            </a:xfrm>
            <a:prstGeom prst="rect">
              <a:avLst/>
            </a:prstGeom>
            <a:noFill/>
            <a:ln>
              <a:noFill/>
            </a:ln>
          </p:spPr>
        </p:pic>
        <p:pic>
          <p:nvPicPr>
            <p:cNvPr id="8" name="Image 7">
              <a:extLst>
                <a:ext uri="{FF2B5EF4-FFF2-40B4-BE49-F238E27FC236}">
                  <a16:creationId xmlns:a16="http://schemas.microsoft.com/office/drawing/2014/main" id="{0028B454-F3C4-F4B9-6CDD-6C1A9A212E58}"/>
                </a:ext>
              </a:extLst>
            </p:cNvPr>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0" y="24618"/>
              <a:ext cx="826517" cy="890588"/>
            </a:xfrm>
            <a:prstGeom prst="rect">
              <a:avLst/>
            </a:prstGeom>
          </p:spPr>
        </p:pic>
      </p:grpSp>
    </p:spTree>
    <p:extLst>
      <p:ext uri="{BB962C8B-B14F-4D97-AF65-F5344CB8AC3E}">
        <p14:creationId xmlns:p14="http://schemas.microsoft.com/office/powerpoint/2010/main" val="25020144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Espace réservé du contenu 5">
            <a:extLst>
              <a:ext uri="{FF2B5EF4-FFF2-40B4-BE49-F238E27FC236}">
                <a16:creationId xmlns:a16="http://schemas.microsoft.com/office/drawing/2014/main" id="{3A56A638-332A-99CD-8C66-37E51D16E6C8}"/>
              </a:ext>
            </a:extLst>
          </p:cNvPr>
          <p:cNvSpPr txBox="1">
            <a:spLocks/>
          </p:cNvSpPr>
          <p:nvPr/>
        </p:nvSpPr>
        <p:spPr>
          <a:xfrm>
            <a:off x="590727" y="2448910"/>
            <a:ext cx="11388916" cy="2819827"/>
          </a:xfrm>
          <a:prstGeom prst="rect">
            <a:avLst/>
          </a:prstGeom>
        </p:spPr>
        <p:txBody>
          <a:bodyPr vert="horz" lIns="91440" tIns="45720" rIns="91440" bIns="45720" rtlCol="0" anchor="b">
            <a:normAutofit/>
          </a:bodyPr>
          <a:lstStyle>
            <a:lvl1pPr marL="0" indent="0" algn="l" defTabSz="914400" rtl="0" eaLnBrk="1" latinLnBrk="0" hangingPunct="1">
              <a:lnSpc>
                <a:spcPct val="100000"/>
              </a:lnSpc>
              <a:spcBef>
                <a:spcPts val="0"/>
              </a:spcBef>
              <a:spcAft>
                <a:spcPts val="1200"/>
              </a:spcAft>
              <a:buFont typeface="+mj-lt"/>
              <a:buNone/>
              <a:defRPr sz="1600" b="1" kern="1200">
                <a:solidFill>
                  <a:schemeClr val="tx1"/>
                </a:solidFill>
                <a:latin typeface="+mn-lt"/>
                <a:ea typeface="+mn-ea"/>
                <a:cs typeface="+mn-cs"/>
              </a:defRPr>
            </a:lvl1pPr>
            <a:lvl2pPr marL="358775" indent="0" algn="l" defTabSz="914400" rtl="0" eaLnBrk="1" latinLnBrk="0" hangingPunct="1">
              <a:lnSpc>
                <a:spcPct val="100000"/>
              </a:lnSpc>
              <a:spcBef>
                <a:spcPts val="0"/>
              </a:spcBef>
              <a:spcAft>
                <a:spcPts val="1200"/>
              </a:spcAft>
              <a:buFont typeface="+mj-lt"/>
              <a:buNone/>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lnSpc>
                <a:spcPct val="107000"/>
              </a:lnSpc>
            </a:pPr>
            <a:r>
              <a:rPr lang="fr-FR" sz="3600" dirty="0">
                <a:latin typeface="Calibri" panose="020F0502020204030204" pitchFamily="34" charset="0"/>
                <a:ea typeface="Calibri" panose="020F0502020204030204" pitchFamily="34" charset="0"/>
                <a:cs typeface="Times New Roman" panose="02020603050405020304" pitchFamily="18" charset="0"/>
              </a:rPr>
              <a:t>Vous remerciant de votre attention</a:t>
            </a:r>
          </a:p>
          <a:p>
            <a:endParaRPr lang="fr-FR" sz="1800" dirty="0"/>
          </a:p>
        </p:txBody>
      </p:sp>
      <p:sp>
        <p:nvSpPr>
          <p:cNvPr id="3" name="Espace réservé du pied de page 5">
            <a:extLst>
              <a:ext uri="{FF2B5EF4-FFF2-40B4-BE49-F238E27FC236}">
                <a16:creationId xmlns:a16="http://schemas.microsoft.com/office/drawing/2014/main" id="{A7475B9C-8753-DFCA-6161-907FCA93B272}"/>
              </a:ext>
            </a:extLst>
          </p:cNvPr>
          <p:cNvSpPr txBox="1">
            <a:spLocks/>
          </p:cNvSpPr>
          <p:nvPr/>
        </p:nvSpPr>
        <p:spPr>
          <a:xfrm>
            <a:off x="590727" y="6044641"/>
            <a:ext cx="5652417" cy="408711"/>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600" b="1" dirty="0"/>
              <a:t>ADEME/REGION PROVENCE ALPES-COTES D’AZUR</a:t>
            </a:r>
          </a:p>
        </p:txBody>
      </p:sp>
      <p:pic>
        <p:nvPicPr>
          <p:cNvPr id="6" name="Image 5" descr="Une image contenant texte&#10;&#10;Description générée automatiquement">
            <a:extLst>
              <a:ext uri="{FF2B5EF4-FFF2-40B4-BE49-F238E27FC236}">
                <a16:creationId xmlns:a16="http://schemas.microsoft.com/office/drawing/2014/main" id="{D11AD984-526E-133D-0DAA-F7D7FCFAC4B6}"/>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243144" y="646572"/>
            <a:ext cx="3122344" cy="1802338"/>
          </a:xfrm>
          <a:prstGeom prst="rect">
            <a:avLst/>
          </a:prstGeom>
          <a:noFill/>
          <a:ln>
            <a:noFill/>
          </a:ln>
        </p:spPr>
      </p:pic>
      <p:pic>
        <p:nvPicPr>
          <p:cNvPr id="5" name="Image 4">
            <a:extLst>
              <a:ext uri="{FF2B5EF4-FFF2-40B4-BE49-F238E27FC236}">
                <a16:creationId xmlns:a16="http://schemas.microsoft.com/office/drawing/2014/main" id="{75B78A89-8E35-DF36-C030-D69B3937FEE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02572" y="646572"/>
            <a:ext cx="1893569" cy="2040357"/>
          </a:xfrm>
          <a:prstGeom prst="rect">
            <a:avLst/>
          </a:prstGeom>
        </p:spPr>
      </p:pic>
    </p:spTree>
    <p:extLst>
      <p:ext uri="{BB962C8B-B14F-4D97-AF65-F5344CB8AC3E}">
        <p14:creationId xmlns:p14="http://schemas.microsoft.com/office/powerpoint/2010/main" val="30686834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 name="Titre 11">
            <a:extLst>
              <a:ext uri="{FF2B5EF4-FFF2-40B4-BE49-F238E27FC236}">
                <a16:creationId xmlns:a16="http://schemas.microsoft.com/office/drawing/2014/main" id="{0F80EB3D-DD7E-4D25-98CC-1B529F37502B}"/>
              </a:ext>
            </a:extLst>
          </p:cNvPr>
          <p:cNvSpPr>
            <a:spLocks noGrp="1"/>
          </p:cNvSpPr>
          <p:nvPr>
            <p:ph type="title"/>
          </p:nvPr>
        </p:nvSpPr>
        <p:spPr>
          <a:xfrm>
            <a:off x="178676" y="570535"/>
            <a:ext cx="12013324" cy="1325563"/>
          </a:xfrm>
        </p:spPr>
        <p:txBody>
          <a:bodyPr>
            <a:normAutofit/>
          </a:bodyPr>
          <a:lstStyle/>
          <a:p>
            <a:pPr algn="ctr"/>
            <a:r>
              <a:rPr lang="fr-FR" sz="2800" dirty="0">
                <a:latin typeface="+mn-lt"/>
              </a:rPr>
              <a:t>Un contexte entraînant de </a:t>
            </a:r>
            <a:r>
              <a:rPr lang="fr-FR" sz="2800" dirty="0">
                <a:latin typeface="+mn-lt"/>
                <a:cs typeface="Times New Roman" panose="02020603050405020304" pitchFamily="18" charset="0"/>
              </a:rPr>
              <a:t>n</a:t>
            </a:r>
            <a:r>
              <a:rPr lang="fr-FR" sz="2800" dirty="0">
                <a:effectLst/>
                <a:latin typeface="+mn-lt"/>
                <a:ea typeface="Calibri" panose="020F0502020204030204" pitchFamily="34" charset="0"/>
                <a:cs typeface="Times New Roman" panose="02020603050405020304" pitchFamily="18" charset="0"/>
              </a:rPr>
              <a:t>ouveaux schémas collaboratifs :</a:t>
            </a:r>
            <a:br>
              <a:rPr lang="fr-FR" sz="2800" dirty="0">
                <a:effectLst/>
                <a:latin typeface="+mn-lt"/>
                <a:ea typeface="Calibri" panose="020F0502020204030204" pitchFamily="34" charset="0"/>
                <a:cs typeface="Times New Roman" panose="02020603050405020304" pitchFamily="18" charset="0"/>
              </a:rPr>
            </a:br>
            <a:r>
              <a:rPr lang="fr-FR" sz="2800" dirty="0">
                <a:effectLst/>
                <a:latin typeface="+mn-lt"/>
                <a:ea typeface="Calibri" panose="020F0502020204030204" pitchFamily="34" charset="0"/>
                <a:cs typeface="Times New Roman" panose="02020603050405020304" pitchFamily="18" charset="0"/>
              </a:rPr>
              <a:t>mutualisation, circuits courts et économie circulaire</a:t>
            </a:r>
            <a:endParaRPr lang="fr-FR" sz="2800" dirty="0">
              <a:latin typeface="+mn-lt"/>
            </a:endParaRPr>
          </a:p>
        </p:txBody>
      </p:sp>
      <p:sp>
        <p:nvSpPr>
          <p:cNvPr id="6" name="Espace réservé du pied de page 5">
            <a:extLst>
              <a:ext uri="{FF2B5EF4-FFF2-40B4-BE49-F238E27FC236}">
                <a16:creationId xmlns:a16="http://schemas.microsoft.com/office/drawing/2014/main" id="{8471AD01-A3D2-44FF-A657-416A61F3EE72}"/>
              </a:ext>
            </a:extLst>
          </p:cNvPr>
          <p:cNvSpPr>
            <a:spLocks noGrp="1"/>
          </p:cNvSpPr>
          <p:nvPr>
            <p:ph type="ftr" sz="quarter" idx="11"/>
          </p:nvPr>
        </p:nvSpPr>
        <p:spPr/>
        <p:txBody>
          <a:bodyPr/>
          <a:lstStyle/>
          <a:p>
            <a:r>
              <a:rPr lang="fr-FR" sz="900" dirty="0"/>
              <a:t>ADEME/REGION PROVENCE ALPES-COTES D’AZUR</a:t>
            </a:r>
          </a:p>
        </p:txBody>
      </p:sp>
      <p:sp>
        <p:nvSpPr>
          <p:cNvPr id="13" name="Espace réservé du contenu 12">
            <a:extLst>
              <a:ext uri="{FF2B5EF4-FFF2-40B4-BE49-F238E27FC236}">
                <a16:creationId xmlns:a16="http://schemas.microsoft.com/office/drawing/2014/main" id="{35D91346-B015-4FF9-9139-9DB216F30E47}"/>
              </a:ext>
            </a:extLst>
          </p:cNvPr>
          <p:cNvSpPr>
            <a:spLocks noGrp="1"/>
          </p:cNvSpPr>
          <p:nvPr>
            <p:ph sz="quarter" idx="4"/>
          </p:nvPr>
        </p:nvSpPr>
        <p:spPr>
          <a:xfrm>
            <a:off x="401542" y="1980505"/>
            <a:ext cx="11562896" cy="4463560"/>
          </a:xfrm>
        </p:spPr>
        <p:txBody>
          <a:bodyPr>
            <a:noAutofit/>
          </a:bodyPr>
          <a:lstStyle/>
          <a:p>
            <a:r>
              <a:rPr lang="fr-FR" sz="1800" b="1" dirty="0"/>
              <a:t>Évolutions législatives </a:t>
            </a:r>
          </a:p>
          <a:p>
            <a:r>
              <a:rPr lang="fr-FR" sz="1800" dirty="0">
                <a:latin typeface="Calibri" panose="020F0502020204030204" pitchFamily="34" charset="0"/>
                <a:ea typeface="Calibri" panose="020F0502020204030204" pitchFamily="34" charset="0"/>
              </a:rPr>
              <a:t>M</a:t>
            </a:r>
            <a:r>
              <a:rPr lang="fr-FR" sz="1800" dirty="0">
                <a:effectLst/>
                <a:latin typeface="Calibri" panose="020F0502020204030204" pitchFamily="34" charset="0"/>
                <a:ea typeface="Calibri" panose="020F0502020204030204" pitchFamily="34" charset="0"/>
              </a:rPr>
              <a:t>ise en œuvre des ZFE-m dans les agglomérations &gt;150 000 habitants (reconfiguration des chaînes d’approvisionnement et livraisons du dernier km, besoins nouveaux en foncier et/ou immobilier logistique, en flottes de véhicules décarbonés et en avitaillement en énergies alternatives)</a:t>
            </a:r>
          </a:p>
          <a:p>
            <a:pPr>
              <a:spcAft>
                <a:spcPts val="0"/>
              </a:spcAft>
            </a:pPr>
            <a:endParaRPr lang="fr-FR" dirty="0"/>
          </a:p>
          <a:p>
            <a:r>
              <a:rPr lang="fr-FR" sz="1800" b="1" dirty="0"/>
              <a:t>Mutations sociales et sociétales</a:t>
            </a:r>
          </a:p>
          <a:p>
            <a:pPr marL="285750" indent="-285750">
              <a:spcAft>
                <a:spcPts val="600"/>
              </a:spcAft>
              <a:buFont typeface="Arial" panose="020B0604020202020204" pitchFamily="34" charset="0"/>
              <a:buChar char="•"/>
            </a:pPr>
            <a:r>
              <a:rPr lang="fr-FR" sz="1800" dirty="0">
                <a:latin typeface="Calibri" panose="020F0502020204030204" pitchFamily="34" charset="0"/>
                <a:ea typeface="Calibri" panose="020F0502020204030204" pitchFamily="34" charset="0"/>
                <a:cs typeface="Times New Roman" panose="02020603050405020304" pitchFamily="18" charset="0"/>
              </a:rPr>
              <a:t>C</a:t>
            </a:r>
            <a:r>
              <a:rPr lang="fr-FR" sz="1800" dirty="0">
                <a:effectLst/>
                <a:latin typeface="Calibri" panose="020F0502020204030204" pitchFamily="34" charset="0"/>
                <a:ea typeface="Calibri" panose="020F0502020204030204" pitchFamily="34" charset="0"/>
                <a:cs typeface="Times New Roman" panose="02020603050405020304" pitchFamily="18" charset="0"/>
              </a:rPr>
              <a:t>rises récentes mettant en lumière les fragilités des chaines logistiques (relocalisation d’activités productives et logistique associée ou gestion des stocks)</a:t>
            </a:r>
          </a:p>
          <a:p>
            <a:pPr marL="285750" indent="-285750">
              <a:spcAft>
                <a:spcPts val="600"/>
              </a:spcAft>
              <a:buFont typeface="Arial" panose="020B0604020202020204" pitchFamily="34" charset="0"/>
              <a:buChar char="•"/>
            </a:pPr>
            <a:r>
              <a:rPr lang="fr-FR" sz="1800" dirty="0">
                <a:latin typeface="Calibri" panose="020F0502020204030204" pitchFamily="34" charset="0"/>
                <a:ea typeface="Calibri" panose="020F0502020204030204" pitchFamily="34" charset="0"/>
                <a:cs typeface="Times New Roman" panose="02020603050405020304" pitchFamily="18" charset="0"/>
              </a:rPr>
              <a:t>D</a:t>
            </a:r>
            <a:r>
              <a:rPr lang="fr-FR" sz="1800" dirty="0">
                <a:effectLst/>
                <a:latin typeface="Calibri" panose="020F0502020204030204" pitchFamily="34" charset="0"/>
                <a:ea typeface="Calibri" panose="020F0502020204030204" pitchFamily="34" charset="0"/>
                <a:cs typeface="Times New Roman" panose="02020603050405020304" pitchFamily="18" charset="0"/>
              </a:rPr>
              <a:t>éveloppement du </a:t>
            </a:r>
            <a:r>
              <a:rPr lang="fr-FR" sz="1800" i="1" dirty="0">
                <a:effectLst/>
                <a:latin typeface="Calibri" panose="020F0502020204030204" pitchFamily="34" charset="0"/>
                <a:ea typeface="Calibri" panose="020F0502020204030204" pitchFamily="34" charset="0"/>
                <a:cs typeface="Times New Roman" panose="02020603050405020304" pitchFamily="18" charset="0"/>
              </a:rPr>
              <a:t>e-</a:t>
            </a:r>
            <a:r>
              <a:rPr lang="fr-FR" sz="1800" dirty="0">
                <a:effectLst/>
                <a:latin typeface="Calibri" panose="020F0502020204030204" pitchFamily="34" charset="0"/>
                <a:ea typeface="Calibri" panose="020F0502020204030204" pitchFamily="34" charset="0"/>
                <a:cs typeface="Times New Roman" panose="02020603050405020304" pitchFamily="18" charset="0"/>
              </a:rPr>
              <a:t>commerce </a:t>
            </a:r>
            <a:r>
              <a:rPr lang="fr-FR" sz="1800" dirty="0">
                <a:latin typeface="Calibri" panose="020F0502020204030204" pitchFamily="34" charset="0"/>
                <a:ea typeface="Calibri" panose="020F0502020204030204" pitchFamily="34" charset="0"/>
                <a:cs typeface="Times New Roman" panose="02020603050405020304" pitchFamily="18" charset="0"/>
              </a:rPr>
              <a:t>(</a:t>
            </a:r>
            <a:r>
              <a:rPr lang="fr-FR" sz="1800" dirty="0">
                <a:effectLst/>
                <a:latin typeface="Calibri" panose="020F0502020204030204" pitchFamily="34" charset="0"/>
                <a:ea typeface="Calibri" panose="020F0502020204030204" pitchFamily="34" charset="0"/>
                <a:cs typeface="Times New Roman" panose="02020603050405020304" pitchFamily="18" charset="0"/>
              </a:rPr>
              <a:t>multiplication et hyper-fragmentation des flux, en zones urbaines comme rurales</a:t>
            </a:r>
            <a:r>
              <a:rPr lang="fr-FR" sz="1800" dirty="0">
                <a:latin typeface="Calibri" panose="020F0502020204030204" pitchFamily="34" charset="0"/>
                <a:ea typeface="Calibri" panose="020F0502020204030204" pitchFamily="34" charset="0"/>
                <a:cs typeface="Times New Roman" panose="02020603050405020304" pitchFamily="18" charset="0"/>
              </a:rPr>
              <a:t>)</a:t>
            </a:r>
          </a:p>
          <a:p>
            <a:pPr>
              <a:spcAft>
                <a:spcPts val="0"/>
              </a:spcAft>
            </a:pPr>
            <a:endParaRPr lang="fr-FR" sz="1800" b="1" dirty="0"/>
          </a:p>
          <a:p>
            <a:r>
              <a:rPr lang="fr-FR" sz="1800" b="1" dirty="0"/>
              <a:t>Urgence climatique</a:t>
            </a:r>
          </a:p>
          <a:p>
            <a:pPr marL="285750" indent="-285750">
              <a:spcAft>
                <a:spcPts val="0"/>
              </a:spcAft>
              <a:buFont typeface="Arial" panose="020B0604020202020204" pitchFamily="34" charset="0"/>
              <a:buChar char="•"/>
            </a:pPr>
            <a:r>
              <a:rPr lang="fr-FR" sz="1800" dirty="0">
                <a:latin typeface="Calibri" panose="020F0502020204030204" pitchFamily="34" charset="0"/>
                <a:ea typeface="Calibri" panose="020F0502020204030204" pitchFamily="34" charset="0"/>
                <a:cs typeface="Times New Roman" panose="02020603050405020304" pitchFamily="18" charset="0"/>
              </a:rPr>
              <a:t>Réchauffement climatique et émissions GES/polluants accélérateurs de </a:t>
            </a:r>
            <a:r>
              <a:rPr lang="fr-FR" sz="1800" dirty="0">
                <a:effectLst/>
                <a:latin typeface="Calibri" panose="020F0502020204030204" pitchFamily="34" charset="0"/>
                <a:ea typeface="Calibri" panose="020F0502020204030204" pitchFamily="34" charset="0"/>
                <a:cs typeface="Times New Roman" panose="02020603050405020304" pitchFamily="18" charset="0"/>
              </a:rPr>
              <a:t>transitions énergétique, écologique, sociétale</a:t>
            </a:r>
          </a:p>
          <a:p>
            <a:pPr marL="285750" indent="-285750">
              <a:spcAft>
                <a:spcPts val="0"/>
              </a:spcAft>
              <a:buFont typeface="Arial" panose="020B0604020202020204" pitchFamily="34" charset="0"/>
              <a:buChar char="•"/>
            </a:pPr>
            <a:r>
              <a:rPr lang="fr-FR" sz="1800" dirty="0">
                <a:latin typeface="Calibri" panose="020F0502020204030204" pitchFamily="34" charset="0"/>
                <a:ea typeface="Calibri" panose="020F0502020204030204" pitchFamily="34" charset="0"/>
                <a:cs typeface="Times New Roman" panose="02020603050405020304" pitchFamily="18" charset="0"/>
              </a:rPr>
              <a:t>R</a:t>
            </a:r>
            <a:r>
              <a:rPr lang="fr-FR" sz="1800" dirty="0">
                <a:effectLst/>
                <a:latin typeface="Calibri" panose="020F0502020204030204" pitchFamily="34" charset="0"/>
                <a:ea typeface="Calibri" panose="020F0502020204030204" pitchFamily="34" charset="0"/>
                <a:cs typeface="Times New Roman" panose="02020603050405020304" pitchFamily="18" charset="0"/>
              </a:rPr>
              <a:t>essources futures incertaines appelant à la sobriété matérielle, foncière, énergétique</a:t>
            </a:r>
          </a:p>
        </p:txBody>
      </p:sp>
      <p:grpSp>
        <p:nvGrpSpPr>
          <p:cNvPr id="5" name="Groupe 4">
            <a:extLst>
              <a:ext uri="{FF2B5EF4-FFF2-40B4-BE49-F238E27FC236}">
                <a16:creationId xmlns:a16="http://schemas.microsoft.com/office/drawing/2014/main" id="{46F11F1B-C9A8-849F-4F76-A12BB20456CC}"/>
              </a:ext>
            </a:extLst>
          </p:cNvPr>
          <p:cNvGrpSpPr/>
          <p:nvPr/>
        </p:nvGrpSpPr>
        <p:grpSpPr>
          <a:xfrm>
            <a:off x="0" y="24618"/>
            <a:ext cx="2079422" cy="890588"/>
            <a:chOff x="0" y="24618"/>
            <a:chExt cx="2079422" cy="890588"/>
          </a:xfrm>
        </p:grpSpPr>
        <p:pic>
          <p:nvPicPr>
            <p:cNvPr id="2" name="Image 1" descr="Une image contenant texte&#10;&#10;Description générée automatiquement">
              <a:extLst>
                <a:ext uri="{FF2B5EF4-FFF2-40B4-BE49-F238E27FC236}">
                  <a16:creationId xmlns:a16="http://schemas.microsoft.com/office/drawing/2014/main" id="{1D4664D4-34B4-65DD-679C-C073A9D6C874}"/>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2109" y="72114"/>
              <a:ext cx="1337313" cy="771949"/>
            </a:xfrm>
            <a:prstGeom prst="rect">
              <a:avLst/>
            </a:prstGeom>
            <a:noFill/>
            <a:ln>
              <a:noFill/>
            </a:ln>
          </p:spPr>
        </p:pic>
        <p:pic>
          <p:nvPicPr>
            <p:cNvPr id="4" name="Image 3">
              <a:extLst>
                <a:ext uri="{FF2B5EF4-FFF2-40B4-BE49-F238E27FC236}">
                  <a16:creationId xmlns:a16="http://schemas.microsoft.com/office/drawing/2014/main" id="{EEBFBC50-E3FC-140A-BDC2-C6AD6368EC4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4618"/>
              <a:ext cx="826517" cy="890588"/>
            </a:xfrm>
            <a:prstGeom prst="rect">
              <a:avLst/>
            </a:prstGeom>
          </p:spPr>
        </p:pic>
      </p:grpSp>
    </p:spTree>
    <p:extLst>
      <p:ext uri="{BB962C8B-B14F-4D97-AF65-F5344CB8AC3E}">
        <p14:creationId xmlns:p14="http://schemas.microsoft.com/office/powerpoint/2010/main" val="16657454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 name="Titre 11">
            <a:extLst>
              <a:ext uri="{FF2B5EF4-FFF2-40B4-BE49-F238E27FC236}">
                <a16:creationId xmlns:a16="http://schemas.microsoft.com/office/drawing/2014/main" id="{0F80EB3D-DD7E-4D25-98CC-1B529F37502B}"/>
              </a:ext>
            </a:extLst>
          </p:cNvPr>
          <p:cNvSpPr>
            <a:spLocks noGrp="1"/>
          </p:cNvSpPr>
          <p:nvPr>
            <p:ph type="title"/>
          </p:nvPr>
        </p:nvSpPr>
        <p:spPr>
          <a:xfrm>
            <a:off x="401542" y="944791"/>
            <a:ext cx="11790458" cy="791653"/>
          </a:xfrm>
        </p:spPr>
        <p:txBody>
          <a:bodyPr>
            <a:noAutofit/>
          </a:bodyPr>
          <a:lstStyle/>
          <a:p>
            <a:r>
              <a:rPr lang="fr-FR" dirty="0">
                <a:solidFill>
                  <a:srgbClr val="000000"/>
                </a:solidFill>
                <a:latin typeface="Calibri" panose="020F0502020204030204" pitchFamily="34" charset="0"/>
                <a:ea typeface="Calibri" panose="020F0502020204030204" pitchFamily="34" charset="0"/>
                <a:cs typeface="Calibri" panose="020F0502020204030204" pitchFamily="34" charset="0"/>
              </a:rPr>
              <a:t>Enjeux du</a:t>
            </a:r>
            <a:r>
              <a:rPr lang="fr-FR"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transport de marchandises et de la logistique de demain</a:t>
            </a:r>
            <a:endParaRPr lang="fr-FR" dirty="0"/>
          </a:p>
        </p:txBody>
      </p:sp>
      <p:sp>
        <p:nvSpPr>
          <p:cNvPr id="14" name="Espace réservé du contenu 13">
            <a:extLst>
              <a:ext uri="{FF2B5EF4-FFF2-40B4-BE49-F238E27FC236}">
                <a16:creationId xmlns:a16="http://schemas.microsoft.com/office/drawing/2014/main" id="{DEE53150-C724-406D-9EB8-39C8AAA75F72}"/>
              </a:ext>
            </a:extLst>
          </p:cNvPr>
          <p:cNvSpPr>
            <a:spLocks noGrp="1"/>
          </p:cNvSpPr>
          <p:nvPr>
            <p:ph sz="quarter" idx="13"/>
          </p:nvPr>
        </p:nvSpPr>
        <p:spPr>
          <a:xfrm>
            <a:off x="401542" y="2242903"/>
            <a:ext cx="10962524" cy="3763070"/>
          </a:xfrm>
        </p:spPr>
        <p:txBody>
          <a:bodyPr>
            <a:noAutofit/>
          </a:bodyPr>
          <a:lstStyle/>
          <a:p>
            <a:pPr algn="just">
              <a:lnSpc>
                <a:spcPct val="107000"/>
              </a:lnSpc>
              <a:spcAft>
                <a:spcPts val="800"/>
              </a:spcAft>
            </a:pPr>
            <a:r>
              <a:rPr lang="fr-FR"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S’inscrire dans :</a:t>
            </a:r>
          </a:p>
          <a:p>
            <a:pPr marL="285750" indent="-285750" algn="just">
              <a:lnSpc>
                <a:spcPct val="107000"/>
              </a:lnSpc>
              <a:spcAft>
                <a:spcPts val="800"/>
              </a:spcAft>
              <a:buFont typeface="Arial" panose="020B0604020202020204" pitchFamily="34" charset="0"/>
              <a:buChar char="•"/>
            </a:pPr>
            <a:r>
              <a:rPr lang="fr-FR" sz="2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L</a:t>
            </a:r>
            <a:r>
              <a:rPr lang="fr-FR"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 </a:t>
            </a:r>
            <a:r>
              <a:rPr lang="fr-FR" sz="2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trajectoire Européenne </a:t>
            </a:r>
            <a:r>
              <a:rPr lang="fr-FR"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de décarbonation des transports « </a:t>
            </a:r>
            <a:r>
              <a:rPr lang="fr-FR" sz="2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Fit for 55 </a:t>
            </a:r>
            <a:r>
              <a:rPr lang="fr-FR"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pour l’atteinte de la neutralité carbone en 2050 (réduction des émissions de GES de -55% dès 2030) </a:t>
            </a:r>
          </a:p>
          <a:p>
            <a:pPr marL="285750" indent="-285750" algn="just">
              <a:lnSpc>
                <a:spcPct val="107000"/>
              </a:lnSpc>
              <a:spcAft>
                <a:spcPts val="0"/>
              </a:spcAft>
              <a:buFont typeface="Arial" panose="020B0604020202020204" pitchFamily="34" charset="0"/>
              <a:buChar char="•"/>
            </a:pPr>
            <a:r>
              <a:rPr lang="fr-FR"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Les </a:t>
            </a:r>
            <a:r>
              <a:rPr lang="fr-FR" sz="2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4 leviers de la </a:t>
            </a:r>
            <a:r>
              <a:rPr lang="fr-FR" sz="2000" b="1" dirty="0">
                <a:effectLst/>
                <a:latin typeface="Calibri" panose="020F0502020204030204" pitchFamily="34" charset="0"/>
                <a:ea typeface="Calibri" panose="020F0502020204030204" pitchFamily="34" charset="0"/>
                <a:cs typeface="Times New Roman" panose="02020603050405020304" pitchFamily="18" charset="0"/>
              </a:rPr>
              <a:t>stratégie régionale de transition écologique dans les transports :</a:t>
            </a:r>
            <a:endParaRPr lang="fr-FR" sz="2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644525" lvl="1" indent="-285750" algn="just">
              <a:lnSpc>
                <a:spcPct val="107000"/>
              </a:lnSpc>
              <a:spcAft>
                <a:spcPts val="0"/>
              </a:spcAft>
              <a:buFont typeface="Wingdings" panose="05000000000000000000" pitchFamily="2" charset="2"/>
              <a:buChar char="§"/>
            </a:pPr>
            <a:r>
              <a:rPr lang="fr-FR" sz="1800" dirty="0">
                <a:solidFill>
                  <a:srgbClr val="000000"/>
                </a:solidFill>
                <a:latin typeface="Calibri" panose="020F0502020204030204" pitchFamily="34" charset="0"/>
                <a:ea typeface="Calibri" panose="020F0502020204030204" pitchFamily="34" charset="0"/>
                <a:cs typeface="Times New Roman" panose="02020603050405020304" pitchFamily="18" charset="0"/>
              </a:rPr>
              <a:t>a</a:t>
            </a:r>
            <a:r>
              <a:rPr lang="fr-FR"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daptation et résilience au changement climatique / défis écologiques </a:t>
            </a:r>
            <a:endParaRPr lang="fr-FR" sz="18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644525" lvl="1" indent="-285750" algn="just">
              <a:lnSpc>
                <a:spcPct val="107000"/>
              </a:lnSpc>
              <a:spcAft>
                <a:spcPts val="0"/>
              </a:spcAft>
              <a:buFont typeface="Wingdings" panose="05000000000000000000" pitchFamily="2" charset="2"/>
              <a:buChar char="§"/>
            </a:pPr>
            <a:r>
              <a:rPr lang="fr-FR"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conversion des flottes, efficacité énergétique </a:t>
            </a:r>
            <a:endParaRPr lang="fr-FR" sz="18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644525" lvl="1" indent="-285750" algn="just">
              <a:lnSpc>
                <a:spcPct val="107000"/>
              </a:lnSpc>
              <a:spcAft>
                <a:spcPts val="0"/>
              </a:spcAft>
              <a:buFont typeface="Wingdings" panose="05000000000000000000" pitchFamily="2" charset="2"/>
              <a:buChar char="§"/>
            </a:pPr>
            <a:r>
              <a:rPr lang="fr-FR" sz="1800" dirty="0">
                <a:latin typeface="Calibri" panose="020F0502020204030204" pitchFamily="34" charset="0"/>
                <a:ea typeface="Calibri" panose="020F0502020204030204" pitchFamily="34" charset="0"/>
                <a:cs typeface="Times New Roman" panose="02020603050405020304" pitchFamily="18" charset="0"/>
              </a:rPr>
              <a:t>r</a:t>
            </a:r>
            <a:r>
              <a:rPr lang="fr-FR"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eport modal, intermodalité, remplissage des véhicules </a:t>
            </a:r>
            <a:endParaRPr lang="fr-FR" sz="18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644525" lvl="1" indent="-285750" algn="just">
              <a:lnSpc>
                <a:spcPct val="107000"/>
              </a:lnSpc>
              <a:spcAft>
                <a:spcPts val="800"/>
              </a:spcAft>
              <a:buFont typeface="Wingdings" panose="05000000000000000000" pitchFamily="2" charset="2"/>
              <a:buChar char="§"/>
            </a:pPr>
            <a:r>
              <a:rPr lang="fr-FR" sz="1800" dirty="0">
                <a:latin typeface="Calibri" panose="020F0502020204030204" pitchFamily="34" charset="0"/>
                <a:ea typeface="Calibri" panose="020F0502020204030204" pitchFamily="34" charset="0"/>
                <a:cs typeface="Times New Roman" panose="02020603050405020304" pitchFamily="18" charset="0"/>
              </a:rPr>
              <a:t>s</a:t>
            </a:r>
            <a:r>
              <a:rPr lang="fr-FR"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obriété des déplacements, maitrise de la demande / des flux</a:t>
            </a:r>
          </a:p>
          <a:p>
            <a:pPr marL="285750" indent="-285750" algn="just">
              <a:lnSpc>
                <a:spcPct val="107000"/>
              </a:lnSpc>
              <a:spcAft>
                <a:spcPts val="800"/>
              </a:spcAft>
              <a:buFont typeface="Arial" panose="020B0604020202020204" pitchFamily="34" charset="0"/>
              <a:buChar char="•"/>
            </a:pPr>
            <a:r>
              <a:rPr lang="fr-FR" sz="2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L</a:t>
            </a:r>
            <a:r>
              <a:rPr lang="fr-FR"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 </a:t>
            </a:r>
            <a:r>
              <a:rPr lang="fr-FR" sz="20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démarche prospective de l’ADEME </a:t>
            </a:r>
            <a:r>
              <a:rPr lang="fr-FR"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fr-FR" sz="20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Transition(s) 2050 </a:t>
            </a:r>
            <a:r>
              <a:rPr lang="fr-FR"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t>
            </a:r>
            <a:r>
              <a:rPr lang="fr-FR" sz="2000" baseline="30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fr-FR"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pour un futur neutre en carbone, auquel s’ajoutent les enjeux métropolitains d’amélioration de la qualité de l’air à court terme</a:t>
            </a:r>
          </a:p>
        </p:txBody>
      </p:sp>
      <p:sp>
        <p:nvSpPr>
          <p:cNvPr id="3" name="Espace réservé du pied de page 5">
            <a:extLst>
              <a:ext uri="{FF2B5EF4-FFF2-40B4-BE49-F238E27FC236}">
                <a16:creationId xmlns:a16="http://schemas.microsoft.com/office/drawing/2014/main" id="{89398CE3-1DD9-518C-1052-23AA4F46CFAC}"/>
              </a:ext>
            </a:extLst>
          </p:cNvPr>
          <p:cNvSpPr>
            <a:spLocks noGrp="1"/>
          </p:cNvSpPr>
          <p:nvPr>
            <p:ph type="ftr" sz="quarter" idx="11"/>
          </p:nvPr>
        </p:nvSpPr>
        <p:spPr>
          <a:xfrm>
            <a:off x="401542" y="6370462"/>
            <a:ext cx="4085550" cy="365125"/>
          </a:xfrm>
        </p:spPr>
        <p:txBody>
          <a:bodyPr/>
          <a:lstStyle/>
          <a:p>
            <a:r>
              <a:rPr lang="fr-FR" sz="900" dirty="0"/>
              <a:t>ADEME/REGION PROVENCE ALPES-COTES D’AZUR</a:t>
            </a:r>
          </a:p>
        </p:txBody>
      </p:sp>
      <p:grpSp>
        <p:nvGrpSpPr>
          <p:cNvPr id="6" name="Groupe 5">
            <a:extLst>
              <a:ext uri="{FF2B5EF4-FFF2-40B4-BE49-F238E27FC236}">
                <a16:creationId xmlns:a16="http://schemas.microsoft.com/office/drawing/2014/main" id="{B0CD0A4C-F2F2-2E28-AD2A-DEE017F98F46}"/>
              </a:ext>
            </a:extLst>
          </p:cNvPr>
          <p:cNvGrpSpPr/>
          <p:nvPr/>
        </p:nvGrpSpPr>
        <p:grpSpPr>
          <a:xfrm>
            <a:off x="0" y="24618"/>
            <a:ext cx="2079422" cy="890588"/>
            <a:chOff x="0" y="24618"/>
            <a:chExt cx="2079422" cy="890588"/>
          </a:xfrm>
        </p:grpSpPr>
        <p:pic>
          <p:nvPicPr>
            <p:cNvPr id="7" name="Image 6" descr="Une image contenant texte&#10;&#10;Description générée automatiquement">
              <a:extLst>
                <a:ext uri="{FF2B5EF4-FFF2-40B4-BE49-F238E27FC236}">
                  <a16:creationId xmlns:a16="http://schemas.microsoft.com/office/drawing/2014/main" id="{2DB6952B-E564-0D57-A319-D1FAB0AC79DB}"/>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2109" y="72114"/>
              <a:ext cx="1337313" cy="771949"/>
            </a:xfrm>
            <a:prstGeom prst="rect">
              <a:avLst/>
            </a:prstGeom>
            <a:noFill/>
            <a:ln>
              <a:noFill/>
            </a:ln>
          </p:spPr>
        </p:pic>
        <p:pic>
          <p:nvPicPr>
            <p:cNvPr id="8" name="Image 7">
              <a:extLst>
                <a:ext uri="{FF2B5EF4-FFF2-40B4-BE49-F238E27FC236}">
                  <a16:creationId xmlns:a16="http://schemas.microsoft.com/office/drawing/2014/main" id="{A60C8722-A69A-3862-1720-DFA384ABDB9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4618"/>
              <a:ext cx="826517" cy="890588"/>
            </a:xfrm>
            <a:prstGeom prst="rect">
              <a:avLst/>
            </a:prstGeom>
          </p:spPr>
        </p:pic>
      </p:grpSp>
    </p:spTree>
    <p:extLst>
      <p:ext uri="{BB962C8B-B14F-4D97-AF65-F5344CB8AC3E}">
        <p14:creationId xmlns:p14="http://schemas.microsoft.com/office/powerpoint/2010/main" val="9563086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 name="Titre 11">
            <a:extLst>
              <a:ext uri="{FF2B5EF4-FFF2-40B4-BE49-F238E27FC236}">
                <a16:creationId xmlns:a16="http://schemas.microsoft.com/office/drawing/2014/main" id="{0F80EB3D-DD7E-4D25-98CC-1B529F37502B}"/>
              </a:ext>
            </a:extLst>
          </p:cNvPr>
          <p:cNvSpPr>
            <a:spLocks noGrp="1"/>
          </p:cNvSpPr>
          <p:nvPr>
            <p:ph type="title"/>
          </p:nvPr>
        </p:nvSpPr>
        <p:spPr>
          <a:xfrm>
            <a:off x="401542" y="770447"/>
            <a:ext cx="11388916" cy="791653"/>
          </a:xfrm>
        </p:spPr>
        <p:txBody>
          <a:bodyPr>
            <a:normAutofit/>
          </a:bodyPr>
          <a:lstStyle/>
          <a:p>
            <a:r>
              <a:rPr lang="fr-FR" dirty="0">
                <a:solidFill>
                  <a:srgbClr val="000000"/>
                </a:solidFill>
                <a:latin typeface="Calibri" panose="020F0502020204030204" pitchFamily="34" charset="0"/>
                <a:ea typeface="Calibri" panose="020F0502020204030204" pitchFamily="34" charset="0"/>
                <a:cs typeface="Calibri" panose="020F0502020204030204" pitchFamily="34" charset="0"/>
              </a:rPr>
              <a:t>Enjeux du</a:t>
            </a:r>
            <a:r>
              <a:rPr lang="fr-FR" sz="3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transport de marchandises et la logistique de demain</a:t>
            </a:r>
            <a:endParaRPr lang="fr-FR" dirty="0"/>
          </a:p>
        </p:txBody>
      </p:sp>
      <p:sp>
        <p:nvSpPr>
          <p:cNvPr id="13" name="Espace réservé du contenu 12">
            <a:extLst>
              <a:ext uri="{FF2B5EF4-FFF2-40B4-BE49-F238E27FC236}">
                <a16:creationId xmlns:a16="http://schemas.microsoft.com/office/drawing/2014/main" id="{35D91346-B015-4FF9-9139-9DB216F30E47}"/>
              </a:ext>
            </a:extLst>
          </p:cNvPr>
          <p:cNvSpPr>
            <a:spLocks noGrp="1"/>
          </p:cNvSpPr>
          <p:nvPr>
            <p:ph sz="quarter" idx="4"/>
          </p:nvPr>
        </p:nvSpPr>
        <p:spPr>
          <a:xfrm>
            <a:off x="401542" y="1861082"/>
            <a:ext cx="11061588" cy="4407196"/>
          </a:xfrm>
        </p:spPr>
        <p:txBody>
          <a:bodyPr>
            <a:noAutofit/>
          </a:bodyPr>
          <a:lstStyle/>
          <a:p>
            <a:pPr algn="just">
              <a:lnSpc>
                <a:spcPct val="107000"/>
              </a:lnSpc>
              <a:spcAft>
                <a:spcPts val="800"/>
              </a:spcAft>
            </a:pPr>
            <a:r>
              <a:rPr lang="fr-FR" sz="1800" dirty="0">
                <a:solidFill>
                  <a:srgbClr val="000000"/>
                </a:solidFill>
                <a:latin typeface="Calibri" panose="020F0502020204030204" pitchFamily="34" charset="0"/>
                <a:ea typeface="Calibri" panose="020F0502020204030204" pitchFamily="34" charset="0"/>
                <a:cs typeface="Calibri" panose="020F0502020204030204" pitchFamily="34" charset="0"/>
              </a:rPr>
              <a:t>Concourir aux o</a:t>
            </a:r>
            <a:r>
              <a:rPr lang="fr-F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bjectifs des documents cadres régionaux :</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marL="285750" lvl="0" indent="-285750" algn="just">
              <a:lnSpc>
                <a:spcPct val="107000"/>
              </a:lnSpc>
              <a:buFont typeface="Arial" panose="020B0604020202020204" pitchFamily="34" charset="0"/>
              <a:buChar char="•"/>
            </a:pPr>
            <a:r>
              <a:rPr lang="fr-FR"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Plan Climat régional </a:t>
            </a:r>
            <a:r>
              <a:rPr lang="fr-F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fr-FR"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Gardons une COP d’Avance </a:t>
            </a:r>
            <a:r>
              <a:rPr lang="fr-F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fr-FR" sz="1800"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fr-F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diminution des consommations énergétiques, des émissions de GES et de polluants atmosphériques ;</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marL="285750" lvl="0" indent="-285750" algn="just">
              <a:lnSpc>
                <a:spcPct val="107000"/>
              </a:lnSpc>
              <a:buFont typeface="Arial" panose="020B0604020202020204" pitchFamily="34" charset="0"/>
              <a:buChar char="•"/>
            </a:pPr>
            <a:r>
              <a:rPr lang="fr-FR"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SRDEII</a:t>
            </a:r>
            <a:r>
              <a:rPr lang="fr-FR" sz="1800" baseline="44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a:t>
            </a:r>
            <a:r>
              <a:rPr lang="fr-F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 adaptation de la logistique à l’économie productive locale, à l’économie circulaire, et son ancrage territorial ;</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marL="285750" lvl="0" indent="-285750" algn="just">
              <a:lnSpc>
                <a:spcPct val="107000"/>
              </a:lnSpc>
              <a:spcAft>
                <a:spcPts val="800"/>
              </a:spcAft>
              <a:buFont typeface="Arial" panose="020B0604020202020204" pitchFamily="34" charset="0"/>
              <a:buChar char="•"/>
            </a:pPr>
            <a:r>
              <a:rPr lang="fr-FR"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SRADDET</a:t>
            </a:r>
            <a:r>
              <a:rPr lang="fr-F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² : </a:t>
            </a:r>
            <a:r>
              <a:rPr lang="fr-FR"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territorialisation de la logistique, sa réintroduction en milieu urbain, ses capacités multimodales régionales, structurantes ou diffuses, et maitrise de l’artificialisation (zéro artialisation nette à 2050) ;</a:t>
            </a:r>
          </a:p>
          <a:p>
            <a:pPr marL="285750" lvl="0" indent="-285750" algn="just">
              <a:lnSpc>
                <a:spcPct val="107000"/>
              </a:lnSpc>
              <a:spcAft>
                <a:spcPts val="0"/>
              </a:spcAft>
              <a:buFont typeface="Arial" panose="020B0604020202020204" pitchFamily="34" charset="0"/>
              <a:buChar char="•"/>
            </a:pPr>
            <a:r>
              <a:rPr lang="fr-FR"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Plan Régional de la Logistique à 2030</a:t>
            </a:r>
            <a:r>
              <a:rPr lang="fr-F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structuré en 4 défis : </a:t>
            </a:r>
          </a:p>
          <a:p>
            <a:pPr marL="644525" lvl="1" indent="-285750" algn="just">
              <a:lnSpc>
                <a:spcPct val="107000"/>
              </a:lnSpc>
              <a:spcAft>
                <a:spcPts val="0"/>
              </a:spcAft>
              <a:buFont typeface="Wingdings" panose="05000000000000000000" pitchFamily="2" charset="2"/>
              <a:buChar char="§"/>
            </a:pPr>
            <a:r>
              <a:rPr lang="fr-FR"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décarbonation en lien avec l’objectif de neutralité à l’horizon 2050 </a:t>
            </a:r>
            <a:endParaRPr lang="fr-FR"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marL="644525" lvl="1" indent="-285750" algn="just">
              <a:lnSpc>
                <a:spcPct val="107000"/>
              </a:lnSpc>
              <a:spcAft>
                <a:spcPts val="0"/>
              </a:spcAft>
              <a:buFont typeface="Wingdings" panose="05000000000000000000" pitchFamily="2" charset="2"/>
              <a:buChar char="§"/>
            </a:pPr>
            <a:r>
              <a:rPr lang="fr-FR"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sobriété foncière et énergétique en lien avec de nouvelles formes d’implantations logistiques </a:t>
            </a:r>
            <a:endParaRPr lang="fr-FR"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marL="644525" lvl="1" indent="-285750" algn="just">
              <a:lnSpc>
                <a:spcPct val="107000"/>
              </a:lnSpc>
              <a:spcAft>
                <a:spcPts val="0"/>
              </a:spcAft>
              <a:buFont typeface="Wingdings" panose="05000000000000000000" pitchFamily="2" charset="2"/>
              <a:buChar char="§"/>
            </a:pPr>
            <a:r>
              <a:rPr lang="fr-FR"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résilience et multimodalité des chaines logistiques en lien avec la connectivité, la massification et le report modal </a:t>
            </a:r>
            <a:endParaRPr lang="fr-FR"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marL="644525" lvl="1" indent="-285750" algn="just">
              <a:lnSpc>
                <a:spcPct val="107000"/>
              </a:lnSpc>
              <a:spcAft>
                <a:spcPts val="0"/>
              </a:spcAft>
              <a:buFont typeface="Wingdings" panose="05000000000000000000" pitchFamily="2" charset="2"/>
              <a:buChar char="§"/>
            </a:pPr>
            <a:r>
              <a:rPr lang="fr-FR"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logistique du premier/dernier km en lien avec la distribution des marchandises et l’économie circulaire  (y compris </a:t>
            </a:r>
            <a:r>
              <a:rPr lang="fr-FR" i="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reverse </a:t>
            </a:r>
            <a:r>
              <a:rPr lang="fr-FR" i="1"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logistic</a:t>
            </a:r>
            <a:r>
              <a:rPr lang="fr-FR"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a:p>
            <a:pPr lvl="0" algn="just">
              <a:lnSpc>
                <a:spcPct val="107000"/>
              </a:lnSpc>
              <a:spcAft>
                <a:spcPts val="800"/>
              </a:spcAft>
            </a:pPr>
            <a:endParaRPr lang="fr-FR"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ZoneTexte 3">
            <a:extLst>
              <a:ext uri="{FF2B5EF4-FFF2-40B4-BE49-F238E27FC236}">
                <a16:creationId xmlns:a16="http://schemas.microsoft.com/office/drawing/2014/main" id="{5F343B27-13F5-C6C7-480D-DB379D1442F0}"/>
              </a:ext>
            </a:extLst>
          </p:cNvPr>
          <p:cNvSpPr txBox="1"/>
          <p:nvPr/>
        </p:nvSpPr>
        <p:spPr>
          <a:xfrm>
            <a:off x="13858" y="6370462"/>
            <a:ext cx="7027195" cy="600164"/>
          </a:xfrm>
          <a:prstGeom prst="rect">
            <a:avLst/>
          </a:prstGeom>
          <a:noFill/>
        </p:spPr>
        <p:txBody>
          <a:bodyPr wrap="square">
            <a:spAutoFit/>
          </a:bodyPr>
          <a:lstStyle/>
          <a:p>
            <a:r>
              <a:rPr lang="fr-FR" sz="1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1 - SRDEII : Schéma Régional de Développement Economique, d’Innovation et d’Internationalisation</a:t>
            </a:r>
          </a:p>
          <a:p>
            <a:r>
              <a:rPr lang="fr-FR" sz="1100" dirty="0">
                <a:solidFill>
                  <a:srgbClr val="000000"/>
                </a:solidFill>
                <a:latin typeface="Calibri" panose="020F0502020204030204" pitchFamily="34" charset="0"/>
                <a:ea typeface="Calibri" panose="020F0502020204030204" pitchFamily="34" charset="0"/>
                <a:cs typeface="Calibri" panose="020F0502020204030204" pitchFamily="34" charset="0"/>
              </a:rPr>
              <a:t>2 - SRADDET : </a:t>
            </a:r>
            <a:r>
              <a:rPr lang="fr-FR" sz="1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Schéma Régional d’Aménagement, de Développement Durable, et d’Egalité des Territoires </a:t>
            </a:r>
          </a:p>
          <a:p>
            <a:r>
              <a:rPr lang="fr-FR" sz="1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fr-FR" sz="1100" dirty="0"/>
          </a:p>
        </p:txBody>
      </p:sp>
      <p:grpSp>
        <p:nvGrpSpPr>
          <p:cNvPr id="3" name="Groupe 2">
            <a:extLst>
              <a:ext uri="{FF2B5EF4-FFF2-40B4-BE49-F238E27FC236}">
                <a16:creationId xmlns:a16="http://schemas.microsoft.com/office/drawing/2014/main" id="{7D765253-AA35-DD94-1277-598613FFC1A0}"/>
              </a:ext>
            </a:extLst>
          </p:cNvPr>
          <p:cNvGrpSpPr/>
          <p:nvPr/>
        </p:nvGrpSpPr>
        <p:grpSpPr>
          <a:xfrm>
            <a:off x="0" y="24618"/>
            <a:ext cx="2079422" cy="890588"/>
            <a:chOff x="0" y="24618"/>
            <a:chExt cx="2079422" cy="890588"/>
          </a:xfrm>
        </p:grpSpPr>
        <p:pic>
          <p:nvPicPr>
            <p:cNvPr id="5" name="Image 4" descr="Une image contenant texte&#10;&#10;Description générée automatiquement">
              <a:extLst>
                <a:ext uri="{FF2B5EF4-FFF2-40B4-BE49-F238E27FC236}">
                  <a16:creationId xmlns:a16="http://schemas.microsoft.com/office/drawing/2014/main" id="{4327D523-4BE7-5FFE-1D1B-A49CF2DD5095}"/>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2109" y="72114"/>
              <a:ext cx="1337313" cy="771949"/>
            </a:xfrm>
            <a:prstGeom prst="rect">
              <a:avLst/>
            </a:prstGeom>
            <a:noFill/>
            <a:ln>
              <a:noFill/>
            </a:ln>
          </p:spPr>
        </p:pic>
        <p:pic>
          <p:nvPicPr>
            <p:cNvPr id="6" name="Image 5">
              <a:extLst>
                <a:ext uri="{FF2B5EF4-FFF2-40B4-BE49-F238E27FC236}">
                  <a16:creationId xmlns:a16="http://schemas.microsoft.com/office/drawing/2014/main" id="{653B3C18-8730-A9B2-7B0D-DD3151A93A2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4618"/>
              <a:ext cx="826517" cy="890588"/>
            </a:xfrm>
            <a:prstGeom prst="rect">
              <a:avLst/>
            </a:prstGeom>
          </p:spPr>
        </p:pic>
      </p:grpSp>
    </p:spTree>
    <p:extLst>
      <p:ext uri="{BB962C8B-B14F-4D97-AF65-F5344CB8AC3E}">
        <p14:creationId xmlns:p14="http://schemas.microsoft.com/office/powerpoint/2010/main" val="12699975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 name="Titre 11">
            <a:extLst>
              <a:ext uri="{FF2B5EF4-FFF2-40B4-BE49-F238E27FC236}">
                <a16:creationId xmlns:a16="http://schemas.microsoft.com/office/drawing/2014/main" id="{0F80EB3D-DD7E-4D25-98CC-1B529F37502B}"/>
              </a:ext>
            </a:extLst>
          </p:cNvPr>
          <p:cNvSpPr>
            <a:spLocks noGrp="1"/>
          </p:cNvSpPr>
          <p:nvPr>
            <p:ph type="title"/>
          </p:nvPr>
        </p:nvSpPr>
        <p:spPr>
          <a:xfrm>
            <a:off x="4081670" y="633310"/>
            <a:ext cx="7697126" cy="791653"/>
          </a:xfrm>
        </p:spPr>
        <p:txBody>
          <a:bodyPr>
            <a:normAutofit/>
          </a:bodyPr>
          <a:lstStyle/>
          <a:p>
            <a:pPr algn="just">
              <a:lnSpc>
                <a:spcPct val="107000"/>
              </a:lnSpc>
              <a:spcBef>
                <a:spcPts val="200"/>
              </a:spcBef>
            </a:pPr>
            <a:r>
              <a:rPr lang="fr-FR" sz="3200" b="1" dirty="0">
                <a:solidFill>
                  <a:srgbClr val="222222"/>
                </a:solidFill>
                <a:effectLst/>
                <a:latin typeface="Calibri" panose="020F0502020204030204" pitchFamily="34" charset="0"/>
                <a:ea typeface="Times New Roman" panose="02020603050405020304" pitchFamily="18" charset="0"/>
                <a:cs typeface="Times New Roman" panose="02020603050405020304" pitchFamily="18" charset="0"/>
              </a:rPr>
              <a:t>Structures éligibles </a:t>
            </a:r>
            <a:endParaRPr lang="fr-FR" sz="32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endParaRPr>
          </a:p>
        </p:txBody>
      </p:sp>
      <p:sp>
        <p:nvSpPr>
          <p:cNvPr id="13" name="Espace réservé du contenu 12">
            <a:extLst>
              <a:ext uri="{FF2B5EF4-FFF2-40B4-BE49-F238E27FC236}">
                <a16:creationId xmlns:a16="http://schemas.microsoft.com/office/drawing/2014/main" id="{35D91346-B015-4FF9-9139-9DB216F30E47}"/>
              </a:ext>
            </a:extLst>
          </p:cNvPr>
          <p:cNvSpPr>
            <a:spLocks noGrp="1"/>
          </p:cNvSpPr>
          <p:nvPr>
            <p:ph sz="quarter" idx="4"/>
          </p:nvPr>
        </p:nvSpPr>
        <p:spPr>
          <a:xfrm>
            <a:off x="401542" y="1618944"/>
            <a:ext cx="11660322" cy="3422568"/>
          </a:xfrm>
        </p:spPr>
        <p:txBody>
          <a:bodyPr>
            <a:noAutofit/>
          </a:bodyPr>
          <a:lstStyle/>
          <a:p>
            <a:pPr marL="342900" lvl="0" indent="-342900" algn="just">
              <a:lnSpc>
                <a:spcPct val="107000"/>
              </a:lnSpc>
              <a:buSzPct val="80000"/>
              <a:buFont typeface="Symbol" panose="05050102010706020507" pitchFamily="18" charset="2"/>
              <a:buChar char=""/>
            </a:pPr>
            <a:r>
              <a:rPr lang="fr-FR" sz="1800" dirty="0">
                <a:effectLst/>
                <a:latin typeface="Calibri" panose="020F0502020204030204" pitchFamily="34" charset="0"/>
                <a:ea typeface="Calibri" panose="020F0502020204030204" pitchFamily="34" charset="0"/>
                <a:cs typeface="Calibri" panose="020F0502020204030204" pitchFamily="34" charset="0"/>
              </a:rPr>
              <a:t>Les </a:t>
            </a:r>
            <a:r>
              <a:rPr lang="fr-FR" sz="1800" b="1" dirty="0">
                <a:effectLst/>
                <a:latin typeface="Calibri" panose="020F0502020204030204" pitchFamily="34" charset="0"/>
                <a:ea typeface="Calibri" panose="020F0502020204030204" pitchFamily="34" charset="0"/>
                <a:cs typeface="Calibri" panose="020F0502020204030204" pitchFamily="34" charset="0"/>
              </a:rPr>
              <a:t>entreprises</a:t>
            </a:r>
            <a:r>
              <a:rPr lang="fr-FR" sz="1800" dirty="0">
                <a:effectLst/>
                <a:latin typeface="Calibri" panose="020F0502020204030204" pitchFamily="34" charset="0"/>
                <a:ea typeface="Calibri" panose="020F0502020204030204" pitchFamily="34" charset="0"/>
                <a:cs typeface="Calibri" panose="020F0502020204030204" pitchFamily="34" charset="0"/>
              </a:rPr>
              <a:t> de toute taille, ainsi que leurs groupements ou associations d’entreprises ;</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SzPct val="80000"/>
              <a:buFont typeface="Symbol" panose="05050102010706020507" pitchFamily="18" charset="2"/>
              <a:buChar char=""/>
            </a:pPr>
            <a:r>
              <a:rPr lang="fr-FR" sz="1800" dirty="0">
                <a:effectLst/>
                <a:latin typeface="Calibri" panose="020F0502020204030204" pitchFamily="34" charset="0"/>
                <a:ea typeface="Calibri" panose="020F0502020204030204" pitchFamily="34" charset="0"/>
                <a:cs typeface="Calibri" panose="020F0502020204030204" pitchFamily="34" charset="0"/>
              </a:rPr>
              <a:t>Les </a:t>
            </a:r>
            <a:r>
              <a:rPr lang="fr-FR" sz="1800" b="1" dirty="0">
                <a:effectLst/>
                <a:latin typeface="Calibri" panose="020F0502020204030204" pitchFamily="34" charset="0"/>
                <a:ea typeface="Calibri" panose="020F0502020204030204" pitchFamily="34" charset="0"/>
                <a:cs typeface="Calibri" panose="020F0502020204030204" pitchFamily="34" charset="0"/>
              </a:rPr>
              <a:t>auto-entrepreneurs, commerçants, artisans, SCOP </a:t>
            </a:r>
            <a:r>
              <a:rPr lang="fr-FR" sz="1800" dirty="0">
                <a:effectLst/>
                <a:latin typeface="Calibri" panose="020F0502020204030204" pitchFamily="34" charset="0"/>
                <a:ea typeface="Calibri" panose="020F0502020204030204" pitchFamily="34" charset="0"/>
                <a:cs typeface="Calibri" panose="020F0502020204030204" pitchFamily="34" charset="0"/>
              </a:rPr>
              <a:t>;</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SzPct val="80000"/>
              <a:buFont typeface="Symbol" panose="05050102010706020507" pitchFamily="18" charset="2"/>
              <a:buChar char=""/>
            </a:pPr>
            <a:r>
              <a:rPr lang="fr-FR" sz="1800" dirty="0">
                <a:effectLst/>
                <a:latin typeface="Calibri" panose="020F0502020204030204" pitchFamily="34" charset="0"/>
                <a:ea typeface="Calibri" panose="020F0502020204030204" pitchFamily="34" charset="0"/>
                <a:cs typeface="Calibri" panose="020F0502020204030204" pitchFamily="34" charset="0"/>
              </a:rPr>
              <a:t>Les </a:t>
            </a:r>
            <a:r>
              <a:rPr lang="fr-FR" sz="1800" b="1" dirty="0">
                <a:effectLst/>
                <a:latin typeface="Calibri" panose="020F0502020204030204" pitchFamily="34" charset="0"/>
                <a:ea typeface="Calibri" panose="020F0502020204030204" pitchFamily="34" charset="0"/>
                <a:cs typeface="Calibri" panose="020F0502020204030204" pitchFamily="34" charset="0"/>
              </a:rPr>
              <a:t>fédérations professionnelles et chambres consulaires </a:t>
            </a:r>
            <a:r>
              <a:rPr lang="fr-FR" sz="1800" dirty="0">
                <a:effectLst/>
                <a:latin typeface="Calibri" panose="020F0502020204030204" pitchFamily="34" charset="0"/>
                <a:ea typeface="Calibri" panose="020F0502020204030204" pitchFamily="34" charset="0"/>
                <a:cs typeface="Calibri" panose="020F0502020204030204" pitchFamily="34" charset="0"/>
              </a:rPr>
              <a:t>;</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SzPct val="80000"/>
              <a:buFont typeface="Symbol" panose="05050102010706020507" pitchFamily="18" charset="2"/>
              <a:buChar char=""/>
            </a:pPr>
            <a:r>
              <a:rPr lang="fr-FR" sz="1800" dirty="0">
                <a:effectLst/>
                <a:latin typeface="Calibri" panose="020F0502020204030204" pitchFamily="34" charset="0"/>
                <a:ea typeface="Calibri" panose="020F0502020204030204" pitchFamily="34" charset="0"/>
                <a:cs typeface="Calibri" panose="020F0502020204030204" pitchFamily="34" charset="0"/>
              </a:rPr>
              <a:t>Les </a:t>
            </a:r>
            <a:r>
              <a:rPr lang="fr-FR" sz="1800" b="1" dirty="0">
                <a:effectLst/>
                <a:latin typeface="Calibri" panose="020F0502020204030204" pitchFamily="34" charset="0"/>
                <a:ea typeface="Calibri" panose="020F0502020204030204" pitchFamily="34" charset="0"/>
                <a:cs typeface="Calibri" panose="020F0502020204030204" pitchFamily="34" charset="0"/>
              </a:rPr>
              <a:t>opérateurs</a:t>
            </a:r>
            <a:r>
              <a:rPr lang="fr-FR" sz="1800" dirty="0">
                <a:effectLst/>
                <a:latin typeface="Calibri" panose="020F0502020204030204" pitchFamily="34" charset="0"/>
                <a:ea typeface="Calibri" panose="020F0502020204030204" pitchFamily="34" charset="0"/>
                <a:cs typeface="Calibri" panose="020F0502020204030204" pitchFamily="34" charset="0"/>
              </a:rPr>
              <a:t>, </a:t>
            </a:r>
            <a:r>
              <a:rPr lang="fr-FR" sz="1800" b="1" dirty="0">
                <a:effectLst/>
                <a:latin typeface="Calibri" panose="020F0502020204030204" pitchFamily="34" charset="0"/>
                <a:ea typeface="Calibri" panose="020F0502020204030204" pitchFamily="34" charset="0"/>
                <a:cs typeface="Calibri" panose="020F0502020204030204" pitchFamily="34" charset="0"/>
              </a:rPr>
              <a:t>transporteurs</a:t>
            </a:r>
            <a:r>
              <a:rPr lang="fr-FR" sz="1800" dirty="0">
                <a:effectLst/>
                <a:latin typeface="Calibri" panose="020F0502020204030204" pitchFamily="34" charset="0"/>
                <a:ea typeface="Calibri" panose="020F0502020204030204" pitchFamily="34" charset="0"/>
                <a:cs typeface="Calibri" panose="020F0502020204030204" pitchFamily="34" charset="0"/>
              </a:rPr>
              <a:t>, </a:t>
            </a:r>
            <a:r>
              <a:rPr lang="fr-FR" sz="1800" b="1" dirty="0">
                <a:effectLst/>
                <a:latin typeface="Calibri" panose="020F0502020204030204" pitchFamily="34" charset="0"/>
                <a:ea typeface="Calibri" panose="020F0502020204030204" pitchFamily="34" charset="0"/>
                <a:cs typeface="Calibri" panose="020F0502020204030204" pitchFamily="34" charset="0"/>
              </a:rPr>
              <a:t>logisticiens</a:t>
            </a:r>
            <a:r>
              <a:rPr lang="fr-FR" sz="1800" dirty="0">
                <a:effectLst/>
                <a:latin typeface="Calibri" panose="020F0502020204030204" pitchFamily="34" charset="0"/>
                <a:ea typeface="Calibri" panose="020F0502020204030204" pitchFamily="34" charset="0"/>
                <a:cs typeface="Calibri" panose="020F0502020204030204" pitchFamily="34" charset="0"/>
              </a:rPr>
              <a:t>, </a:t>
            </a:r>
            <a:r>
              <a:rPr lang="fr-FR" sz="1800" b="1" dirty="0">
                <a:effectLst/>
                <a:latin typeface="Calibri" panose="020F0502020204030204" pitchFamily="34" charset="0"/>
                <a:ea typeface="Calibri" panose="020F0502020204030204" pitchFamily="34" charset="0"/>
                <a:cs typeface="Calibri" panose="020F0502020204030204" pitchFamily="34" charset="0"/>
              </a:rPr>
              <a:t>gestionnaires</a:t>
            </a:r>
            <a:r>
              <a:rPr lang="fr-FR" sz="1800" dirty="0">
                <a:effectLst/>
                <a:latin typeface="Calibri" panose="020F0502020204030204" pitchFamily="34" charset="0"/>
                <a:ea typeface="Calibri" panose="020F0502020204030204" pitchFamily="34" charset="0"/>
                <a:cs typeface="Calibri" panose="020F0502020204030204" pitchFamily="34" charset="0"/>
              </a:rPr>
              <a:t> </a:t>
            </a:r>
            <a:r>
              <a:rPr lang="fr-FR" sz="1800" b="1" dirty="0">
                <a:effectLst/>
                <a:latin typeface="Calibri" panose="020F0502020204030204" pitchFamily="34" charset="0"/>
                <a:ea typeface="Calibri" panose="020F0502020204030204" pitchFamily="34" charset="0"/>
                <a:cs typeface="Calibri" panose="020F0502020204030204" pitchFamily="34" charset="0"/>
              </a:rPr>
              <a:t>d’infrastructures</a:t>
            </a:r>
            <a:r>
              <a:rPr lang="fr-FR" sz="1800" dirty="0">
                <a:effectLst/>
                <a:latin typeface="Calibri" panose="020F0502020204030204" pitchFamily="34" charset="0"/>
                <a:ea typeface="Calibri" panose="020F0502020204030204" pitchFamily="34" charset="0"/>
                <a:cs typeface="Calibri" panose="020F0502020204030204" pitchFamily="34" charset="0"/>
              </a:rPr>
              <a:t>, </a:t>
            </a:r>
            <a:r>
              <a:rPr lang="fr-FR" sz="1800" b="1" dirty="0">
                <a:effectLst/>
                <a:latin typeface="Calibri" panose="020F0502020204030204" pitchFamily="34" charset="0"/>
                <a:ea typeface="Calibri" panose="020F0502020204030204" pitchFamily="34" charset="0"/>
                <a:cs typeface="Calibri" panose="020F0502020204030204" pitchFamily="34" charset="0"/>
              </a:rPr>
              <a:t>aménageurs</a:t>
            </a:r>
            <a:r>
              <a:rPr lang="fr-FR" sz="1800" dirty="0">
                <a:effectLst/>
                <a:latin typeface="Calibri" panose="020F0502020204030204" pitchFamily="34" charset="0"/>
                <a:ea typeface="Calibri" panose="020F0502020204030204" pitchFamily="34" charset="0"/>
                <a:cs typeface="Calibri" panose="020F0502020204030204" pitchFamily="34" charset="0"/>
              </a:rPr>
              <a:t>, </a:t>
            </a:r>
            <a:r>
              <a:rPr lang="fr-FR" sz="1800" b="1" dirty="0">
                <a:effectLst/>
                <a:latin typeface="Calibri" panose="020F0502020204030204" pitchFamily="34" charset="0"/>
                <a:ea typeface="Calibri" panose="020F0502020204030204" pitchFamily="34" charset="0"/>
                <a:cs typeface="Calibri" panose="020F0502020204030204" pitchFamily="34" charset="0"/>
              </a:rPr>
              <a:t>promoteurs</a:t>
            </a:r>
            <a:r>
              <a:rPr lang="fr-FR" sz="1800" dirty="0">
                <a:effectLst/>
                <a:latin typeface="Calibri" panose="020F0502020204030204" pitchFamily="34" charset="0"/>
                <a:ea typeface="Calibri" panose="020F0502020204030204" pitchFamily="34" charset="0"/>
                <a:cs typeface="Calibri" panose="020F0502020204030204" pitchFamily="34" charset="0"/>
              </a:rPr>
              <a:t> ;</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SzPct val="80000"/>
              <a:buFont typeface="Symbol" panose="05050102010706020507" pitchFamily="18" charset="2"/>
              <a:buChar char=""/>
            </a:pPr>
            <a:r>
              <a:rPr lang="fr-FR" sz="1800" dirty="0">
                <a:effectLst/>
                <a:latin typeface="Calibri" panose="020F0502020204030204" pitchFamily="34" charset="0"/>
                <a:ea typeface="Calibri" panose="020F0502020204030204" pitchFamily="34" charset="0"/>
                <a:cs typeface="Calibri" panose="020F0502020204030204" pitchFamily="34" charset="0"/>
              </a:rPr>
              <a:t>Les </a:t>
            </a:r>
            <a:r>
              <a:rPr lang="fr-FR" sz="1800" b="1" dirty="0">
                <a:effectLst/>
                <a:latin typeface="Calibri" panose="020F0502020204030204" pitchFamily="34" charset="0"/>
                <a:ea typeface="Calibri" panose="020F0502020204030204" pitchFamily="34" charset="0"/>
                <a:cs typeface="Calibri" panose="020F0502020204030204" pitchFamily="34" charset="0"/>
              </a:rPr>
              <a:t>collectivités territoriales</a:t>
            </a:r>
            <a:r>
              <a:rPr lang="fr-FR" sz="1800" dirty="0">
                <a:effectLst/>
                <a:latin typeface="Calibri" panose="020F0502020204030204" pitchFamily="34" charset="0"/>
                <a:ea typeface="Calibri" panose="020F0502020204030204" pitchFamily="34" charset="0"/>
                <a:cs typeface="Calibri" panose="020F0502020204030204" pitchFamily="34" charset="0"/>
              </a:rPr>
              <a:t>, </a:t>
            </a:r>
            <a:r>
              <a:rPr lang="fr-FR" sz="1800" b="1" dirty="0">
                <a:effectLst/>
                <a:latin typeface="Calibri" panose="020F0502020204030204" pitchFamily="34" charset="0"/>
                <a:ea typeface="Calibri" panose="020F0502020204030204" pitchFamily="34" charset="0"/>
                <a:cs typeface="Calibri" panose="020F0502020204030204" pitchFamily="34" charset="0"/>
              </a:rPr>
              <a:t>EPCI</a:t>
            </a:r>
            <a:r>
              <a:rPr lang="fr-FR" sz="1800" dirty="0">
                <a:effectLst/>
                <a:latin typeface="Calibri" panose="020F0502020204030204" pitchFamily="34" charset="0"/>
                <a:ea typeface="Calibri" panose="020F0502020204030204" pitchFamily="34" charset="0"/>
                <a:cs typeface="Calibri" panose="020F0502020204030204" pitchFamily="34" charset="0"/>
              </a:rPr>
              <a:t> et </a:t>
            </a:r>
            <a:r>
              <a:rPr lang="fr-FR" sz="1800" b="1" dirty="0">
                <a:effectLst/>
                <a:latin typeface="Calibri" panose="020F0502020204030204" pitchFamily="34" charset="0"/>
                <a:ea typeface="Calibri" panose="020F0502020204030204" pitchFamily="34" charset="0"/>
                <a:cs typeface="Calibri" panose="020F0502020204030204" pitchFamily="34" charset="0"/>
              </a:rPr>
              <a:t>autres établissements publics</a:t>
            </a:r>
            <a:r>
              <a:rPr lang="fr-FR" sz="1800" dirty="0">
                <a:effectLst/>
                <a:latin typeface="Calibri" panose="020F0502020204030204" pitchFamily="34" charset="0"/>
                <a:ea typeface="Calibri" panose="020F0502020204030204" pitchFamily="34" charset="0"/>
                <a:cs typeface="Calibri" panose="020F0502020204030204" pitchFamily="34" charset="0"/>
              </a:rPr>
              <a:t>, notamment disposant de compétences (y compris par voie de délégation) en matière de mobilité des personnes et/ou des biens. Sont également concernées les personnes morales de droit public disposant des compétences relatives à la gestion de l’espace public, la voirie, la circulation et le stationnement, l’aménagement ;</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ct val="80000"/>
              <a:buFont typeface="Symbol" panose="05050102010706020507" pitchFamily="18" charset="2"/>
              <a:buChar char=""/>
            </a:pPr>
            <a:r>
              <a:rPr lang="fr-FR" sz="1800" dirty="0">
                <a:effectLst/>
                <a:latin typeface="Calibri" panose="020F0502020204030204" pitchFamily="34" charset="0"/>
                <a:ea typeface="Calibri" panose="020F0502020204030204" pitchFamily="34" charset="0"/>
                <a:cs typeface="Calibri" panose="020F0502020204030204" pitchFamily="34" charset="0"/>
              </a:rPr>
              <a:t>Les </a:t>
            </a:r>
            <a:r>
              <a:rPr lang="fr-FR" sz="1800" b="1" dirty="0">
                <a:effectLst/>
                <a:latin typeface="Calibri" panose="020F0502020204030204" pitchFamily="34" charset="0"/>
                <a:ea typeface="Calibri" panose="020F0502020204030204" pitchFamily="34" charset="0"/>
                <a:cs typeface="Calibri" panose="020F0502020204030204" pitchFamily="34" charset="0"/>
              </a:rPr>
              <a:t>associations</a:t>
            </a:r>
            <a:r>
              <a:rPr lang="fr-FR" sz="1800" dirty="0">
                <a:effectLst/>
                <a:latin typeface="Calibri" panose="020F0502020204030204" pitchFamily="34" charset="0"/>
                <a:ea typeface="Calibri" panose="020F0502020204030204" pitchFamily="34" charset="0"/>
                <a:cs typeface="Calibri" panose="020F0502020204030204" pitchFamily="34" charset="0"/>
              </a:rPr>
              <a:t>, dont associations de zones.</a:t>
            </a:r>
          </a:p>
          <a:p>
            <a:pPr lvl="0" algn="just">
              <a:lnSpc>
                <a:spcPct val="107000"/>
              </a:lnSpc>
              <a:spcAft>
                <a:spcPts val="800"/>
              </a:spcAft>
              <a:buSzPct val="80000"/>
            </a:pPr>
            <a:endParaRPr lang="fr-FR" sz="1050" dirty="0">
              <a:latin typeface="Calibri" panose="020F0502020204030204" pitchFamily="34" charset="0"/>
              <a:ea typeface="Calibri" panose="020F0502020204030204" pitchFamily="34" charset="0"/>
              <a:cs typeface="Calibri" panose="020F0502020204030204" pitchFamily="34" charset="0"/>
            </a:endParaRPr>
          </a:p>
          <a:p>
            <a:pPr algn="just">
              <a:lnSpc>
                <a:spcPct val="107000"/>
              </a:lnSpc>
              <a:spcAft>
                <a:spcPts val="800"/>
              </a:spcAft>
            </a:pPr>
            <a:r>
              <a:rPr lang="fr-FR" sz="1800" dirty="0">
                <a:effectLst/>
                <a:latin typeface="Calibri" panose="020F0502020204030204" pitchFamily="34" charset="0"/>
                <a:ea typeface="Calibri" panose="020F0502020204030204" pitchFamily="34" charset="0"/>
                <a:cs typeface="Times New Roman" panose="02020603050405020304" pitchFamily="18" charset="0"/>
              </a:rPr>
              <a:t>Ces entités pourront répondre individuellement ou en consortium. </a:t>
            </a:r>
            <a:r>
              <a:rPr lang="fr-FR" sz="1800" b="1" dirty="0">
                <a:effectLst/>
                <a:latin typeface="Calibri" panose="020F0502020204030204" pitchFamily="34" charset="0"/>
                <a:ea typeface="Calibri" panose="020F0502020204030204" pitchFamily="34" charset="0"/>
                <a:cs typeface="Times New Roman" panose="02020603050405020304" pitchFamily="18" charset="0"/>
              </a:rPr>
              <a:t>La collaboration publique-privée et les partenariats entre acteurs publics locaux et offreurs de solutions seront privilégiés.</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lvl="0" algn="just">
              <a:lnSpc>
                <a:spcPct val="107000"/>
              </a:lnSpc>
              <a:spcAft>
                <a:spcPts val="800"/>
              </a:spcAft>
            </a:pP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Espace réservé du pied de page 5">
            <a:extLst>
              <a:ext uri="{FF2B5EF4-FFF2-40B4-BE49-F238E27FC236}">
                <a16:creationId xmlns:a16="http://schemas.microsoft.com/office/drawing/2014/main" id="{8D7B8A8E-8278-30ED-B947-A649F07386D2}"/>
              </a:ext>
            </a:extLst>
          </p:cNvPr>
          <p:cNvSpPr>
            <a:spLocks noGrp="1"/>
          </p:cNvSpPr>
          <p:nvPr>
            <p:ph type="ftr" sz="quarter" idx="11"/>
          </p:nvPr>
        </p:nvSpPr>
        <p:spPr>
          <a:xfrm>
            <a:off x="401542" y="6370462"/>
            <a:ext cx="4085550" cy="365125"/>
          </a:xfrm>
        </p:spPr>
        <p:txBody>
          <a:bodyPr/>
          <a:lstStyle/>
          <a:p>
            <a:r>
              <a:rPr lang="fr-FR" sz="900" dirty="0"/>
              <a:t>ADEME/REGION PROVENCE ALPES-COTES D’AZUR</a:t>
            </a:r>
          </a:p>
        </p:txBody>
      </p:sp>
      <p:grpSp>
        <p:nvGrpSpPr>
          <p:cNvPr id="4" name="Groupe 3">
            <a:extLst>
              <a:ext uri="{FF2B5EF4-FFF2-40B4-BE49-F238E27FC236}">
                <a16:creationId xmlns:a16="http://schemas.microsoft.com/office/drawing/2014/main" id="{1E58AFBE-25CE-5F91-2201-B66C639051F7}"/>
              </a:ext>
            </a:extLst>
          </p:cNvPr>
          <p:cNvGrpSpPr/>
          <p:nvPr/>
        </p:nvGrpSpPr>
        <p:grpSpPr>
          <a:xfrm>
            <a:off x="0" y="24618"/>
            <a:ext cx="2079422" cy="890588"/>
            <a:chOff x="0" y="24618"/>
            <a:chExt cx="2079422" cy="890588"/>
          </a:xfrm>
        </p:grpSpPr>
        <p:pic>
          <p:nvPicPr>
            <p:cNvPr id="5" name="Image 4" descr="Une image contenant texte&#10;&#10;Description générée automatiquement">
              <a:extLst>
                <a:ext uri="{FF2B5EF4-FFF2-40B4-BE49-F238E27FC236}">
                  <a16:creationId xmlns:a16="http://schemas.microsoft.com/office/drawing/2014/main" id="{01E9D6D5-F9F8-B845-94AE-C07D44BD84C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2109" y="72114"/>
              <a:ext cx="1337313" cy="771949"/>
            </a:xfrm>
            <a:prstGeom prst="rect">
              <a:avLst/>
            </a:prstGeom>
            <a:noFill/>
            <a:ln>
              <a:noFill/>
            </a:ln>
          </p:spPr>
        </p:pic>
        <p:pic>
          <p:nvPicPr>
            <p:cNvPr id="6" name="Image 5">
              <a:extLst>
                <a:ext uri="{FF2B5EF4-FFF2-40B4-BE49-F238E27FC236}">
                  <a16:creationId xmlns:a16="http://schemas.microsoft.com/office/drawing/2014/main" id="{EBA0E244-4957-FC7F-3813-8F5D8166D32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4618"/>
              <a:ext cx="826517" cy="890588"/>
            </a:xfrm>
            <a:prstGeom prst="rect">
              <a:avLst/>
            </a:prstGeom>
          </p:spPr>
        </p:pic>
      </p:grpSp>
    </p:spTree>
    <p:extLst>
      <p:ext uri="{BB962C8B-B14F-4D97-AF65-F5344CB8AC3E}">
        <p14:creationId xmlns:p14="http://schemas.microsoft.com/office/powerpoint/2010/main" val="17885089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 name="Titre 11">
            <a:extLst>
              <a:ext uri="{FF2B5EF4-FFF2-40B4-BE49-F238E27FC236}">
                <a16:creationId xmlns:a16="http://schemas.microsoft.com/office/drawing/2014/main" id="{0F80EB3D-DD7E-4D25-98CC-1B529F37502B}"/>
              </a:ext>
            </a:extLst>
          </p:cNvPr>
          <p:cNvSpPr>
            <a:spLocks noGrp="1"/>
          </p:cNvSpPr>
          <p:nvPr>
            <p:ph type="title"/>
          </p:nvPr>
        </p:nvSpPr>
        <p:spPr>
          <a:xfrm>
            <a:off x="4306957" y="770447"/>
            <a:ext cx="7483501" cy="791653"/>
          </a:xfrm>
        </p:spPr>
        <p:txBody>
          <a:bodyPr>
            <a:normAutofit/>
          </a:bodyPr>
          <a:lstStyle/>
          <a:p>
            <a:pPr algn="just">
              <a:lnSpc>
                <a:spcPct val="107000"/>
              </a:lnSpc>
              <a:spcBef>
                <a:spcPts val="200"/>
              </a:spcBef>
            </a:pPr>
            <a:r>
              <a:rPr lang="fr-FR" sz="3200" b="1" dirty="0">
                <a:solidFill>
                  <a:srgbClr val="222222"/>
                </a:solidFill>
                <a:effectLst/>
                <a:latin typeface="Calibri" panose="020F0502020204030204" pitchFamily="34" charset="0"/>
                <a:ea typeface="Times New Roman" panose="02020603050405020304" pitchFamily="18" charset="0"/>
                <a:cs typeface="Times New Roman" panose="02020603050405020304" pitchFamily="18" charset="0"/>
              </a:rPr>
              <a:t>Critères d’éligibilité </a:t>
            </a:r>
            <a:endParaRPr lang="fr-FR" sz="32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endParaRPr>
          </a:p>
        </p:txBody>
      </p:sp>
      <p:sp>
        <p:nvSpPr>
          <p:cNvPr id="13" name="Espace réservé du contenu 12">
            <a:extLst>
              <a:ext uri="{FF2B5EF4-FFF2-40B4-BE49-F238E27FC236}">
                <a16:creationId xmlns:a16="http://schemas.microsoft.com/office/drawing/2014/main" id="{35D91346-B015-4FF9-9139-9DB216F30E47}"/>
              </a:ext>
            </a:extLst>
          </p:cNvPr>
          <p:cNvSpPr>
            <a:spLocks noGrp="1"/>
          </p:cNvSpPr>
          <p:nvPr>
            <p:ph sz="quarter" idx="4"/>
          </p:nvPr>
        </p:nvSpPr>
        <p:spPr>
          <a:xfrm>
            <a:off x="401542" y="2367407"/>
            <a:ext cx="11167606" cy="3422568"/>
          </a:xfrm>
        </p:spPr>
        <p:txBody>
          <a:bodyPr>
            <a:noAutofit/>
          </a:bodyPr>
          <a:lstStyle/>
          <a:p>
            <a:pPr marL="342900" lvl="0" indent="-342900" algn="just">
              <a:lnSpc>
                <a:spcPct val="107000"/>
              </a:lnSpc>
              <a:buSzPct val="75000"/>
              <a:buFont typeface="Symbol" panose="05050102010706020507" pitchFamily="18" charset="2"/>
              <a:buChar char=""/>
            </a:pPr>
            <a:r>
              <a:rPr lang="fr-FR" sz="1800" dirty="0">
                <a:effectLst/>
                <a:latin typeface="Calibri" panose="020F0502020204030204" pitchFamily="34" charset="0"/>
                <a:ea typeface="Calibri" panose="020F0502020204030204" pitchFamily="34" charset="0"/>
                <a:cs typeface="Times New Roman" panose="02020603050405020304" pitchFamily="18" charset="0"/>
              </a:rPr>
              <a:t>La </a:t>
            </a:r>
            <a:r>
              <a:rPr lang="fr-FR" sz="1800" b="1" dirty="0">
                <a:effectLst/>
                <a:latin typeface="Calibri" panose="020F0502020204030204" pitchFamily="34" charset="0"/>
                <a:ea typeface="Calibri" panose="020F0502020204030204" pitchFamily="34" charset="0"/>
                <a:cs typeface="Times New Roman" panose="02020603050405020304" pitchFamily="18" charset="0"/>
              </a:rPr>
              <a:t>localisation </a:t>
            </a:r>
            <a:r>
              <a:rPr lang="fr-FR" sz="1800" dirty="0">
                <a:effectLst/>
                <a:latin typeface="Calibri" panose="020F0502020204030204" pitchFamily="34" charset="0"/>
                <a:ea typeface="Calibri" panose="020F0502020204030204" pitchFamily="34" charset="0"/>
                <a:cs typeface="Times New Roman" panose="02020603050405020304" pitchFamily="18" charset="0"/>
              </a:rPr>
              <a:t>: le projet devra être situé en Région </a:t>
            </a:r>
            <a:r>
              <a:rPr lang="fr-FR" sz="1800" dirty="0">
                <a:effectLst/>
                <a:latin typeface="Calibri" panose="020F0502020204030204" pitchFamily="34" charset="0"/>
                <a:ea typeface="Calibri" panose="020F0502020204030204" pitchFamily="34" charset="0"/>
                <a:cs typeface="Calibri" panose="020F0502020204030204" pitchFamily="34" charset="0"/>
              </a:rPr>
              <a:t>Provence-Alpes-Côte d’Azur (territoire à enjeu ou peu dense) et démontrer son ancrage territorial </a:t>
            </a:r>
            <a:r>
              <a:rPr lang="fr-FR" sz="1800" dirty="0">
                <a:effectLst/>
                <a:latin typeface="Calibri" panose="020F0502020204030204" pitchFamily="34" charset="0"/>
                <a:ea typeface="Calibri" panose="020F0502020204030204" pitchFamily="34" charset="0"/>
                <a:cs typeface="Times New Roman" panose="02020603050405020304" pitchFamily="18" charset="0"/>
              </a:rPr>
              <a:t>;</a:t>
            </a:r>
          </a:p>
          <a:p>
            <a:pPr marL="342900" lvl="0" indent="-342900" algn="just">
              <a:lnSpc>
                <a:spcPct val="107000"/>
              </a:lnSpc>
              <a:buSzPct val="75000"/>
              <a:buFont typeface="Symbol" panose="05050102010706020507" pitchFamily="18" charset="2"/>
              <a:buChar char=""/>
            </a:pPr>
            <a:r>
              <a:rPr lang="fr-FR" sz="1800" dirty="0">
                <a:effectLst/>
                <a:latin typeface="Calibri" panose="020F0502020204030204" pitchFamily="34" charset="0"/>
                <a:ea typeface="Calibri" panose="020F0502020204030204" pitchFamily="34" charset="0"/>
                <a:cs typeface="Times New Roman" panose="02020603050405020304" pitchFamily="18" charset="0"/>
              </a:rPr>
              <a:t>La </a:t>
            </a:r>
            <a:r>
              <a:rPr lang="fr-FR" sz="1800" b="1" dirty="0">
                <a:effectLst/>
                <a:latin typeface="Calibri" panose="020F0502020204030204" pitchFamily="34" charset="0"/>
                <a:ea typeface="Calibri" panose="020F0502020204030204" pitchFamily="34" charset="0"/>
                <a:cs typeface="Times New Roman" panose="02020603050405020304" pitchFamily="18" charset="0"/>
              </a:rPr>
              <a:t>légitimité</a:t>
            </a:r>
            <a:r>
              <a:rPr lang="fr-FR" sz="1800" dirty="0">
                <a:effectLst/>
                <a:latin typeface="Calibri" panose="020F0502020204030204" pitchFamily="34" charset="0"/>
                <a:ea typeface="Calibri" panose="020F0502020204030204" pitchFamily="34" charset="0"/>
                <a:cs typeface="Times New Roman" panose="02020603050405020304" pitchFamily="18" charset="0"/>
              </a:rPr>
              <a:t> : le porteur / coordinateur et ses partenaires doivent être compétents et légitimes par rapport aux objectifs et contenu du projet ;</a:t>
            </a:r>
          </a:p>
          <a:p>
            <a:pPr marL="342900" lvl="0" indent="-342900" algn="just">
              <a:lnSpc>
                <a:spcPct val="107000"/>
              </a:lnSpc>
              <a:buSzPct val="75000"/>
              <a:buFont typeface="Symbol" panose="05050102010706020507" pitchFamily="18" charset="2"/>
              <a:buChar char=""/>
            </a:pPr>
            <a:r>
              <a:rPr lang="fr-FR" sz="1800" dirty="0">
                <a:effectLst/>
                <a:latin typeface="Calibri" panose="020F0502020204030204" pitchFamily="34" charset="0"/>
                <a:ea typeface="Calibri" panose="020F0502020204030204" pitchFamily="34" charset="0"/>
                <a:cs typeface="Times New Roman" panose="02020603050405020304" pitchFamily="18" charset="0"/>
              </a:rPr>
              <a:t>L’</a:t>
            </a:r>
            <a:r>
              <a:rPr lang="fr-FR" sz="1800" b="1" dirty="0">
                <a:effectLst/>
                <a:latin typeface="Calibri" panose="020F0502020204030204" pitchFamily="34" charset="0"/>
                <a:ea typeface="Calibri" panose="020F0502020204030204" pitchFamily="34" charset="0"/>
                <a:cs typeface="Times New Roman" panose="02020603050405020304" pitchFamily="18" charset="0"/>
              </a:rPr>
              <a:t>opportunité</a:t>
            </a:r>
            <a:r>
              <a:rPr lang="fr-FR" sz="1800" dirty="0">
                <a:effectLst/>
                <a:latin typeface="Calibri" panose="020F0502020204030204" pitchFamily="34" charset="0"/>
                <a:ea typeface="Calibri" panose="020F0502020204030204" pitchFamily="34" charset="0"/>
                <a:cs typeface="Times New Roman" panose="02020603050405020304" pitchFamily="18" charset="0"/>
              </a:rPr>
              <a:t> : répondre à un besoin avéré (à objectiver) ;</a:t>
            </a:r>
          </a:p>
          <a:p>
            <a:pPr marL="342900" lvl="0" indent="-342900" algn="just">
              <a:lnSpc>
                <a:spcPct val="107000"/>
              </a:lnSpc>
              <a:buSzPct val="75000"/>
              <a:buFont typeface="Symbol" panose="05050102010706020507" pitchFamily="18" charset="2"/>
              <a:buChar char=""/>
            </a:pPr>
            <a:r>
              <a:rPr lang="fr-FR" sz="1800" dirty="0">
                <a:effectLst/>
                <a:latin typeface="Calibri" panose="020F0502020204030204" pitchFamily="34" charset="0"/>
                <a:ea typeface="Calibri" panose="020F0502020204030204" pitchFamily="34" charset="0"/>
                <a:cs typeface="Times New Roman" panose="02020603050405020304" pitchFamily="18" charset="0"/>
              </a:rPr>
              <a:t>La </a:t>
            </a:r>
            <a:r>
              <a:rPr lang="fr-FR" sz="1800" b="1" dirty="0">
                <a:effectLst/>
                <a:latin typeface="Calibri" panose="020F0502020204030204" pitchFamily="34" charset="0"/>
                <a:ea typeface="Calibri" panose="020F0502020204030204" pitchFamily="34" charset="0"/>
                <a:cs typeface="Times New Roman" panose="02020603050405020304" pitchFamily="18" charset="0"/>
              </a:rPr>
              <a:t>maturité</a:t>
            </a:r>
            <a:r>
              <a:rPr lang="fr-FR" sz="1800" dirty="0">
                <a:effectLst/>
                <a:latin typeface="Calibri" panose="020F0502020204030204" pitchFamily="34" charset="0"/>
                <a:ea typeface="Calibri" panose="020F0502020204030204" pitchFamily="34" charset="0"/>
                <a:cs typeface="Times New Roman" panose="02020603050405020304" pitchFamily="18" charset="0"/>
              </a:rPr>
              <a:t> : crédibilité opérationnelle et économique, avec phase de déploiement à court terme (entre 6 et 24 mois) ;</a:t>
            </a:r>
          </a:p>
          <a:p>
            <a:pPr marL="342900" lvl="0" indent="-342900" algn="just">
              <a:lnSpc>
                <a:spcPct val="105000"/>
              </a:lnSpc>
              <a:spcAft>
                <a:spcPts val="800"/>
              </a:spcAft>
              <a:buSzPct val="75000"/>
              <a:buFont typeface="Symbol" panose="05050102010706020507" pitchFamily="18" charset="2"/>
              <a:buChar char=""/>
            </a:pPr>
            <a:r>
              <a:rPr lang="fr-FR" sz="1800" dirty="0">
                <a:effectLst/>
                <a:latin typeface="Calibri" panose="020F0502020204030204" pitchFamily="34" charset="0"/>
                <a:ea typeface="Calibri" panose="020F0502020204030204" pitchFamily="34" charset="0"/>
                <a:cs typeface="Times New Roman" panose="02020603050405020304" pitchFamily="18" charset="0"/>
              </a:rPr>
              <a:t>L’</a:t>
            </a:r>
            <a:r>
              <a:rPr lang="fr-FR" sz="1800" b="1" dirty="0">
                <a:effectLst/>
                <a:latin typeface="Calibri" panose="020F0502020204030204" pitchFamily="34" charset="0"/>
                <a:ea typeface="Calibri" panose="020F0502020204030204" pitchFamily="34" charset="0"/>
                <a:cs typeface="Times New Roman" panose="02020603050405020304" pitchFamily="18" charset="0"/>
              </a:rPr>
              <a:t>effet incitatif </a:t>
            </a:r>
            <a:r>
              <a:rPr lang="fr-FR" sz="1800" dirty="0">
                <a:effectLst/>
                <a:latin typeface="Calibri" panose="020F0502020204030204" pitchFamily="34" charset="0"/>
                <a:ea typeface="Calibri" panose="020F0502020204030204" pitchFamily="34" charset="0"/>
                <a:cs typeface="Times New Roman" panose="02020603050405020304" pitchFamily="18" charset="0"/>
              </a:rPr>
              <a:t>de l’aide : comment le projet serait mené sans l’aide conjointe de la Région et de l’ADEME ?</a:t>
            </a:r>
          </a:p>
        </p:txBody>
      </p:sp>
      <p:sp>
        <p:nvSpPr>
          <p:cNvPr id="3" name="Espace réservé du pied de page 5">
            <a:extLst>
              <a:ext uri="{FF2B5EF4-FFF2-40B4-BE49-F238E27FC236}">
                <a16:creationId xmlns:a16="http://schemas.microsoft.com/office/drawing/2014/main" id="{85FAB837-3664-EAA0-861C-66CB7C71336B}"/>
              </a:ext>
            </a:extLst>
          </p:cNvPr>
          <p:cNvSpPr>
            <a:spLocks noGrp="1"/>
          </p:cNvSpPr>
          <p:nvPr>
            <p:ph type="ftr" sz="quarter" idx="11"/>
          </p:nvPr>
        </p:nvSpPr>
        <p:spPr>
          <a:xfrm>
            <a:off x="401542" y="6370462"/>
            <a:ext cx="4085550" cy="365125"/>
          </a:xfrm>
        </p:spPr>
        <p:txBody>
          <a:bodyPr/>
          <a:lstStyle/>
          <a:p>
            <a:r>
              <a:rPr lang="fr-FR" sz="900" dirty="0"/>
              <a:t>ADEME/REGION PROVENCE ALPES-COTES D’AZUR</a:t>
            </a:r>
          </a:p>
        </p:txBody>
      </p:sp>
      <p:grpSp>
        <p:nvGrpSpPr>
          <p:cNvPr id="4" name="Groupe 3">
            <a:extLst>
              <a:ext uri="{FF2B5EF4-FFF2-40B4-BE49-F238E27FC236}">
                <a16:creationId xmlns:a16="http://schemas.microsoft.com/office/drawing/2014/main" id="{8B4AF8FD-AD47-AE81-BD68-097A86FB3A9C}"/>
              </a:ext>
            </a:extLst>
          </p:cNvPr>
          <p:cNvGrpSpPr/>
          <p:nvPr/>
        </p:nvGrpSpPr>
        <p:grpSpPr>
          <a:xfrm>
            <a:off x="0" y="24618"/>
            <a:ext cx="2079422" cy="890588"/>
            <a:chOff x="0" y="24618"/>
            <a:chExt cx="2079422" cy="890588"/>
          </a:xfrm>
        </p:grpSpPr>
        <p:pic>
          <p:nvPicPr>
            <p:cNvPr id="5" name="Image 4" descr="Une image contenant texte&#10;&#10;Description générée automatiquement">
              <a:extLst>
                <a:ext uri="{FF2B5EF4-FFF2-40B4-BE49-F238E27FC236}">
                  <a16:creationId xmlns:a16="http://schemas.microsoft.com/office/drawing/2014/main" id="{32D85C76-E9CF-1191-2A12-4DA25E684110}"/>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2109" y="72114"/>
              <a:ext cx="1337313" cy="771949"/>
            </a:xfrm>
            <a:prstGeom prst="rect">
              <a:avLst/>
            </a:prstGeom>
            <a:noFill/>
            <a:ln>
              <a:noFill/>
            </a:ln>
          </p:spPr>
        </p:pic>
        <p:pic>
          <p:nvPicPr>
            <p:cNvPr id="6" name="Image 5">
              <a:extLst>
                <a:ext uri="{FF2B5EF4-FFF2-40B4-BE49-F238E27FC236}">
                  <a16:creationId xmlns:a16="http://schemas.microsoft.com/office/drawing/2014/main" id="{BE19CA88-51EE-C9F9-D006-2499BEE4D0B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4618"/>
              <a:ext cx="826517" cy="890588"/>
            </a:xfrm>
            <a:prstGeom prst="rect">
              <a:avLst/>
            </a:prstGeom>
          </p:spPr>
        </p:pic>
      </p:grpSp>
    </p:spTree>
    <p:extLst>
      <p:ext uri="{BB962C8B-B14F-4D97-AF65-F5344CB8AC3E}">
        <p14:creationId xmlns:p14="http://schemas.microsoft.com/office/powerpoint/2010/main" val="37171933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 name="Titre 11">
            <a:extLst>
              <a:ext uri="{FF2B5EF4-FFF2-40B4-BE49-F238E27FC236}">
                <a16:creationId xmlns:a16="http://schemas.microsoft.com/office/drawing/2014/main" id="{0F80EB3D-DD7E-4D25-98CC-1B529F37502B}"/>
              </a:ext>
            </a:extLst>
          </p:cNvPr>
          <p:cNvSpPr>
            <a:spLocks noGrp="1"/>
          </p:cNvSpPr>
          <p:nvPr>
            <p:ph type="title"/>
          </p:nvPr>
        </p:nvSpPr>
        <p:spPr>
          <a:xfrm>
            <a:off x="4174434" y="374728"/>
            <a:ext cx="7604361" cy="791653"/>
          </a:xfrm>
        </p:spPr>
        <p:txBody>
          <a:bodyPr>
            <a:normAutofit/>
          </a:bodyPr>
          <a:lstStyle/>
          <a:p>
            <a:pPr algn="just">
              <a:lnSpc>
                <a:spcPct val="107000"/>
              </a:lnSpc>
              <a:spcBef>
                <a:spcPts val="200"/>
              </a:spcBef>
            </a:pPr>
            <a:r>
              <a:rPr lang="fr-FR" sz="3200" b="1" dirty="0">
                <a:solidFill>
                  <a:srgbClr val="222222"/>
                </a:solidFill>
                <a:effectLst/>
                <a:latin typeface="Calibri" panose="020F0502020204030204" pitchFamily="34" charset="0"/>
                <a:ea typeface="Times New Roman" panose="02020603050405020304" pitchFamily="18" charset="0"/>
                <a:cs typeface="Times New Roman" panose="02020603050405020304" pitchFamily="18" charset="0"/>
              </a:rPr>
              <a:t>Critères de sélection</a:t>
            </a:r>
            <a:endParaRPr lang="fr-FR" sz="32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endParaRPr>
          </a:p>
        </p:txBody>
      </p:sp>
      <p:sp>
        <p:nvSpPr>
          <p:cNvPr id="13" name="Espace réservé du contenu 12">
            <a:extLst>
              <a:ext uri="{FF2B5EF4-FFF2-40B4-BE49-F238E27FC236}">
                <a16:creationId xmlns:a16="http://schemas.microsoft.com/office/drawing/2014/main" id="{35D91346-B015-4FF9-9139-9DB216F30E47}"/>
              </a:ext>
            </a:extLst>
          </p:cNvPr>
          <p:cNvSpPr>
            <a:spLocks noGrp="1"/>
          </p:cNvSpPr>
          <p:nvPr>
            <p:ph sz="quarter" idx="4"/>
          </p:nvPr>
        </p:nvSpPr>
        <p:spPr>
          <a:xfrm>
            <a:off x="265839" y="1232640"/>
            <a:ext cx="11660322" cy="5049099"/>
          </a:xfrm>
        </p:spPr>
        <p:txBody>
          <a:bodyPr>
            <a:noAutofit/>
          </a:bodyPr>
          <a:lstStyle/>
          <a:p>
            <a:pPr marL="342900" lvl="0" indent="-342900" algn="just">
              <a:lnSpc>
                <a:spcPct val="107000"/>
              </a:lnSpc>
              <a:buSzPct val="75000"/>
              <a:buFont typeface="Symbol" panose="05050102010706020507" pitchFamily="18" charset="2"/>
              <a:buChar char=""/>
            </a:pPr>
            <a:r>
              <a:rPr lang="fr-FR" sz="1800" dirty="0">
                <a:effectLst/>
                <a:latin typeface="Calibri" panose="020F0502020204030204" pitchFamily="34" charset="0"/>
                <a:ea typeface="Calibri" panose="020F0502020204030204" pitchFamily="34" charset="0"/>
                <a:cs typeface="Times New Roman" panose="02020603050405020304" pitchFamily="18" charset="0"/>
              </a:rPr>
              <a:t>Justifier des bénéfices attendus en termes de </a:t>
            </a:r>
            <a:r>
              <a:rPr lang="fr-FR" sz="1800" b="1" dirty="0">
                <a:effectLst/>
                <a:latin typeface="Calibri" panose="020F0502020204030204" pitchFamily="34" charset="0"/>
                <a:ea typeface="Calibri" panose="020F0502020204030204" pitchFamily="34" charset="0"/>
                <a:cs typeface="Times New Roman" panose="02020603050405020304" pitchFamily="18" charset="0"/>
              </a:rPr>
              <a:t>transition écologique et énergétique </a:t>
            </a:r>
            <a:r>
              <a:rPr lang="fr-FR" sz="1800" dirty="0">
                <a:effectLst/>
                <a:latin typeface="Calibri" panose="020F0502020204030204" pitchFamily="34" charset="0"/>
                <a:ea typeface="Calibri" panose="020F0502020204030204" pitchFamily="34" charset="0"/>
                <a:cs typeface="Times New Roman" panose="02020603050405020304" pitchFamily="18" charset="0"/>
              </a:rPr>
              <a:t>(réductions d’émissions de Nox, PM10 et MTCO2eq), et démontrer la contribution du projet / de la solution à la trajectoire bas carbone « Fit for 55 » ;</a:t>
            </a:r>
          </a:p>
          <a:p>
            <a:pPr marL="342900" lvl="0" indent="-342900" algn="just">
              <a:lnSpc>
                <a:spcPct val="107000"/>
              </a:lnSpc>
              <a:buSzPct val="75000"/>
              <a:buFont typeface="Symbol" panose="05050102010706020507" pitchFamily="18" charset="2"/>
              <a:buChar char=""/>
            </a:pPr>
            <a:r>
              <a:rPr lang="fr-FR" sz="1800" dirty="0">
                <a:effectLst/>
                <a:latin typeface="Calibri" panose="020F0502020204030204" pitchFamily="34" charset="0"/>
                <a:ea typeface="Calibri" panose="020F0502020204030204" pitchFamily="34" charset="0"/>
                <a:cs typeface="Times New Roman" panose="02020603050405020304" pitchFamily="18" charset="0"/>
              </a:rPr>
              <a:t>Démontrer la contribution du projet / de la solution à l’un ou plusieurs des </a:t>
            </a:r>
            <a:r>
              <a:rPr lang="fr-FR" sz="1800" b="1" dirty="0">
                <a:effectLst/>
                <a:latin typeface="Calibri" panose="020F0502020204030204" pitchFamily="34" charset="0"/>
                <a:ea typeface="Calibri" panose="020F0502020204030204" pitchFamily="34" charset="0"/>
                <a:cs typeface="Times New Roman" panose="02020603050405020304" pitchFamily="18" charset="0"/>
              </a:rPr>
              <a:t>4 leviers de la stratégie régionale de transition écologique dans les transports </a:t>
            </a:r>
            <a:r>
              <a:rPr lang="fr-FR" sz="1800" dirty="0">
                <a:effectLst/>
                <a:latin typeface="Calibri" panose="020F0502020204030204" pitchFamily="34" charset="0"/>
                <a:ea typeface="Calibri" panose="020F0502020204030204" pitchFamily="34" charset="0"/>
                <a:cs typeface="Times New Roman" panose="02020603050405020304" pitchFamily="18" charset="0"/>
              </a:rPr>
              <a:t>(Adaptation</a:t>
            </a:r>
            <a:r>
              <a:rPr lang="fr-FR"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Conversion, Report modal, Sobriété) ;</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buSzPct val="75000"/>
              <a:buFont typeface="Symbol" panose="05050102010706020507" pitchFamily="18" charset="2"/>
              <a:buChar char=""/>
            </a:pPr>
            <a:r>
              <a:rPr lang="fr-FR" sz="1800" dirty="0">
                <a:effectLst/>
                <a:latin typeface="Calibri" panose="020F0502020204030204" pitchFamily="34" charset="0"/>
                <a:ea typeface="Times New Roman" panose="02020603050405020304" pitchFamily="18" charset="0"/>
                <a:cs typeface="Times New Roman" panose="02020603050405020304" pitchFamily="18" charset="0"/>
              </a:rPr>
              <a:t>Incarner une </a:t>
            </a:r>
            <a:r>
              <a:rPr lang="fr-FR" sz="1800" b="1" dirty="0">
                <a:effectLst/>
                <a:latin typeface="Calibri" panose="020F0502020204030204" pitchFamily="34" charset="0"/>
                <a:ea typeface="Times New Roman" panose="02020603050405020304" pitchFamily="18" charset="0"/>
                <a:cs typeface="Times New Roman" panose="02020603050405020304" pitchFamily="18" charset="0"/>
              </a:rPr>
              <a:t>opération exemplaire </a:t>
            </a:r>
            <a:r>
              <a:rPr lang="fr-FR" sz="1800" dirty="0">
                <a:effectLst/>
                <a:latin typeface="Calibri" panose="020F0502020204030204" pitchFamily="34" charset="0"/>
                <a:ea typeface="Times New Roman" panose="02020603050405020304" pitchFamily="18" charset="0"/>
                <a:cs typeface="Times New Roman" panose="02020603050405020304" pitchFamily="18" charset="0"/>
              </a:rPr>
              <a:t>ou </a:t>
            </a:r>
            <a:r>
              <a:rPr lang="fr-FR" sz="1800" b="1" dirty="0">
                <a:effectLst/>
                <a:latin typeface="Calibri" panose="020F0502020204030204" pitchFamily="34" charset="0"/>
                <a:ea typeface="Times New Roman" panose="02020603050405020304" pitchFamily="18" charset="0"/>
                <a:cs typeface="Times New Roman" panose="02020603050405020304" pitchFamily="18" charset="0"/>
              </a:rPr>
              <a:t>emblématique</a:t>
            </a:r>
            <a:r>
              <a:rPr lang="fr-FR" sz="1800" dirty="0">
                <a:effectLst/>
                <a:latin typeface="Calibri" panose="020F0502020204030204" pitchFamily="34" charset="0"/>
                <a:ea typeface="Times New Roman" panose="02020603050405020304" pitchFamily="18" charset="0"/>
                <a:cs typeface="Times New Roman" panose="02020603050405020304" pitchFamily="18" charset="0"/>
              </a:rPr>
              <a:t> (collaborative, structurante, fédératrice), à fort impact (environnemental, social, économique) et </a:t>
            </a:r>
            <a:r>
              <a:rPr lang="fr-FR" sz="1800" b="1" dirty="0">
                <a:effectLst/>
                <a:latin typeface="Calibri" panose="020F0502020204030204" pitchFamily="34" charset="0"/>
                <a:ea typeface="Times New Roman" panose="02020603050405020304" pitchFamily="18" charset="0"/>
                <a:cs typeface="Times New Roman" panose="02020603050405020304" pitchFamily="18" charset="0"/>
              </a:rPr>
              <a:t>transférable</a:t>
            </a:r>
            <a:r>
              <a:rPr lang="fr-FR" sz="1800" dirty="0">
                <a:effectLst/>
                <a:latin typeface="Calibri" panose="020F0502020204030204" pitchFamily="34" charset="0"/>
                <a:ea typeface="Times New Roman" panose="02020603050405020304" pitchFamily="18" charset="0"/>
                <a:cs typeface="Times New Roman" panose="02020603050405020304" pitchFamily="18" charset="0"/>
              </a:rPr>
              <a:t> / </a:t>
            </a:r>
            <a:r>
              <a:rPr lang="fr-FR" sz="1800" b="1" dirty="0">
                <a:effectLst/>
                <a:latin typeface="Calibri" panose="020F0502020204030204" pitchFamily="34" charset="0"/>
                <a:ea typeface="Times New Roman" panose="02020603050405020304" pitchFamily="18" charset="0"/>
                <a:cs typeface="Times New Roman" panose="02020603050405020304" pitchFamily="18" charset="0"/>
              </a:rPr>
              <a:t>réplicable</a:t>
            </a:r>
            <a:r>
              <a:rPr lang="fr-FR" sz="1800" dirty="0">
                <a:effectLst/>
                <a:latin typeface="Calibri" panose="020F0502020204030204" pitchFamily="34" charset="0"/>
                <a:ea typeface="Times New Roman" panose="02020603050405020304" pitchFamily="18" charset="0"/>
                <a:cs typeface="Times New Roman" panose="02020603050405020304" pitchFamily="18" charset="0"/>
              </a:rPr>
              <a:t> (essaimage de modèles, méthodes, outils) ;</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SzPct val="75000"/>
              <a:buFont typeface="Symbol" panose="05050102010706020507" pitchFamily="18" charset="2"/>
              <a:buChar char=""/>
            </a:pPr>
            <a:r>
              <a:rPr lang="fr-FR" sz="1800" dirty="0">
                <a:effectLst/>
                <a:latin typeface="Calibri" panose="020F0502020204030204" pitchFamily="34" charset="0"/>
                <a:ea typeface="Times New Roman" panose="02020603050405020304" pitchFamily="18" charset="0"/>
                <a:cs typeface="Times New Roman" panose="02020603050405020304" pitchFamily="18" charset="0"/>
              </a:rPr>
              <a:t>Accélérer les </a:t>
            </a:r>
            <a:r>
              <a:rPr lang="fr-FR" sz="1800" b="1" dirty="0">
                <a:effectLst/>
                <a:latin typeface="Calibri" panose="020F0502020204030204" pitchFamily="34" charset="0"/>
                <a:ea typeface="Times New Roman" panose="02020603050405020304" pitchFamily="18" charset="0"/>
                <a:cs typeface="Times New Roman" panose="02020603050405020304" pitchFamily="18" charset="0"/>
              </a:rPr>
              <a:t>changements </a:t>
            </a:r>
            <a:r>
              <a:rPr lang="fr-FR" sz="1800" dirty="0">
                <a:effectLst/>
                <a:latin typeface="Calibri" panose="020F0502020204030204" pitchFamily="34" charset="0"/>
                <a:ea typeface="Times New Roman" panose="02020603050405020304" pitchFamily="18" charset="0"/>
                <a:cs typeface="Times New Roman" panose="02020603050405020304" pitchFamily="18" charset="0"/>
              </a:rPr>
              <a:t>de</a:t>
            </a:r>
            <a:r>
              <a:rPr lang="fr-FR" sz="1800" b="1" dirty="0">
                <a:effectLst/>
                <a:latin typeface="Calibri" panose="020F0502020204030204" pitchFamily="34" charset="0"/>
                <a:ea typeface="Times New Roman" panose="02020603050405020304" pitchFamily="18" charset="0"/>
                <a:cs typeface="Times New Roman" panose="02020603050405020304" pitchFamily="18" charset="0"/>
              </a:rPr>
              <a:t> pratiques</a:t>
            </a:r>
            <a:r>
              <a:rPr lang="fr-FR" sz="1800" dirty="0">
                <a:effectLst/>
                <a:latin typeface="Calibri" panose="020F0502020204030204" pitchFamily="34" charset="0"/>
                <a:ea typeface="Times New Roman" panose="02020603050405020304" pitchFamily="18" charset="0"/>
                <a:cs typeface="Times New Roman" panose="02020603050405020304" pitchFamily="18" charset="0"/>
              </a:rPr>
              <a:t> et de </a:t>
            </a:r>
            <a:r>
              <a:rPr lang="fr-FR" sz="1800" b="1" dirty="0">
                <a:effectLst/>
                <a:latin typeface="Calibri" panose="020F0502020204030204" pitchFamily="34" charset="0"/>
                <a:ea typeface="Times New Roman" panose="02020603050405020304" pitchFamily="18" charset="0"/>
                <a:cs typeface="Times New Roman" panose="02020603050405020304" pitchFamily="18" charset="0"/>
              </a:rPr>
              <a:t>comportements </a:t>
            </a:r>
            <a:r>
              <a:rPr lang="fr-FR" sz="1800" dirty="0">
                <a:effectLst/>
                <a:latin typeface="Calibri" panose="020F0502020204030204" pitchFamily="34" charset="0"/>
                <a:ea typeface="Times New Roman" panose="02020603050405020304" pitchFamily="18" charset="0"/>
                <a:cs typeface="Times New Roman" panose="02020603050405020304" pitchFamily="18" charset="0"/>
              </a:rPr>
              <a:t>(proposer des solutions accessibles, couplées à des démarches de communication ou d’animations pédagogiques le cas échéant)</a:t>
            </a:r>
            <a:r>
              <a:rPr lang="fr-FR" sz="1800" dirty="0">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gn="just">
              <a:lnSpc>
                <a:spcPct val="107000"/>
              </a:lnSpc>
              <a:buSzPct val="75000"/>
              <a:buFont typeface="Symbol" panose="05050102010706020507" pitchFamily="18" charset="2"/>
              <a:buChar char=""/>
            </a:pPr>
            <a:r>
              <a:rPr lang="fr-FR" sz="1800" dirty="0">
                <a:effectLst/>
                <a:latin typeface="Calibri" panose="020F0502020204030204" pitchFamily="34" charset="0"/>
                <a:ea typeface="Calibri" panose="020F0502020204030204" pitchFamily="34" charset="0"/>
                <a:cs typeface="Times New Roman" panose="02020603050405020304" pitchFamily="18" charset="0"/>
              </a:rPr>
              <a:t>Présenter des </a:t>
            </a:r>
            <a:r>
              <a:rPr lang="fr-FR" sz="1800" b="1" dirty="0">
                <a:effectLst/>
                <a:latin typeface="Calibri" panose="020F0502020204030204" pitchFamily="34" charset="0"/>
                <a:ea typeface="Calibri" panose="020F0502020204030204" pitchFamily="34" charset="0"/>
                <a:cs typeface="Times New Roman" panose="02020603050405020304" pitchFamily="18" charset="0"/>
              </a:rPr>
              <a:t>modalités </a:t>
            </a:r>
            <a:r>
              <a:rPr lang="fr-FR" sz="1800" dirty="0">
                <a:effectLst/>
                <a:latin typeface="Calibri" panose="020F0502020204030204" pitchFamily="34" charset="0"/>
                <a:ea typeface="Calibri" panose="020F0502020204030204" pitchFamily="34" charset="0"/>
                <a:cs typeface="Times New Roman" panose="02020603050405020304" pitchFamily="18" charset="0"/>
              </a:rPr>
              <a:t>d’</a:t>
            </a:r>
            <a:r>
              <a:rPr lang="fr-FR" sz="1800" b="1" dirty="0">
                <a:effectLst/>
                <a:latin typeface="Calibri" panose="020F0502020204030204" pitchFamily="34" charset="0"/>
                <a:ea typeface="Calibri" panose="020F0502020204030204" pitchFamily="34" charset="0"/>
                <a:cs typeface="Times New Roman" panose="02020603050405020304" pitchFamily="18" charset="0"/>
              </a:rPr>
              <a:t>évaluation</a:t>
            </a:r>
            <a:r>
              <a:rPr lang="fr-FR" sz="1800" dirty="0">
                <a:effectLst/>
                <a:latin typeface="Calibri" panose="020F0502020204030204" pitchFamily="34" charset="0"/>
                <a:ea typeface="Calibri" panose="020F0502020204030204" pitchFamily="34" charset="0"/>
                <a:cs typeface="Times New Roman" panose="02020603050405020304" pitchFamily="18" charset="0"/>
              </a:rPr>
              <a:t>, de </a:t>
            </a:r>
            <a:r>
              <a:rPr lang="fr-FR" sz="1800" b="1" dirty="0">
                <a:effectLst/>
                <a:latin typeface="Calibri" panose="020F0502020204030204" pitchFamily="34" charset="0"/>
                <a:ea typeface="Calibri" panose="020F0502020204030204" pitchFamily="34" charset="0"/>
                <a:cs typeface="Times New Roman" panose="02020603050405020304" pitchFamily="18" charset="0"/>
              </a:rPr>
              <a:t>définition</a:t>
            </a:r>
            <a:r>
              <a:rPr lang="fr-FR" sz="1800" dirty="0">
                <a:effectLst/>
                <a:latin typeface="Calibri" panose="020F0502020204030204" pitchFamily="34" charset="0"/>
                <a:ea typeface="Calibri" panose="020F0502020204030204" pitchFamily="34" charset="0"/>
                <a:cs typeface="Times New Roman" panose="02020603050405020304" pitchFamily="18" charset="0"/>
              </a:rPr>
              <a:t> et de </a:t>
            </a:r>
            <a:r>
              <a:rPr lang="fr-FR" sz="1800" b="1" dirty="0">
                <a:effectLst/>
                <a:latin typeface="Calibri" panose="020F0502020204030204" pitchFamily="34" charset="0"/>
                <a:ea typeface="Calibri" panose="020F0502020204030204" pitchFamily="34" charset="0"/>
                <a:cs typeface="Times New Roman" panose="02020603050405020304" pitchFamily="18" charset="0"/>
              </a:rPr>
              <a:t>mise en place d’indicateurs de suivi </a:t>
            </a:r>
            <a:r>
              <a:rPr lang="fr-FR" sz="1800" dirty="0">
                <a:effectLst/>
                <a:latin typeface="Calibri" panose="020F0502020204030204" pitchFamily="34" charset="0"/>
                <a:ea typeface="Calibri" panose="020F0502020204030204" pitchFamily="34" charset="0"/>
                <a:cs typeface="Times New Roman" panose="02020603050405020304" pitchFamily="18" charset="0"/>
              </a:rPr>
              <a:t>pour évaluer l’impact du projet / de la solution (une grille d’indicateurs ex post et une estimation ex ante seront à annexer au contrat si retenu) ;</a:t>
            </a:r>
          </a:p>
          <a:p>
            <a:pPr marL="342900" lvl="0" indent="-342900" algn="just">
              <a:lnSpc>
                <a:spcPct val="107000"/>
              </a:lnSpc>
              <a:spcAft>
                <a:spcPts val="800"/>
              </a:spcAft>
              <a:buSzPct val="75000"/>
              <a:buFont typeface="Symbol" panose="05050102010706020507" pitchFamily="18" charset="2"/>
              <a:buChar char=""/>
            </a:pPr>
            <a:r>
              <a:rPr lang="fr-FR" sz="1800" dirty="0">
                <a:effectLst/>
                <a:latin typeface="Calibri" panose="020F0502020204030204" pitchFamily="34" charset="0"/>
                <a:ea typeface="Calibri" panose="020F0502020204030204" pitchFamily="34" charset="0"/>
                <a:cs typeface="Times New Roman" panose="02020603050405020304" pitchFamily="18" charset="0"/>
              </a:rPr>
              <a:t>Proposer un </a:t>
            </a:r>
            <a:r>
              <a:rPr lang="fr-FR" sz="1800" b="1" dirty="0">
                <a:effectLst/>
                <a:latin typeface="Calibri" panose="020F0502020204030204" pitchFamily="34" charset="0"/>
                <a:ea typeface="Calibri" panose="020F0502020204030204" pitchFamily="34" charset="0"/>
                <a:cs typeface="Times New Roman" panose="02020603050405020304" pitchFamily="18" charset="0"/>
              </a:rPr>
              <a:t>programme de travail</a:t>
            </a:r>
            <a:r>
              <a:rPr lang="fr-FR" sz="1800" dirty="0">
                <a:effectLst/>
                <a:latin typeface="Calibri" panose="020F0502020204030204" pitchFamily="34" charset="0"/>
                <a:ea typeface="Calibri" panose="020F0502020204030204" pitchFamily="34" charset="0"/>
                <a:cs typeface="Times New Roman" panose="02020603050405020304" pitchFamily="18" charset="0"/>
              </a:rPr>
              <a:t>, un </a:t>
            </a:r>
            <a:r>
              <a:rPr lang="fr-FR" sz="1800" b="1" dirty="0">
                <a:effectLst/>
                <a:latin typeface="Calibri" panose="020F0502020204030204" pitchFamily="34" charset="0"/>
                <a:ea typeface="Calibri" panose="020F0502020204030204" pitchFamily="34" charset="0"/>
                <a:cs typeface="Times New Roman" panose="02020603050405020304" pitchFamily="18" charset="0"/>
              </a:rPr>
              <a:t>calendrier</a:t>
            </a:r>
            <a:r>
              <a:rPr lang="fr-FR" sz="1800" dirty="0">
                <a:effectLst/>
                <a:latin typeface="Calibri" panose="020F0502020204030204" pitchFamily="34" charset="0"/>
                <a:ea typeface="Calibri" panose="020F0502020204030204" pitchFamily="34" charset="0"/>
                <a:cs typeface="Times New Roman" panose="02020603050405020304" pitchFamily="18" charset="0"/>
              </a:rPr>
              <a:t> et une </a:t>
            </a:r>
            <a:r>
              <a:rPr lang="fr-FR" sz="1800" b="1" dirty="0">
                <a:effectLst/>
                <a:latin typeface="Calibri" panose="020F0502020204030204" pitchFamily="34" charset="0"/>
                <a:ea typeface="Calibri" panose="020F0502020204030204" pitchFamily="34" charset="0"/>
                <a:cs typeface="Times New Roman" panose="02020603050405020304" pitchFamily="18" charset="0"/>
              </a:rPr>
              <a:t>gouvernance</a:t>
            </a:r>
            <a:r>
              <a:rPr lang="fr-FR" sz="1800" dirty="0">
                <a:effectLst/>
                <a:latin typeface="Calibri" panose="020F0502020204030204" pitchFamily="34" charset="0"/>
                <a:ea typeface="Calibri" panose="020F0502020204030204" pitchFamily="34" charset="0"/>
                <a:cs typeface="Times New Roman" panose="02020603050405020304" pitchFamily="18" charset="0"/>
              </a:rPr>
              <a:t> en adéquation avec les objectifs du projet et le montant de l’aide demandée, et intégrer un volet communication/promotion/sensibilisation.</a:t>
            </a:r>
          </a:p>
        </p:txBody>
      </p:sp>
      <p:sp>
        <p:nvSpPr>
          <p:cNvPr id="6" name="ZoneTexte 5">
            <a:extLst>
              <a:ext uri="{FF2B5EF4-FFF2-40B4-BE49-F238E27FC236}">
                <a16:creationId xmlns:a16="http://schemas.microsoft.com/office/drawing/2014/main" id="{8883DE12-804A-C4AB-98A9-79EA244BB109}"/>
              </a:ext>
            </a:extLst>
          </p:cNvPr>
          <p:cNvSpPr txBox="1"/>
          <p:nvPr/>
        </p:nvSpPr>
        <p:spPr>
          <a:xfrm>
            <a:off x="254177" y="5704126"/>
            <a:ext cx="11660322" cy="630622"/>
          </a:xfrm>
          <a:prstGeom prst="rect">
            <a:avLst/>
          </a:prstGeom>
          <a:noFill/>
        </p:spPr>
        <p:txBody>
          <a:bodyPr wrap="square">
            <a:spAutoFit/>
          </a:bodyPr>
          <a:lstStyle/>
          <a:p>
            <a:pPr algn="just">
              <a:lnSpc>
                <a:spcPct val="105000"/>
              </a:lnSpc>
              <a:spcAft>
                <a:spcPts val="800"/>
              </a:spcAft>
            </a:pPr>
            <a:r>
              <a:rPr lang="fr-FR" sz="1700" dirty="0">
                <a:latin typeface="Calibri" panose="020F0502020204030204" pitchFamily="34" charset="0"/>
                <a:ea typeface="Calibri" panose="020F0502020204030204" pitchFamily="34" charset="0"/>
                <a:cs typeface="Calibri" panose="020F0502020204030204" pitchFamily="34" charset="0"/>
              </a:rPr>
              <a:t>C</a:t>
            </a:r>
            <a:r>
              <a:rPr lang="fr-FR" sz="1700" dirty="0">
                <a:effectLst/>
                <a:latin typeface="Calibri" panose="020F0502020204030204" pitchFamily="34" charset="0"/>
                <a:ea typeface="Calibri" panose="020F0502020204030204" pitchFamily="34" charset="0"/>
                <a:cs typeface="Calibri" panose="020F0502020204030204" pitchFamily="34" charset="0"/>
              </a:rPr>
              <a:t>hamps visés : technologies, outils/équipements, services, systèmes organisationnels</a:t>
            </a:r>
            <a:r>
              <a:rPr lang="fr-FR" sz="1700" dirty="0">
                <a:latin typeface="Calibri" panose="020F0502020204030204" pitchFamily="34" charset="0"/>
                <a:ea typeface="Calibri" panose="020F0502020204030204" pitchFamily="34" charset="0"/>
                <a:cs typeface="Calibri" panose="020F0502020204030204" pitchFamily="34" charset="0"/>
              </a:rPr>
              <a:t> multi-</a:t>
            </a:r>
            <a:r>
              <a:rPr lang="fr-FR" sz="1700" dirty="0">
                <a:effectLst/>
                <a:latin typeface="Calibri" panose="020F0502020204030204" pitchFamily="34" charset="0"/>
                <a:ea typeface="Calibri" panose="020F0502020204030204" pitchFamily="34" charset="0"/>
                <a:cs typeface="Calibri" panose="020F0502020204030204" pitchFamily="34" charset="0"/>
              </a:rPr>
              <a:t>filières, avec une priorité donnée à l’</a:t>
            </a:r>
            <a:r>
              <a:rPr lang="fr-FR" sz="1700" b="1" dirty="0">
                <a:effectLst/>
                <a:latin typeface="Calibri" panose="020F0502020204030204" pitchFamily="34" charset="0"/>
                <a:ea typeface="Calibri" panose="020F0502020204030204" pitchFamily="34" charset="0"/>
                <a:cs typeface="Calibri" panose="020F0502020204030204" pitchFamily="34" charset="0"/>
              </a:rPr>
              <a:t>agriculture</a:t>
            </a:r>
            <a:r>
              <a:rPr lang="fr-FR" sz="1700" dirty="0">
                <a:effectLst/>
                <a:latin typeface="Calibri" panose="020F0502020204030204" pitchFamily="34" charset="0"/>
                <a:ea typeface="Calibri" panose="020F0502020204030204" pitchFamily="34" charset="0"/>
                <a:cs typeface="Calibri" panose="020F0502020204030204" pitchFamily="34" charset="0"/>
              </a:rPr>
              <a:t>, aux </a:t>
            </a:r>
            <a:r>
              <a:rPr lang="fr-FR" sz="1700" b="1" dirty="0">
                <a:effectLst/>
                <a:latin typeface="Calibri" panose="020F0502020204030204" pitchFamily="34" charset="0"/>
                <a:ea typeface="Calibri" panose="020F0502020204030204" pitchFamily="34" charset="0"/>
                <a:cs typeface="Calibri" panose="020F0502020204030204" pitchFamily="34" charset="0"/>
              </a:rPr>
              <a:t>circuits courts</a:t>
            </a:r>
            <a:r>
              <a:rPr lang="fr-FR" sz="1700" dirty="0">
                <a:effectLst/>
                <a:latin typeface="Calibri" panose="020F0502020204030204" pitchFamily="34" charset="0"/>
                <a:ea typeface="Calibri" panose="020F0502020204030204" pitchFamily="34" charset="0"/>
                <a:cs typeface="Calibri" panose="020F0502020204030204" pitchFamily="34" charset="0"/>
              </a:rPr>
              <a:t>, aux </a:t>
            </a:r>
            <a:r>
              <a:rPr lang="fr-FR" sz="1700" b="1" dirty="0">
                <a:effectLst/>
                <a:latin typeface="Calibri" panose="020F0502020204030204" pitchFamily="34" charset="0"/>
                <a:ea typeface="Calibri" panose="020F0502020204030204" pitchFamily="34" charset="0"/>
                <a:cs typeface="Calibri" panose="020F0502020204030204" pitchFamily="34" charset="0"/>
              </a:rPr>
              <a:t>déchets</a:t>
            </a:r>
            <a:r>
              <a:rPr lang="fr-FR" sz="1700" dirty="0">
                <a:effectLst/>
                <a:latin typeface="Calibri" panose="020F0502020204030204" pitchFamily="34" charset="0"/>
                <a:ea typeface="Calibri" panose="020F0502020204030204" pitchFamily="34" charset="0"/>
                <a:cs typeface="Calibri" panose="020F0502020204030204" pitchFamily="34" charset="0"/>
              </a:rPr>
              <a:t>, au </a:t>
            </a:r>
            <a:r>
              <a:rPr lang="fr-FR" sz="1700" b="1" dirty="0">
                <a:effectLst/>
                <a:latin typeface="Calibri" panose="020F0502020204030204" pitchFamily="34" charset="0"/>
                <a:ea typeface="Calibri" panose="020F0502020204030204" pitchFamily="34" charset="0"/>
                <a:cs typeface="Calibri" panose="020F0502020204030204" pitchFamily="34" charset="0"/>
              </a:rPr>
              <a:t>e-commerce </a:t>
            </a:r>
            <a:r>
              <a:rPr lang="fr-FR" sz="1700" dirty="0">
                <a:effectLst/>
                <a:latin typeface="Calibri" panose="020F0502020204030204" pitchFamily="34" charset="0"/>
                <a:ea typeface="Calibri" panose="020F0502020204030204" pitchFamily="34" charset="0"/>
                <a:cs typeface="Calibri" panose="020F0502020204030204" pitchFamily="34" charset="0"/>
              </a:rPr>
              <a:t>et au </a:t>
            </a:r>
            <a:r>
              <a:rPr lang="fr-FR" sz="1700" b="1" dirty="0">
                <a:effectLst/>
                <a:latin typeface="Calibri" panose="020F0502020204030204" pitchFamily="34" charset="0"/>
                <a:ea typeface="Calibri" panose="020F0502020204030204" pitchFamily="34" charset="0"/>
                <a:cs typeface="Calibri" panose="020F0502020204030204" pitchFamily="34" charset="0"/>
              </a:rPr>
              <a:t>BTP</a:t>
            </a:r>
            <a:r>
              <a:rPr lang="fr-FR" sz="1700" dirty="0">
                <a:effectLst/>
                <a:latin typeface="Calibri" panose="020F0502020204030204" pitchFamily="34" charset="0"/>
                <a:ea typeface="Calibri" panose="020F0502020204030204" pitchFamily="34" charset="0"/>
                <a:cs typeface="Calibri" panose="020F0502020204030204" pitchFamily="34" charset="0"/>
              </a:rPr>
              <a:t>.</a:t>
            </a:r>
            <a:endParaRPr lang="fr-FR" sz="17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Espace réservé du pied de page 5">
            <a:extLst>
              <a:ext uri="{FF2B5EF4-FFF2-40B4-BE49-F238E27FC236}">
                <a16:creationId xmlns:a16="http://schemas.microsoft.com/office/drawing/2014/main" id="{AC89ED1B-5D6D-3799-E833-F2E299B77535}"/>
              </a:ext>
            </a:extLst>
          </p:cNvPr>
          <p:cNvSpPr>
            <a:spLocks noGrp="1"/>
          </p:cNvSpPr>
          <p:nvPr>
            <p:ph type="ftr" sz="quarter" idx="11"/>
          </p:nvPr>
        </p:nvSpPr>
        <p:spPr>
          <a:xfrm>
            <a:off x="401542" y="6370462"/>
            <a:ext cx="4085550" cy="365125"/>
          </a:xfrm>
        </p:spPr>
        <p:txBody>
          <a:bodyPr/>
          <a:lstStyle/>
          <a:p>
            <a:r>
              <a:rPr lang="fr-FR" sz="900" dirty="0"/>
              <a:t>ADEME/REGION PROVENCE ALPES-COTES D’AZUR</a:t>
            </a:r>
          </a:p>
        </p:txBody>
      </p:sp>
      <p:grpSp>
        <p:nvGrpSpPr>
          <p:cNvPr id="3" name="Groupe 2">
            <a:extLst>
              <a:ext uri="{FF2B5EF4-FFF2-40B4-BE49-F238E27FC236}">
                <a16:creationId xmlns:a16="http://schemas.microsoft.com/office/drawing/2014/main" id="{E4E94E5A-BDBD-DF72-3151-A85133522658}"/>
              </a:ext>
            </a:extLst>
          </p:cNvPr>
          <p:cNvGrpSpPr/>
          <p:nvPr/>
        </p:nvGrpSpPr>
        <p:grpSpPr>
          <a:xfrm>
            <a:off x="0" y="24618"/>
            <a:ext cx="2079422" cy="890588"/>
            <a:chOff x="0" y="24618"/>
            <a:chExt cx="2079422" cy="890588"/>
          </a:xfrm>
        </p:grpSpPr>
        <p:pic>
          <p:nvPicPr>
            <p:cNvPr id="4" name="Image 3" descr="Une image contenant texte&#10;&#10;Description générée automatiquement">
              <a:extLst>
                <a:ext uri="{FF2B5EF4-FFF2-40B4-BE49-F238E27FC236}">
                  <a16:creationId xmlns:a16="http://schemas.microsoft.com/office/drawing/2014/main" id="{6DF1310D-127C-3118-C813-D1DA73421B17}"/>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2109" y="72114"/>
              <a:ext cx="1337313" cy="771949"/>
            </a:xfrm>
            <a:prstGeom prst="rect">
              <a:avLst/>
            </a:prstGeom>
            <a:noFill/>
            <a:ln>
              <a:noFill/>
            </a:ln>
          </p:spPr>
        </p:pic>
        <p:pic>
          <p:nvPicPr>
            <p:cNvPr id="5" name="Image 4">
              <a:extLst>
                <a:ext uri="{FF2B5EF4-FFF2-40B4-BE49-F238E27FC236}">
                  <a16:creationId xmlns:a16="http://schemas.microsoft.com/office/drawing/2014/main" id="{37310D54-5E92-9515-1E0B-73F9B863D37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4618"/>
              <a:ext cx="826517" cy="890588"/>
            </a:xfrm>
            <a:prstGeom prst="rect">
              <a:avLst/>
            </a:prstGeom>
          </p:spPr>
        </p:pic>
      </p:grpSp>
    </p:spTree>
    <p:extLst>
      <p:ext uri="{BB962C8B-B14F-4D97-AF65-F5344CB8AC3E}">
        <p14:creationId xmlns:p14="http://schemas.microsoft.com/office/powerpoint/2010/main" val="6579496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 name="Titre 11">
            <a:extLst>
              <a:ext uri="{FF2B5EF4-FFF2-40B4-BE49-F238E27FC236}">
                <a16:creationId xmlns:a16="http://schemas.microsoft.com/office/drawing/2014/main" id="{0F80EB3D-DD7E-4D25-98CC-1B529F37502B}"/>
              </a:ext>
            </a:extLst>
          </p:cNvPr>
          <p:cNvSpPr>
            <a:spLocks noGrp="1"/>
          </p:cNvSpPr>
          <p:nvPr>
            <p:ph type="title"/>
          </p:nvPr>
        </p:nvSpPr>
        <p:spPr>
          <a:xfrm>
            <a:off x="4439478" y="571559"/>
            <a:ext cx="7350979" cy="791653"/>
          </a:xfrm>
        </p:spPr>
        <p:txBody>
          <a:bodyPr>
            <a:normAutofit/>
          </a:bodyPr>
          <a:lstStyle/>
          <a:p>
            <a:pPr algn="just">
              <a:lnSpc>
                <a:spcPct val="107000"/>
              </a:lnSpc>
              <a:spcAft>
                <a:spcPts val="800"/>
              </a:spcAft>
            </a:pPr>
            <a:r>
              <a:rPr lang="fr-FR" b="1"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Niveau d’aide</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 name="Espace réservé du contenu 12">
            <a:extLst>
              <a:ext uri="{FF2B5EF4-FFF2-40B4-BE49-F238E27FC236}">
                <a16:creationId xmlns:a16="http://schemas.microsoft.com/office/drawing/2014/main" id="{35D91346-B015-4FF9-9139-9DB216F30E47}"/>
              </a:ext>
            </a:extLst>
          </p:cNvPr>
          <p:cNvSpPr>
            <a:spLocks noGrp="1"/>
          </p:cNvSpPr>
          <p:nvPr>
            <p:ph sz="quarter" idx="4"/>
          </p:nvPr>
        </p:nvSpPr>
        <p:spPr>
          <a:xfrm>
            <a:off x="401542" y="1457229"/>
            <a:ext cx="11220615" cy="4802708"/>
          </a:xfrm>
        </p:spPr>
        <p:txBody>
          <a:bodyPr>
            <a:noAutofit/>
          </a:bodyPr>
          <a:lstStyle/>
          <a:p>
            <a:pPr algn="just">
              <a:lnSpc>
                <a:spcPct val="107000"/>
              </a:lnSpc>
              <a:spcAft>
                <a:spcPts val="800"/>
              </a:spcAft>
            </a:pPr>
            <a:r>
              <a:rPr lang="fr-FR" dirty="0">
                <a:effectLst/>
                <a:latin typeface="Calibri" panose="020F0502020204030204" pitchFamily="34" charset="0"/>
                <a:ea typeface="Calibri" panose="020F0502020204030204" pitchFamily="34" charset="0"/>
                <a:cs typeface="Times New Roman" panose="02020603050405020304" pitchFamily="18" charset="0"/>
              </a:rPr>
              <a:t>Les aides pourront couvrir deux catégories de dépenses, conditionnant les </a:t>
            </a:r>
            <a:r>
              <a:rPr lang="fr-FR" dirty="0">
                <a:effectLst/>
                <a:latin typeface="Calibri" panose="020F0502020204030204" pitchFamily="34" charset="0"/>
                <a:ea typeface="Calibri" panose="020F0502020204030204" pitchFamily="34" charset="0"/>
              </a:rPr>
              <a:t>taux maximums d’intervention appliqués aux montants des dépenses prévisionnelles éligibles, </a:t>
            </a:r>
            <a:r>
              <a:rPr lang="fr-FR" dirty="0">
                <a:effectLst/>
                <a:latin typeface="Calibri" panose="020F0502020204030204" pitchFamily="34" charset="0"/>
                <a:ea typeface="Calibri" panose="020F0502020204030204" pitchFamily="34" charset="0"/>
                <a:cs typeface="Times New Roman" panose="02020603050405020304" pitchFamily="18" charset="0"/>
              </a:rPr>
              <a:t>à travers :</a:t>
            </a:r>
          </a:p>
          <a:p>
            <a:pPr marL="342900" lvl="0" indent="-342900" algn="just">
              <a:lnSpc>
                <a:spcPct val="107000"/>
              </a:lnSpc>
              <a:buFont typeface="Symbol" panose="05050102010706020507" pitchFamily="18" charset="2"/>
              <a:buChar char=""/>
            </a:pPr>
            <a:r>
              <a:rPr lang="fr-FR" dirty="0">
                <a:effectLst/>
                <a:latin typeface="Calibri" panose="020F0502020204030204" pitchFamily="34" charset="0"/>
                <a:ea typeface="Calibri" panose="020F0502020204030204" pitchFamily="34" charset="0"/>
                <a:cs typeface="Calibri" panose="020F0502020204030204" pitchFamily="34" charset="0"/>
              </a:rPr>
              <a:t>Le financement d’</a:t>
            </a:r>
            <a:r>
              <a:rPr lang="fr-FR" b="1" dirty="0">
                <a:effectLst/>
                <a:latin typeface="Calibri" panose="020F0502020204030204" pitchFamily="34" charset="0"/>
                <a:ea typeface="Calibri" panose="020F0502020204030204" pitchFamily="34" charset="0"/>
                <a:cs typeface="Calibri" panose="020F0502020204030204" pitchFamily="34" charset="0"/>
              </a:rPr>
              <a:t>études</a:t>
            </a:r>
            <a:r>
              <a:rPr lang="fr-FR" dirty="0">
                <a:effectLst/>
                <a:latin typeface="Calibri" panose="020F0502020204030204" pitchFamily="34" charset="0"/>
                <a:ea typeface="Calibri" panose="020F0502020204030204" pitchFamily="34" charset="0"/>
                <a:cs typeface="Calibri" panose="020F0502020204030204" pitchFamily="34" charset="0"/>
              </a:rPr>
              <a:t> </a:t>
            </a:r>
            <a:r>
              <a:rPr lang="fr-FR" b="1" dirty="0">
                <a:effectLst/>
                <a:latin typeface="Calibri" panose="020F0502020204030204" pitchFamily="34" charset="0"/>
                <a:ea typeface="Calibri" panose="020F0502020204030204" pitchFamily="34" charset="0"/>
                <a:cs typeface="Calibri" panose="020F0502020204030204" pitchFamily="34" charset="0"/>
              </a:rPr>
              <a:t>externalisées</a:t>
            </a:r>
            <a:r>
              <a:rPr lang="fr-FR" dirty="0">
                <a:effectLst/>
                <a:latin typeface="Calibri" panose="020F0502020204030204" pitchFamily="34" charset="0"/>
                <a:ea typeface="Calibri" panose="020F0502020204030204" pitchFamily="34" charset="0"/>
                <a:cs typeface="Calibri" panose="020F0502020204030204" pitchFamily="34" charset="0"/>
              </a:rPr>
              <a:t> (aides à l’ingénierie et/ou études de préfiguration, de faisabilité technique et économique de </a:t>
            </a:r>
            <a:r>
              <a:rPr lang="fr-FR" b="1" dirty="0">
                <a:effectLst/>
                <a:latin typeface="Calibri" panose="020F0502020204030204" pitchFamily="34" charset="0"/>
                <a:ea typeface="Calibri" panose="020F0502020204030204" pitchFamily="34" charset="0"/>
                <a:cs typeface="Calibri" panose="020F0502020204030204" pitchFamily="34" charset="0"/>
              </a:rPr>
              <a:t>projets opérationnels</a:t>
            </a:r>
            <a:r>
              <a:rPr lang="fr-FR" dirty="0">
                <a:effectLst/>
                <a:latin typeface="Calibri" panose="020F0502020204030204" pitchFamily="34" charset="0"/>
                <a:ea typeface="Calibri" panose="020F0502020204030204" pitchFamily="34" charset="0"/>
                <a:cs typeface="Calibri" panose="020F0502020204030204" pitchFamily="34" charset="0"/>
              </a:rPr>
              <a:t>), plafonnées à 50 000€, dont l’intensité maximale de cumul des aides publiques ne devra pas dépasser :</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spcAft>
                <a:spcPts val="600"/>
              </a:spcAft>
              <a:buFont typeface="Courier New" panose="02070309020205020404" pitchFamily="49" charset="0"/>
              <a:buChar char="o"/>
            </a:pPr>
            <a:r>
              <a:rPr lang="fr-FR" dirty="0">
                <a:effectLst/>
                <a:latin typeface="Calibri" panose="020F0502020204030204" pitchFamily="34" charset="0"/>
                <a:ea typeface="Calibri" panose="020F0502020204030204" pitchFamily="34" charset="0"/>
                <a:cs typeface="Times New Roman" panose="02020603050405020304" pitchFamily="18" charset="0"/>
              </a:rPr>
              <a:t>Petites Entreprises</a:t>
            </a:r>
            <a:r>
              <a:rPr lang="fr-FR" dirty="0">
                <a:effectLst/>
                <a:latin typeface="Calibri" panose="020F0502020204030204" pitchFamily="34" charset="0"/>
                <a:ea typeface="Calibri" panose="020F0502020204030204" pitchFamily="34" charset="0"/>
                <a:cs typeface="Calibri" panose="020F0502020204030204" pitchFamily="34" charset="0"/>
              </a:rPr>
              <a:t> - 70% maximum des dépenses éligibles ;</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spcAft>
                <a:spcPts val="600"/>
              </a:spcAft>
              <a:buFont typeface="Courier New" panose="02070309020205020404" pitchFamily="49" charset="0"/>
              <a:buChar char="o"/>
            </a:pPr>
            <a:r>
              <a:rPr lang="fr-FR" dirty="0">
                <a:effectLst/>
                <a:latin typeface="Calibri" panose="020F0502020204030204" pitchFamily="34" charset="0"/>
                <a:ea typeface="Calibri" panose="020F0502020204030204" pitchFamily="34" charset="0"/>
                <a:cs typeface="Times New Roman" panose="02020603050405020304" pitchFamily="18" charset="0"/>
              </a:rPr>
              <a:t>Moyennes Entreprises </a:t>
            </a:r>
            <a:r>
              <a:rPr lang="fr-FR" dirty="0">
                <a:effectLst/>
                <a:latin typeface="Calibri" panose="020F0502020204030204" pitchFamily="34" charset="0"/>
                <a:ea typeface="Calibri" panose="020F0502020204030204" pitchFamily="34" charset="0"/>
                <a:cs typeface="Calibri" panose="020F0502020204030204" pitchFamily="34" charset="0"/>
              </a:rPr>
              <a:t> - 60% maximum des dépenses éligibles ;</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spcAft>
                <a:spcPts val="600"/>
              </a:spcAft>
              <a:buFont typeface="Courier New" panose="02070309020205020404" pitchFamily="49" charset="0"/>
              <a:buChar char="o"/>
            </a:pPr>
            <a:r>
              <a:rPr lang="fr-FR" dirty="0">
                <a:effectLst/>
                <a:latin typeface="Calibri" panose="020F0502020204030204" pitchFamily="34" charset="0"/>
                <a:ea typeface="Calibri" panose="020F0502020204030204" pitchFamily="34" charset="0"/>
                <a:cs typeface="Times New Roman" panose="02020603050405020304" pitchFamily="18" charset="0"/>
              </a:rPr>
              <a:t>Grandes Entreprises</a:t>
            </a:r>
            <a:r>
              <a:rPr lang="fr-FR" dirty="0">
                <a:effectLst/>
                <a:latin typeface="Calibri" panose="020F0502020204030204" pitchFamily="34" charset="0"/>
                <a:ea typeface="Calibri" panose="020F0502020204030204" pitchFamily="34" charset="0"/>
                <a:cs typeface="Calibri" panose="020F0502020204030204" pitchFamily="34" charset="0"/>
              </a:rPr>
              <a:t> - 50% maximum des dépenses éligibles ;</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spcAft>
                <a:spcPts val="600"/>
              </a:spcAft>
              <a:buFont typeface="Courier New" panose="02070309020205020404" pitchFamily="49" charset="0"/>
              <a:buChar char="o"/>
            </a:pPr>
            <a:r>
              <a:rPr lang="fr-FR" dirty="0">
                <a:effectLst/>
                <a:latin typeface="Calibri" panose="020F0502020204030204" pitchFamily="34" charset="0"/>
                <a:ea typeface="Calibri" panose="020F0502020204030204" pitchFamily="34" charset="0"/>
                <a:cs typeface="Calibri" panose="020F0502020204030204" pitchFamily="34" charset="0"/>
              </a:rPr>
              <a:t>Activité non économique - 80%.</a:t>
            </a:r>
          </a:p>
          <a:p>
            <a:pPr marL="457200" lvl="1" algn="just">
              <a:spcAft>
                <a:spcPts val="600"/>
              </a:spcAft>
            </a:pPr>
            <a:endParaRPr lang="fr-FR" sz="105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fr-FR" dirty="0">
                <a:effectLst/>
                <a:latin typeface="Calibri" panose="020F0502020204030204" pitchFamily="34" charset="0"/>
                <a:ea typeface="Calibri" panose="020F0502020204030204" pitchFamily="34" charset="0"/>
                <a:cs typeface="Calibri" panose="020F0502020204030204" pitchFamily="34" charset="0"/>
              </a:rPr>
              <a:t>Le financement d’investissements et d’</a:t>
            </a:r>
            <a:r>
              <a:rPr lang="fr-FR" b="1" dirty="0">
                <a:effectLst/>
                <a:latin typeface="Calibri" panose="020F0502020204030204" pitchFamily="34" charset="0"/>
                <a:ea typeface="Calibri" panose="020F0502020204030204" pitchFamily="34" charset="0"/>
                <a:cs typeface="Calibri" panose="020F0502020204030204" pitchFamily="34" charset="0"/>
              </a:rPr>
              <a:t>expérimentations en conditions réelles</a:t>
            </a:r>
            <a:r>
              <a:rPr lang="fr-FR" dirty="0">
                <a:effectLst/>
                <a:latin typeface="Calibri" panose="020F0502020204030204" pitchFamily="34" charset="0"/>
                <a:ea typeface="Calibri" panose="020F0502020204030204" pitchFamily="34" charset="0"/>
                <a:cs typeface="Calibri" panose="020F0502020204030204" pitchFamily="34" charset="0"/>
              </a:rPr>
              <a:t>, plafonnées à 100 000€, dont l’intensité maximale de cumul des aides publiques ne devra pas dépasser :</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lnSpc>
                <a:spcPct val="107000"/>
              </a:lnSpc>
              <a:spcAft>
                <a:spcPts val="600"/>
              </a:spcAft>
              <a:buFont typeface="Courier New" panose="02070309020205020404" pitchFamily="49" charset="0"/>
              <a:buChar char="o"/>
            </a:pPr>
            <a:r>
              <a:rPr lang="fr-FR" dirty="0">
                <a:effectLst/>
                <a:latin typeface="Calibri" panose="020F0502020204030204" pitchFamily="34" charset="0"/>
                <a:ea typeface="Calibri" panose="020F0502020204030204" pitchFamily="34" charset="0"/>
                <a:cs typeface="Times New Roman" panose="02020603050405020304" pitchFamily="18" charset="0"/>
              </a:rPr>
              <a:t>Petites Entreprises</a:t>
            </a:r>
            <a:r>
              <a:rPr lang="fr-FR" dirty="0">
                <a:effectLst/>
                <a:latin typeface="Calibri" panose="020F0502020204030204" pitchFamily="34" charset="0"/>
                <a:ea typeface="Calibri" panose="020F0502020204030204" pitchFamily="34" charset="0"/>
                <a:cs typeface="Calibri" panose="020F0502020204030204" pitchFamily="34" charset="0"/>
              </a:rPr>
              <a:t> - 60% maximum des dépenses éligibles ;</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lnSpc>
                <a:spcPct val="107000"/>
              </a:lnSpc>
              <a:spcAft>
                <a:spcPts val="600"/>
              </a:spcAft>
              <a:buFont typeface="Courier New" panose="02070309020205020404" pitchFamily="49" charset="0"/>
              <a:buChar char="o"/>
            </a:pPr>
            <a:r>
              <a:rPr lang="fr-FR" dirty="0">
                <a:effectLst/>
                <a:latin typeface="Calibri" panose="020F0502020204030204" pitchFamily="34" charset="0"/>
                <a:ea typeface="Calibri" panose="020F0502020204030204" pitchFamily="34" charset="0"/>
                <a:cs typeface="Times New Roman" panose="02020603050405020304" pitchFamily="18" charset="0"/>
              </a:rPr>
              <a:t>Moyennes Entreprises</a:t>
            </a:r>
            <a:r>
              <a:rPr lang="fr-FR" dirty="0">
                <a:effectLst/>
                <a:latin typeface="Calibri" panose="020F0502020204030204" pitchFamily="34" charset="0"/>
                <a:ea typeface="Calibri" panose="020F0502020204030204" pitchFamily="34" charset="0"/>
                <a:cs typeface="Calibri" panose="020F0502020204030204" pitchFamily="34" charset="0"/>
              </a:rPr>
              <a:t> - 50% maximum des dépenses éligibles ;</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lnSpc>
                <a:spcPct val="107000"/>
              </a:lnSpc>
              <a:spcAft>
                <a:spcPts val="600"/>
              </a:spcAft>
              <a:buFont typeface="Courier New" panose="02070309020205020404" pitchFamily="49" charset="0"/>
              <a:buChar char="o"/>
            </a:pPr>
            <a:r>
              <a:rPr lang="fr-FR" dirty="0">
                <a:effectLst/>
                <a:latin typeface="Calibri" panose="020F0502020204030204" pitchFamily="34" charset="0"/>
                <a:ea typeface="Calibri" panose="020F0502020204030204" pitchFamily="34" charset="0"/>
                <a:cs typeface="Times New Roman" panose="02020603050405020304" pitchFamily="18" charset="0"/>
              </a:rPr>
              <a:t>Grandes Entreprises</a:t>
            </a:r>
            <a:r>
              <a:rPr lang="fr-FR" dirty="0">
                <a:effectLst/>
                <a:latin typeface="Calibri" panose="020F0502020204030204" pitchFamily="34" charset="0"/>
                <a:ea typeface="Calibri" panose="020F0502020204030204" pitchFamily="34" charset="0"/>
                <a:cs typeface="Calibri" panose="020F0502020204030204" pitchFamily="34" charset="0"/>
              </a:rPr>
              <a:t> - 40% maximum des dépenses éligibles ;</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lnSpc>
                <a:spcPct val="107000"/>
              </a:lnSpc>
              <a:spcAft>
                <a:spcPts val="600"/>
              </a:spcAft>
              <a:buFont typeface="Courier New" panose="02070309020205020404" pitchFamily="49" charset="0"/>
              <a:buChar char="o"/>
            </a:pPr>
            <a:r>
              <a:rPr lang="fr-FR" dirty="0">
                <a:effectLst/>
                <a:latin typeface="Calibri" panose="020F0502020204030204" pitchFamily="34" charset="0"/>
                <a:ea typeface="Calibri" panose="020F0502020204030204" pitchFamily="34" charset="0"/>
                <a:cs typeface="Calibri" panose="020F0502020204030204" pitchFamily="34" charset="0"/>
              </a:rPr>
              <a:t>Activité non économique - 80%.</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ZoneTexte 5">
            <a:extLst>
              <a:ext uri="{FF2B5EF4-FFF2-40B4-BE49-F238E27FC236}">
                <a16:creationId xmlns:a16="http://schemas.microsoft.com/office/drawing/2014/main" id="{2F97224D-0DA0-CFE0-989E-CC9428E1680D}"/>
              </a:ext>
            </a:extLst>
          </p:cNvPr>
          <p:cNvSpPr txBox="1"/>
          <p:nvPr/>
        </p:nvSpPr>
        <p:spPr>
          <a:xfrm>
            <a:off x="382028" y="6428550"/>
            <a:ext cx="11025352" cy="265457"/>
          </a:xfrm>
          <a:prstGeom prst="rect">
            <a:avLst/>
          </a:prstGeom>
          <a:noFill/>
        </p:spPr>
        <p:txBody>
          <a:bodyPr wrap="square">
            <a:spAutoFit/>
          </a:bodyPr>
          <a:lstStyle/>
          <a:p>
            <a:pPr algn="just">
              <a:lnSpc>
                <a:spcPct val="107000"/>
              </a:lnSpc>
              <a:spcAft>
                <a:spcPts val="800"/>
              </a:spcAft>
            </a:pPr>
            <a:r>
              <a:rPr lang="fr-FR" sz="1100" dirty="0">
                <a:latin typeface="Calibri" panose="020F0502020204030204" pitchFamily="34" charset="0"/>
                <a:ea typeface="Calibri" panose="020F0502020204030204" pitchFamily="34" charset="0"/>
                <a:cs typeface="Times New Roman" panose="02020603050405020304" pitchFamily="18" charset="0"/>
              </a:rPr>
              <a:t>*</a:t>
            </a:r>
            <a:r>
              <a:rPr lang="fr-FR" sz="1100" dirty="0">
                <a:effectLst/>
                <a:latin typeface="Calibri" panose="020F0502020204030204" pitchFamily="34" charset="0"/>
                <a:ea typeface="Calibri" panose="020F0502020204030204" pitchFamily="34" charset="0"/>
                <a:cs typeface="Times New Roman" panose="02020603050405020304" pitchFamily="18" charset="0"/>
              </a:rPr>
              <a:t>L’ADEME et la Région se réservent la possibilité de moduler leurs aides et de modifier leurs critères d’intervention en fonction des performances des projets, et des crédits disponibles</a:t>
            </a:r>
          </a:p>
        </p:txBody>
      </p:sp>
      <p:grpSp>
        <p:nvGrpSpPr>
          <p:cNvPr id="3" name="Groupe 2">
            <a:extLst>
              <a:ext uri="{FF2B5EF4-FFF2-40B4-BE49-F238E27FC236}">
                <a16:creationId xmlns:a16="http://schemas.microsoft.com/office/drawing/2014/main" id="{779FE70E-4E6B-0FB3-85CF-75EA4E696201}"/>
              </a:ext>
            </a:extLst>
          </p:cNvPr>
          <p:cNvGrpSpPr/>
          <p:nvPr/>
        </p:nvGrpSpPr>
        <p:grpSpPr>
          <a:xfrm>
            <a:off x="0" y="24618"/>
            <a:ext cx="2079422" cy="890588"/>
            <a:chOff x="0" y="24618"/>
            <a:chExt cx="2079422" cy="890588"/>
          </a:xfrm>
        </p:grpSpPr>
        <p:pic>
          <p:nvPicPr>
            <p:cNvPr id="4" name="Image 3" descr="Une image contenant texte&#10;&#10;Description générée automatiquement">
              <a:extLst>
                <a:ext uri="{FF2B5EF4-FFF2-40B4-BE49-F238E27FC236}">
                  <a16:creationId xmlns:a16="http://schemas.microsoft.com/office/drawing/2014/main" id="{F62464C0-187F-E185-B85A-7FA81DDBEF76}"/>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2109" y="72114"/>
              <a:ext cx="1337313" cy="771949"/>
            </a:xfrm>
            <a:prstGeom prst="rect">
              <a:avLst/>
            </a:prstGeom>
            <a:noFill/>
            <a:ln>
              <a:noFill/>
            </a:ln>
          </p:spPr>
        </p:pic>
        <p:pic>
          <p:nvPicPr>
            <p:cNvPr id="5" name="Image 4">
              <a:extLst>
                <a:ext uri="{FF2B5EF4-FFF2-40B4-BE49-F238E27FC236}">
                  <a16:creationId xmlns:a16="http://schemas.microsoft.com/office/drawing/2014/main" id="{5344001E-353D-56C9-A519-B32B1633214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4618"/>
              <a:ext cx="826517" cy="890588"/>
            </a:xfrm>
            <a:prstGeom prst="rect">
              <a:avLst/>
            </a:prstGeom>
          </p:spPr>
        </p:pic>
      </p:grpSp>
    </p:spTree>
    <p:extLst>
      <p:ext uri="{BB962C8B-B14F-4D97-AF65-F5344CB8AC3E}">
        <p14:creationId xmlns:p14="http://schemas.microsoft.com/office/powerpoint/2010/main" val="2148122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589BFA-F422-45E8-8396-325A4D28EC7F}"/>
              </a:ext>
            </a:extLst>
          </p:cNvPr>
          <p:cNvSpPr>
            <a:spLocks noGrp="1"/>
          </p:cNvSpPr>
          <p:nvPr>
            <p:ph type="title"/>
          </p:nvPr>
        </p:nvSpPr>
        <p:spPr>
          <a:xfrm>
            <a:off x="759351" y="842419"/>
            <a:ext cx="11388916" cy="701001"/>
          </a:xfrm>
        </p:spPr>
        <p:txBody>
          <a:bodyPr/>
          <a:lstStyle/>
          <a:p>
            <a:r>
              <a:rPr lang="fr-FR" dirty="0"/>
              <a:t>Liste non exhaustive d’exemples de projets éligibles</a:t>
            </a:r>
          </a:p>
        </p:txBody>
      </p:sp>
      <p:sp>
        <p:nvSpPr>
          <p:cNvPr id="6" name="Espace réservé du contenu 5">
            <a:extLst>
              <a:ext uri="{FF2B5EF4-FFF2-40B4-BE49-F238E27FC236}">
                <a16:creationId xmlns:a16="http://schemas.microsoft.com/office/drawing/2014/main" id="{2D2E7BFF-E50D-455B-BA79-249D6A8205D6}"/>
              </a:ext>
            </a:extLst>
          </p:cNvPr>
          <p:cNvSpPr>
            <a:spLocks noGrp="1"/>
          </p:cNvSpPr>
          <p:nvPr>
            <p:ph sz="quarter" idx="4"/>
          </p:nvPr>
        </p:nvSpPr>
        <p:spPr>
          <a:xfrm>
            <a:off x="401542" y="1326006"/>
            <a:ext cx="11388916" cy="4395387"/>
          </a:xfrm>
        </p:spPr>
        <p:txBody>
          <a:bodyPr>
            <a:normAutofit fontScale="92500" lnSpcReduction="10000"/>
          </a:bodyPr>
          <a:lstStyle/>
          <a:p>
            <a:pPr algn="just">
              <a:lnSpc>
                <a:spcPct val="105000"/>
              </a:lnSpc>
              <a:spcAft>
                <a:spcPts val="800"/>
              </a:spcAft>
            </a:pPr>
            <a:r>
              <a:rPr lang="fr-FR" sz="1200" dirty="0">
                <a:effectLst/>
                <a:latin typeface="Calibri" panose="020F0502020204030204" pitchFamily="34" charset="0"/>
                <a:ea typeface="Calibri" panose="020F0502020204030204" pitchFamily="34" charset="0"/>
                <a:cs typeface="Calibri" panose="020F0502020204030204" pitchFamily="34" charset="0"/>
              </a:rPr>
              <a:t> </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5000"/>
              </a:lnSpc>
              <a:spcAft>
                <a:spcPts val="800"/>
              </a:spcAft>
              <a:buSzPct val="75000"/>
              <a:buFont typeface="Symbol" panose="05050102010706020507" pitchFamily="18" charset="2"/>
              <a:buChar char=""/>
            </a:pPr>
            <a:r>
              <a:rPr lang="fr-FR" sz="1800" dirty="0">
                <a:latin typeface="Calibri" panose="020F0502020204030204" pitchFamily="34" charset="0"/>
                <a:cs typeface="Calibri" panose="020F0502020204030204" pitchFamily="34" charset="0"/>
              </a:rPr>
              <a:t>Optimisation et rationalisation des flux en volume et en distance ;</a:t>
            </a:r>
          </a:p>
          <a:p>
            <a:pPr marL="342900" indent="-342900" algn="just">
              <a:lnSpc>
                <a:spcPct val="105000"/>
              </a:lnSpc>
              <a:spcAft>
                <a:spcPts val="800"/>
              </a:spcAft>
              <a:buSzPct val="75000"/>
              <a:buFont typeface="Symbol" panose="05050102010706020507" pitchFamily="18" charset="2"/>
              <a:buChar char=""/>
            </a:pPr>
            <a:r>
              <a:rPr lang="fr-FR" sz="1800" dirty="0">
                <a:latin typeface="Calibri" panose="020F0502020204030204" pitchFamily="34" charset="0"/>
                <a:cs typeface="Calibri" panose="020F0502020204030204" pitchFamily="34" charset="0"/>
              </a:rPr>
              <a:t>Amélioration du chargement des véhicules et réduction des retours à vide (bourses de fret, boucle reverse, …) ;</a:t>
            </a:r>
          </a:p>
          <a:p>
            <a:pPr marL="342900" indent="-342900" algn="just">
              <a:lnSpc>
                <a:spcPct val="105000"/>
              </a:lnSpc>
              <a:spcAft>
                <a:spcPts val="800"/>
              </a:spcAft>
              <a:buSzPct val="75000"/>
              <a:buFont typeface="Symbol" panose="05050102010706020507" pitchFamily="18" charset="2"/>
              <a:buChar char=""/>
            </a:pPr>
            <a:r>
              <a:rPr lang="fr-FR" sz="1800" dirty="0">
                <a:latin typeface="Calibri" panose="020F0502020204030204" pitchFamily="34" charset="0"/>
                <a:cs typeface="Calibri" panose="020F0502020204030204" pitchFamily="34" charset="0"/>
              </a:rPr>
              <a:t>Massification et report modal ferré, fluvial, voire maritime de façade, sur courte distance le cas échéant, intégrant la rationalisation des pré/post acheminements et le traitement des ruptures de charge (y/c groupage-dégroupage, stock tampon, manutention) ;</a:t>
            </a:r>
          </a:p>
          <a:p>
            <a:pPr marL="342900" indent="-342900" algn="just">
              <a:lnSpc>
                <a:spcPct val="105000"/>
              </a:lnSpc>
              <a:spcAft>
                <a:spcPts val="800"/>
              </a:spcAft>
              <a:buSzPct val="75000"/>
              <a:buFont typeface="Symbol" panose="05050102010706020507" pitchFamily="18" charset="2"/>
              <a:buChar char=""/>
            </a:pPr>
            <a:r>
              <a:rPr lang="fr-FR" sz="1800" dirty="0">
                <a:latin typeface="Calibri" panose="020F0502020204030204" pitchFamily="34" charset="0"/>
                <a:cs typeface="Calibri" panose="020F0502020204030204" pitchFamily="34" charset="0"/>
              </a:rPr>
              <a:t>Mixité d’usages ou fonctionnelle, y compris dans sa dimension temporelle le cas échéant, et rationalisation des ressources / moyens (fret-voyageurs, espaces partagés y compris sur voirie, densification de ZAE, flottes décarbonées mutualisées, …) ;</a:t>
            </a:r>
          </a:p>
          <a:p>
            <a:pPr marL="342900" indent="-342900" algn="just">
              <a:lnSpc>
                <a:spcPct val="105000"/>
              </a:lnSpc>
              <a:spcAft>
                <a:spcPts val="800"/>
              </a:spcAft>
              <a:buSzPct val="75000"/>
              <a:buFont typeface="Symbol" panose="05050102010706020507" pitchFamily="18" charset="2"/>
              <a:buChar char=""/>
            </a:pPr>
            <a:r>
              <a:rPr lang="fr-FR" sz="1800" dirty="0">
                <a:latin typeface="Calibri" panose="020F0502020204030204" pitchFamily="34" charset="0"/>
                <a:cs typeface="Calibri" panose="020F0502020204030204" pitchFamily="34" charset="0"/>
              </a:rPr>
              <a:t>Mise en place de centre de distribution / espaces logistiques / bureaux de quartier, hybrides le cas échéant, voire de hubs mobiles, adossés à des flottes décarbonées (dont cyclo-logistique), voire une solution d’avitaillement in situ, et optimisant l’usage du foncier (y/c requalification de friches ou exploitation de délaissés) ;</a:t>
            </a:r>
          </a:p>
          <a:p>
            <a:pPr marL="342900" indent="-342900" algn="just">
              <a:lnSpc>
                <a:spcPct val="105000"/>
              </a:lnSpc>
              <a:spcAft>
                <a:spcPts val="800"/>
              </a:spcAft>
              <a:buSzPct val="75000"/>
              <a:buFont typeface="Symbol" panose="05050102010706020507" pitchFamily="18" charset="2"/>
              <a:buChar char=""/>
            </a:pPr>
            <a:r>
              <a:rPr lang="fr-FR" sz="1800" dirty="0">
                <a:latin typeface="Calibri" panose="020F0502020204030204" pitchFamily="34" charset="0"/>
                <a:cs typeface="Calibri" panose="020F0502020204030204" pitchFamily="34" charset="0"/>
              </a:rPr>
              <a:t>Amélioration de l’accueil de la logistique en termes d’aménagement, stationnement, circulation, notamment dans le contexte de la mise en place de ZFE-m ;</a:t>
            </a:r>
          </a:p>
          <a:p>
            <a:pPr marL="342900" indent="-342900" algn="just">
              <a:lnSpc>
                <a:spcPct val="105000"/>
              </a:lnSpc>
              <a:spcAft>
                <a:spcPts val="800"/>
              </a:spcAft>
              <a:buSzPct val="75000"/>
              <a:buFont typeface="Symbol" panose="05050102010706020507" pitchFamily="18" charset="2"/>
              <a:buChar char=""/>
            </a:pPr>
            <a:r>
              <a:rPr lang="fr-FR" sz="1800" dirty="0">
                <a:latin typeface="Calibri" panose="020F0502020204030204" pitchFamily="34" charset="0"/>
                <a:cs typeface="Calibri" panose="020F0502020204030204" pitchFamily="34" charset="0"/>
              </a:rPr>
              <a:t>...</a:t>
            </a:r>
          </a:p>
          <a:p>
            <a:endParaRPr lang="fr-FR" sz="1050" dirty="0"/>
          </a:p>
        </p:txBody>
      </p:sp>
      <p:sp>
        <p:nvSpPr>
          <p:cNvPr id="7" name="Espace réservé du pied de page 5">
            <a:extLst>
              <a:ext uri="{FF2B5EF4-FFF2-40B4-BE49-F238E27FC236}">
                <a16:creationId xmlns:a16="http://schemas.microsoft.com/office/drawing/2014/main" id="{678F09B1-26BD-92EC-3FF7-717A4C909FBF}"/>
              </a:ext>
            </a:extLst>
          </p:cNvPr>
          <p:cNvSpPr>
            <a:spLocks noGrp="1"/>
          </p:cNvSpPr>
          <p:nvPr>
            <p:ph type="ftr" sz="quarter" idx="11"/>
          </p:nvPr>
        </p:nvSpPr>
        <p:spPr>
          <a:xfrm>
            <a:off x="401542" y="6370462"/>
            <a:ext cx="4085550" cy="365125"/>
          </a:xfrm>
        </p:spPr>
        <p:txBody>
          <a:bodyPr/>
          <a:lstStyle/>
          <a:p>
            <a:r>
              <a:rPr lang="fr-FR" sz="900" dirty="0"/>
              <a:t>ADEME/REGION PROVENCE ALPES-COTES D’AZUR</a:t>
            </a:r>
          </a:p>
        </p:txBody>
      </p:sp>
      <p:sp>
        <p:nvSpPr>
          <p:cNvPr id="8" name="ZoneTexte 7">
            <a:extLst>
              <a:ext uri="{FF2B5EF4-FFF2-40B4-BE49-F238E27FC236}">
                <a16:creationId xmlns:a16="http://schemas.microsoft.com/office/drawing/2014/main" id="{B63F3E57-A95F-67B8-A283-698E4EF86E45}"/>
              </a:ext>
            </a:extLst>
          </p:cNvPr>
          <p:cNvSpPr txBox="1"/>
          <p:nvPr/>
        </p:nvSpPr>
        <p:spPr>
          <a:xfrm>
            <a:off x="265839" y="5468414"/>
            <a:ext cx="11660322" cy="905312"/>
          </a:xfrm>
          <a:prstGeom prst="rect">
            <a:avLst/>
          </a:prstGeom>
          <a:noFill/>
        </p:spPr>
        <p:txBody>
          <a:bodyPr wrap="square">
            <a:spAutoFit/>
          </a:bodyPr>
          <a:lstStyle/>
          <a:p>
            <a:pPr algn="just">
              <a:lnSpc>
                <a:spcPct val="105000"/>
              </a:lnSpc>
              <a:spcAft>
                <a:spcPts val="800"/>
              </a:spcAft>
            </a:pPr>
            <a:r>
              <a:rPr lang="fr-FR" sz="1700" dirty="0">
                <a:latin typeface="Calibri" panose="020F0502020204030204" pitchFamily="34" charset="0"/>
                <a:cs typeface="Calibri" panose="020F0502020204030204" pitchFamily="34" charset="0"/>
              </a:rPr>
              <a:t>Seront privilégiés les projets visant </a:t>
            </a:r>
            <a:r>
              <a:rPr lang="fr-FR" sz="1700" b="1" dirty="0">
                <a:latin typeface="Calibri" panose="020F0502020204030204" pitchFamily="34" charset="0"/>
                <a:cs typeface="Calibri" panose="020F0502020204030204" pitchFamily="34" charset="0"/>
              </a:rPr>
              <a:t>le déploiement de pratiques / solutions innovantes </a:t>
            </a:r>
            <a:r>
              <a:rPr lang="fr-FR" sz="1700" dirty="0">
                <a:latin typeface="Calibri" panose="020F0502020204030204" pitchFamily="34" charset="0"/>
                <a:cs typeface="Calibri" panose="020F0502020204030204" pitchFamily="34" charset="0"/>
              </a:rPr>
              <a:t>et s’appuyant sur </a:t>
            </a:r>
            <a:r>
              <a:rPr lang="fr-FR" sz="1700" b="1" dirty="0">
                <a:latin typeface="Calibri" panose="020F0502020204030204" pitchFamily="34" charset="0"/>
                <a:cs typeface="Calibri" panose="020F0502020204030204" pitchFamily="34" charset="0"/>
              </a:rPr>
              <a:t>la collaboration et la mutualisation</a:t>
            </a:r>
            <a:r>
              <a:rPr lang="fr-FR" sz="1700" dirty="0">
                <a:latin typeface="Calibri" panose="020F0502020204030204" pitchFamily="34" charset="0"/>
                <a:cs typeface="Calibri" panose="020F0502020204030204" pitchFamily="34" charset="0"/>
              </a:rPr>
              <a:t> entre chargeurs, filières, opérateurs, en volumes et en ressources (foncières, immobilières, équipements, véhicules, compétences, …)</a:t>
            </a:r>
          </a:p>
        </p:txBody>
      </p:sp>
      <p:grpSp>
        <p:nvGrpSpPr>
          <p:cNvPr id="3" name="Groupe 2">
            <a:extLst>
              <a:ext uri="{FF2B5EF4-FFF2-40B4-BE49-F238E27FC236}">
                <a16:creationId xmlns:a16="http://schemas.microsoft.com/office/drawing/2014/main" id="{8095BB14-9F93-6D2A-72EA-D9F5FE751471}"/>
              </a:ext>
            </a:extLst>
          </p:cNvPr>
          <p:cNvGrpSpPr/>
          <p:nvPr/>
        </p:nvGrpSpPr>
        <p:grpSpPr>
          <a:xfrm>
            <a:off x="0" y="24618"/>
            <a:ext cx="2079422" cy="890588"/>
            <a:chOff x="0" y="24618"/>
            <a:chExt cx="2079422" cy="890588"/>
          </a:xfrm>
        </p:grpSpPr>
        <p:pic>
          <p:nvPicPr>
            <p:cNvPr id="5" name="Image 4" descr="Une image contenant texte&#10;&#10;Description générée automatiquement">
              <a:extLst>
                <a:ext uri="{FF2B5EF4-FFF2-40B4-BE49-F238E27FC236}">
                  <a16:creationId xmlns:a16="http://schemas.microsoft.com/office/drawing/2014/main" id="{0347951C-21A8-7E43-F113-CEAAA1972E4D}"/>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2109" y="72114"/>
              <a:ext cx="1337313" cy="771949"/>
            </a:xfrm>
            <a:prstGeom prst="rect">
              <a:avLst/>
            </a:prstGeom>
            <a:noFill/>
            <a:ln>
              <a:noFill/>
            </a:ln>
          </p:spPr>
        </p:pic>
        <p:pic>
          <p:nvPicPr>
            <p:cNvPr id="9" name="Image 8">
              <a:extLst>
                <a:ext uri="{FF2B5EF4-FFF2-40B4-BE49-F238E27FC236}">
                  <a16:creationId xmlns:a16="http://schemas.microsoft.com/office/drawing/2014/main" id="{C281EB21-6BAB-E134-F001-F88313BA397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4618"/>
              <a:ext cx="826517" cy="890588"/>
            </a:xfrm>
            <a:prstGeom prst="rect">
              <a:avLst/>
            </a:prstGeom>
          </p:spPr>
        </p:pic>
      </p:grpSp>
    </p:spTree>
    <p:extLst>
      <p:ext uri="{BB962C8B-B14F-4D97-AF65-F5344CB8AC3E}">
        <p14:creationId xmlns:p14="http://schemas.microsoft.com/office/powerpoint/2010/main" val="197566802"/>
      </p:ext>
    </p:extLst>
  </p:cSld>
  <p:clrMapOvr>
    <a:masterClrMapping/>
  </p:clrMapOvr>
</p:sld>
</file>

<file path=ppt/theme/theme1.xml><?xml version="1.0" encoding="utf-8"?>
<a:theme xmlns:a="http://schemas.openxmlformats.org/drawingml/2006/main" name="Thème Office">
  <a:themeElements>
    <a:clrScheme name="ADEME">
      <a:dk1>
        <a:sysClr val="windowText" lastClr="000000"/>
      </a:dk1>
      <a:lt1>
        <a:sysClr val="window" lastClr="FFFFFF"/>
      </a:lt1>
      <a:dk2>
        <a:srgbClr val="169B62"/>
      </a:dk2>
      <a:lt2>
        <a:srgbClr val="466964"/>
      </a:lt2>
      <a:accent1>
        <a:srgbClr val="5770BE"/>
      </a:accent1>
      <a:accent2>
        <a:srgbClr val="484D7A"/>
      </a:accent2>
      <a:accent3>
        <a:srgbClr val="FF8D7E"/>
      </a:accent3>
      <a:accent4>
        <a:srgbClr val="FFE800"/>
      </a:accent4>
      <a:accent5>
        <a:srgbClr val="FF9940"/>
      </a:accent5>
      <a:accent6>
        <a:srgbClr val="FF6F4C"/>
      </a:accent6>
      <a:hlink>
        <a:srgbClr val="7D4E5B"/>
      </a:hlink>
      <a:folHlink>
        <a:srgbClr val="A26859"/>
      </a:folHlink>
    </a:clrScheme>
    <a:fontScheme name="Personnalisé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00320_ADEME_Masque PPT Arial.pptx [Lecture seule]" id="{2C70ABF1-A830-4F25-86D2-0526B50EC19D}" vid="{57811D07-33D5-43AE-8025-39FCACA17539}"/>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modele_bleu-16_9</Template>
  <TotalTime>26091</TotalTime>
  <Words>2365</Words>
  <Application>Microsoft Office PowerPoint</Application>
  <PresentationFormat>Grand écran</PresentationFormat>
  <Paragraphs>154</Paragraphs>
  <Slides>15</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15</vt:i4>
      </vt:variant>
    </vt:vector>
  </HeadingPairs>
  <TitlesOfParts>
    <vt:vector size="23" baseType="lpstr">
      <vt:lpstr>Arial</vt:lpstr>
      <vt:lpstr>Calibri</vt:lpstr>
      <vt:lpstr>Calibri Light</vt:lpstr>
      <vt:lpstr>Courier New</vt:lpstr>
      <vt:lpstr>Helvetica</vt:lpstr>
      <vt:lpstr>Symbol</vt:lpstr>
      <vt:lpstr>Wingdings</vt:lpstr>
      <vt:lpstr>Thème Office</vt:lpstr>
      <vt:lpstr>Appel à Projets  Logistique bas carbone en Provence-Alpes-Côte d’Azur</vt:lpstr>
      <vt:lpstr>Un contexte entraînant de nouveaux schémas collaboratifs : mutualisation, circuits courts et économie circulaire</vt:lpstr>
      <vt:lpstr>Enjeux du transport de marchandises et de la logistique de demain</vt:lpstr>
      <vt:lpstr>Enjeux du transport de marchandises et la logistique de demain</vt:lpstr>
      <vt:lpstr>Structures éligibles </vt:lpstr>
      <vt:lpstr>Critères d’éligibilité </vt:lpstr>
      <vt:lpstr>Critères de sélection</vt:lpstr>
      <vt:lpstr>Niveau d’aide</vt:lpstr>
      <vt:lpstr>Liste non exhaustive d’exemples de projets éligibles</vt:lpstr>
      <vt:lpstr>Procédure de candidature</vt:lpstr>
      <vt:lpstr>Etapes et calendrier de l’Appel à Projets</vt:lpstr>
      <vt:lpstr>Points de vigilance </vt:lpstr>
      <vt:lpstr>Autres dispositifs publiques </vt:lpstr>
      <vt:lpstr>Bibliographie</vt:lpstr>
      <vt:lpstr>Présentation PowerPoint</vt:lpstr>
    </vt:vector>
  </TitlesOfParts>
  <Company>ADEME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Appel à Projets  Logistique bas carbone en Provence-Alpes-Côte d’Azur</dc:title>
  <dc:creator>CORNET Dorine</dc:creator>
  <cp:lastModifiedBy>RAFFAILLAC Julie</cp:lastModifiedBy>
  <cp:revision>40</cp:revision>
  <dcterms:created xsi:type="dcterms:W3CDTF">2023-02-20T14:06:50Z</dcterms:created>
  <dcterms:modified xsi:type="dcterms:W3CDTF">2023-04-17T08:46:24Z</dcterms:modified>
</cp:coreProperties>
</file>