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7"/>
  </p:notesMasterIdLst>
  <p:handoutMasterIdLst>
    <p:handoutMasterId r:id="rId18"/>
  </p:handoutMasterIdLst>
  <p:sldIdLst>
    <p:sldId id="262" r:id="rId2"/>
    <p:sldId id="306" r:id="rId3"/>
    <p:sldId id="283" r:id="rId4"/>
    <p:sldId id="280" r:id="rId5"/>
    <p:sldId id="286" r:id="rId6"/>
    <p:sldId id="285" r:id="rId7"/>
    <p:sldId id="290" r:id="rId8"/>
    <p:sldId id="302" r:id="rId9"/>
    <p:sldId id="301" r:id="rId10"/>
    <p:sldId id="292" r:id="rId11"/>
    <p:sldId id="293" r:id="rId12"/>
    <p:sldId id="307" r:id="rId13"/>
    <p:sldId id="308" r:id="rId14"/>
    <p:sldId id="309" r:id="rId15"/>
    <p:sldId id="304" r:id="rId16"/>
  </p:sldIdLst>
  <p:sldSz cx="9906000" cy="6858000" type="A4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>
          <p15:clr>
            <a:srgbClr val="A4A3A4"/>
          </p15:clr>
        </p15:guide>
        <p15:guide id="2" pos="28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AEE"/>
    <a:srgbClr val="EF4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6" autoAdjust="0"/>
    <p:restoredTop sz="93979" autoAdjust="0"/>
  </p:normalViewPr>
  <p:slideViewPr>
    <p:cSldViewPr snapToGrid="0" snapToObjects="1" showGuides="1">
      <p:cViewPr>
        <p:scale>
          <a:sx n="66" d="100"/>
          <a:sy n="66" d="100"/>
        </p:scale>
        <p:origin x="1192" y="32"/>
      </p:cViewPr>
      <p:guideLst>
        <p:guide orient="horz" pos="2827"/>
        <p:guide pos="2841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84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26/07/2021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26/07/2021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1363"/>
            <a:ext cx="5343525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 smtClean="0"/>
              <a:t>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 smtClean="0"/>
              <a:t>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 smtClean="0"/>
              <a:t>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 smtClean="0"/>
              <a:t>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 smtClean="0"/>
              <a:t>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 smtClean="0"/>
              <a:t>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 smtClean="0"/>
              <a:t>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 smtClean="0"/>
              <a:t>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 smtClean="0"/>
              <a:t>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 smtClean="0"/>
              <a:t>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 smtClean="0"/>
              <a:t> </a:t>
            </a:r>
          </a:p>
          <a:p>
            <a:r>
              <a:rPr lang="fr-FR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 smtClean="0"/>
              <a:t> </a:t>
            </a:r>
          </a:p>
          <a:p>
            <a:r>
              <a:rPr lang="fr-FR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 smtClean="0"/>
              <a:t> </a:t>
            </a:r>
          </a:p>
          <a:p>
            <a:r>
              <a:rPr lang="fr-FR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334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C:\Users\zineb_glila\Desktop\Clients en cours\ADEME\Cover5-gris.jpg"/>
          <p:cNvPicPr>
            <a:picLocks noChangeAspect="1" noChangeArrowheads="1"/>
          </p:cNvPicPr>
          <p:nvPr userDrawn="1"/>
        </p:nvPicPr>
        <p:blipFill>
          <a:blip r:embed="rId6" cstate="print"/>
          <a:srcRect t="24550"/>
          <a:stretch>
            <a:fillRect/>
          </a:stretch>
        </p:blipFill>
        <p:spPr bwMode="auto">
          <a:xfrm>
            <a:off x="0" y="1683780"/>
            <a:ext cx="9906000" cy="5174343"/>
          </a:xfrm>
          <a:prstGeom prst="rect">
            <a:avLst/>
          </a:prstGeom>
          <a:noFill/>
        </p:spPr>
      </p:pic>
      <p:sp>
        <p:nvSpPr>
          <p:cNvPr id="6" name="Freeform 8"/>
          <p:cNvSpPr>
            <a:spLocks/>
          </p:cNvSpPr>
          <p:nvPr userDrawn="1"/>
        </p:nvSpPr>
        <p:spPr bwMode="auto">
          <a:xfrm>
            <a:off x="78" y="4899491"/>
            <a:ext cx="9905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>
              <a:solidFill>
                <a:srgbClr val="40404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0976" y="410029"/>
            <a:ext cx="6826654" cy="488950"/>
          </a:xfrm>
        </p:spPr>
        <p:txBody>
          <a:bodyPr lIns="0" tIns="0" rIns="0" bIns="0" anchor="b">
            <a:no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976" y="899101"/>
            <a:ext cx="6826654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16" name="Freeform 15"/>
          <p:cNvSpPr/>
          <p:nvPr userDrawn="1"/>
        </p:nvSpPr>
        <p:spPr>
          <a:xfrm>
            <a:off x="0" y="4823460"/>
            <a:ext cx="9906000" cy="739140"/>
          </a:xfrm>
          <a:custGeom>
            <a:avLst/>
            <a:gdLst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7391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883140 w 9906000"/>
              <a:gd name="connsiteY2" fmla="*/ 1295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89716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28773 h 739140"/>
              <a:gd name="connsiteX3" fmla="*/ 0 w 9906000"/>
              <a:gd name="connsiteY3" fmla="*/ 739140 h 739140"/>
              <a:gd name="connsiteX4" fmla="*/ 0 w 9906000"/>
              <a:gd name="connsiteY4" fmla="*/ 0 h 7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0" h="739140">
                <a:moveTo>
                  <a:pt x="0" y="0"/>
                </a:moveTo>
                <a:lnTo>
                  <a:pt x="9906000" y="0"/>
                </a:lnTo>
                <a:lnTo>
                  <a:pt x="9906000" y="128773"/>
                </a:lnTo>
                <a:lnTo>
                  <a:pt x="0" y="739140"/>
                </a:lnTo>
                <a:lnTo>
                  <a:pt x="0" y="0"/>
                </a:lnTo>
                <a:close/>
              </a:path>
            </a:pathLst>
          </a:custGeom>
          <a:solidFill>
            <a:srgbClr val="EF4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prstClr val="white"/>
              </a:solidFill>
            </a:endParaRPr>
          </a:p>
        </p:txBody>
      </p:sp>
      <p:pic>
        <p:nvPicPr>
          <p:cNvPr id="9" name="Image 8" descr="ADEME Agence de la transition énergetique"/>
          <p:cNvPicPr/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79" y="5324450"/>
            <a:ext cx="900430" cy="1069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437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 userDrawn="1"/>
        </p:nvPicPr>
        <p:blipFill>
          <a:blip r:embed="rId6" cstate="print"/>
          <a:srcRect l="2307" b="49"/>
          <a:stretch>
            <a:fillRect/>
          </a:stretch>
        </p:blipFill>
        <p:spPr bwMode="gray">
          <a:xfrm rot="16200000">
            <a:off x="-1000207" y="1000210"/>
            <a:ext cx="6858002" cy="485758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 userDrawn="1">
            <p:ph type="title"/>
          </p:nvPr>
        </p:nvSpPr>
        <p:spPr bwMode="gray">
          <a:xfrm>
            <a:off x="5475796" y="2438400"/>
            <a:ext cx="4146503" cy="1714500"/>
          </a:xfrm>
        </p:spPr>
        <p:txBody>
          <a:bodyPr anchor="ctr"/>
          <a:lstStyle>
            <a:lvl1pPr algn="ctr">
              <a:defRPr sz="32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3" name="Freeform 12"/>
          <p:cNvSpPr/>
          <p:nvPr userDrawn="1"/>
        </p:nvSpPr>
        <p:spPr bwMode="gray">
          <a:xfrm rot="16200000" flipH="1">
            <a:off x="1597822" y="3177023"/>
            <a:ext cx="6858001" cy="503962"/>
          </a:xfrm>
          <a:custGeom>
            <a:avLst/>
            <a:gdLst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7391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883140 w 9906000"/>
              <a:gd name="connsiteY2" fmla="*/ 1295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89716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28773 h 739140"/>
              <a:gd name="connsiteX3" fmla="*/ 0 w 9906000"/>
              <a:gd name="connsiteY3" fmla="*/ 739140 h 739140"/>
              <a:gd name="connsiteX4" fmla="*/ 0 w 9906000"/>
              <a:gd name="connsiteY4" fmla="*/ 0 h 7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0" h="739140">
                <a:moveTo>
                  <a:pt x="0" y="0"/>
                </a:moveTo>
                <a:lnTo>
                  <a:pt x="9906000" y="0"/>
                </a:lnTo>
                <a:lnTo>
                  <a:pt x="9906000" y="128773"/>
                </a:lnTo>
                <a:lnTo>
                  <a:pt x="0" y="739140"/>
                </a:lnTo>
                <a:lnTo>
                  <a:pt x="0" y="0"/>
                </a:lnTo>
                <a:close/>
              </a:path>
            </a:pathLst>
          </a:custGeom>
          <a:solidFill>
            <a:srgbClr val="EF4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prstClr val="white"/>
              </a:solidFill>
            </a:endParaRPr>
          </a:p>
        </p:txBody>
      </p:sp>
      <p:pic>
        <p:nvPicPr>
          <p:cNvPr id="8" name="Image 7" descr="Le Programme d&amp;#39;investissements d&amp;#39;avenir | Gouvernement.fr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444" y="5347628"/>
            <a:ext cx="1022985" cy="1022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ADEME Agence de la transition énergetique"/>
          <p:cNvPicPr/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127" y="5324450"/>
            <a:ext cx="900430" cy="1069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64BCCE4-9674-E34F-AE62-F6429200F520}"/>
              </a:ext>
            </a:extLst>
          </p:cNvPr>
          <p:cNvPicPr/>
          <p:nvPr userDrawn="1"/>
        </p:nvPicPr>
        <p:blipFill rotWithShape="1">
          <a:blip r:embed="rId9"/>
          <a:srcRect l="20661" t="8787" r="67040" b="70778"/>
          <a:stretch/>
        </p:blipFill>
        <p:spPr>
          <a:xfrm>
            <a:off x="6911593" y="5306670"/>
            <a:ext cx="118237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539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5162314" y="2093063"/>
            <a:ext cx="424861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495412" y="2093063"/>
            <a:ext cx="4319656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prstClr val="white"/>
              </a:solidFill>
            </a:endParaRPr>
          </a:p>
        </p:txBody>
      </p:sp>
      <p:sp>
        <p:nvSpPr>
          <p:cNvPr id="15" name="ColumnHeader"/>
          <p:cNvSpPr txBox="1">
            <a:spLocks/>
          </p:cNvSpPr>
          <p:nvPr userDrawn="1"/>
        </p:nvSpPr>
        <p:spPr bwMode="gray">
          <a:xfrm>
            <a:off x="495412" y="1662176"/>
            <a:ext cx="4319656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  <a:extLst/>
        </p:spPr>
        <p:txBody>
          <a:bodyPr wrap="square"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 smtClean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6" name="ColumnHeader"/>
          <p:cNvSpPr txBox="1">
            <a:spLocks/>
          </p:cNvSpPr>
          <p:nvPr userDrawn="1"/>
        </p:nvSpPr>
        <p:spPr bwMode="gray">
          <a:xfrm>
            <a:off x="5162314" y="1662176"/>
            <a:ext cx="424861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  <a:extLst/>
        </p:spPr>
        <p:txBody>
          <a:bodyPr wrap="square"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 smtClean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95412" y="1662176"/>
            <a:ext cx="4319656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5162314" y="1662176"/>
            <a:ext cx="424861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403" y="2194912"/>
            <a:ext cx="4128256" cy="3300152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5260296" y="2194912"/>
            <a:ext cx="4060367" cy="3300152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4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495443" y="2301413"/>
            <a:ext cx="406704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prstClr val="white"/>
              </a:solidFill>
            </a:endParaRPr>
          </a:p>
        </p:txBody>
      </p:sp>
      <p:sp>
        <p:nvSpPr>
          <p:cNvPr id="16" name="ColumnHeader"/>
          <p:cNvSpPr txBox="1">
            <a:spLocks/>
          </p:cNvSpPr>
          <p:nvPr userDrawn="1"/>
        </p:nvSpPr>
        <p:spPr bwMode="gray">
          <a:xfrm>
            <a:off x="495443" y="1593689"/>
            <a:ext cx="406704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  <a:extLst/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 smtClean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95443" y="1534967"/>
            <a:ext cx="406704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8" name="Chart Placeholder 13"/>
          <p:cNvSpPr>
            <a:spLocks noGrp="1"/>
          </p:cNvSpPr>
          <p:nvPr>
            <p:ph type="chart" sz="quarter" idx="13"/>
          </p:nvPr>
        </p:nvSpPr>
        <p:spPr>
          <a:xfrm>
            <a:off x="585547" y="2403262"/>
            <a:ext cx="3886841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 smtClean="0"/>
              <a:t>Cliquez sur l'icône pour ajouter un graphique</a:t>
            </a:r>
            <a:endParaRPr lang="fr-FR"/>
          </a:p>
        </p:txBody>
      </p:sp>
      <p:sp>
        <p:nvSpPr>
          <p:cNvPr id="19" name="Rectangle 18"/>
          <p:cNvSpPr/>
          <p:nvPr userDrawn="1"/>
        </p:nvSpPr>
        <p:spPr>
          <a:xfrm>
            <a:off x="5343945" y="2301413"/>
            <a:ext cx="406704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prstClr val="white"/>
              </a:solidFill>
            </a:endParaRPr>
          </a:p>
        </p:txBody>
      </p:sp>
      <p:sp>
        <p:nvSpPr>
          <p:cNvPr id="20" name="ColumnHeader"/>
          <p:cNvSpPr txBox="1">
            <a:spLocks/>
          </p:cNvSpPr>
          <p:nvPr userDrawn="1"/>
        </p:nvSpPr>
        <p:spPr bwMode="gray">
          <a:xfrm>
            <a:off x="5343945" y="1551748"/>
            <a:ext cx="406704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  <a:extLst/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 smtClean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43945" y="1551748"/>
            <a:ext cx="406704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22" name="Chart Placeholder 13"/>
          <p:cNvSpPr>
            <a:spLocks noGrp="1"/>
          </p:cNvSpPr>
          <p:nvPr>
            <p:ph type="chart" sz="quarter" idx="17"/>
          </p:nvPr>
        </p:nvSpPr>
        <p:spPr>
          <a:xfrm>
            <a:off x="5434049" y="2403262"/>
            <a:ext cx="3886841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6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 userDrawn="1"/>
        </p:nvSpPr>
        <p:spPr>
          <a:xfrm>
            <a:off x="495443" y="2301958"/>
            <a:ext cx="406704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5343945" y="1819275"/>
            <a:ext cx="4067049" cy="398598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4" name="ColumnHeader"/>
          <p:cNvSpPr txBox="1">
            <a:spLocks/>
          </p:cNvSpPr>
          <p:nvPr userDrawn="1"/>
        </p:nvSpPr>
        <p:spPr bwMode="gray">
          <a:xfrm>
            <a:off x="495443" y="1870526"/>
            <a:ext cx="406704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  <a:extLst/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 smtClean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95443" y="1870526"/>
            <a:ext cx="406704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Chart Placeholder 13"/>
          <p:cNvSpPr>
            <a:spLocks noGrp="1"/>
          </p:cNvSpPr>
          <p:nvPr>
            <p:ph type="chart" sz="quarter" idx="13"/>
          </p:nvPr>
        </p:nvSpPr>
        <p:spPr>
          <a:xfrm>
            <a:off x="585547" y="2396758"/>
            <a:ext cx="3886841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 smtClean="0"/>
              <a:t>Cliquez sur l'icône pour ajouter un graphique</a:t>
            </a:r>
            <a:endParaRPr lang="fr-FR"/>
          </a:p>
        </p:txBody>
      </p:sp>
      <p:sp>
        <p:nvSpPr>
          <p:cNvPr id="16" name="Rectangle 15"/>
          <p:cNvSpPr/>
          <p:nvPr userDrawn="1"/>
        </p:nvSpPr>
        <p:spPr>
          <a:xfrm>
            <a:off x="495443" y="4462196"/>
            <a:ext cx="406704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prstClr val="white"/>
              </a:solidFill>
            </a:endParaRPr>
          </a:p>
        </p:txBody>
      </p:sp>
      <p:sp>
        <p:nvSpPr>
          <p:cNvPr id="17" name="ColumnHeader"/>
          <p:cNvSpPr txBox="1">
            <a:spLocks/>
          </p:cNvSpPr>
          <p:nvPr userDrawn="1"/>
        </p:nvSpPr>
        <p:spPr bwMode="gray">
          <a:xfrm>
            <a:off x="495443" y="4030891"/>
            <a:ext cx="406704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  <a:extLst/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 smtClean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95443" y="4030891"/>
            <a:ext cx="406704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8" name="Chart Placeholder 13"/>
          <p:cNvSpPr>
            <a:spLocks noGrp="1"/>
          </p:cNvSpPr>
          <p:nvPr>
            <p:ph type="chart" sz="quarter" idx="18"/>
          </p:nvPr>
        </p:nvSpPr>
        <p:spPr>
          <a:xfrm>
            <a:off x="585547" y="4556996"/>
            <a:ext cx="3886841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9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4" name="Table Placeholder 13"/>
          <p:cNvSpPr>
            <a:spLocks noGrp="1"/>
          </p:cNvSpPr>
          <p:nvPr>
            <p:ph type="tbl" sz="quarter" idx="10"/>
          </p:nvPr>
        </p:nvSpPr>
        <p:spPr>
          <a:xfrm>
            <a:off x="495300" y="1819279"/>
            <a:ext cx="89154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 smtClean="0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331" name="think-cell Slide" r:id="rId13" imgW="270" imgH="270" progId="TCLayout.ActiveDocument.1">
                  <p:embed/>
                </p:oleObj>
              </mc:Choice>
              <mc:Fallback>
                <p:oleObj name="think-cell Slide" r:id="rId1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Freeform 18"/>
          <p:cNvSpPr/>
          <p:nvPr/>
        </p:nvSpPr>
        <p:spPr bwMode="gray">
          <a:xfrm>
            <a:off x="0" y="6457629"/>
            <a:ext cx="9907991" cy="261505"/>
          </a:xfrm>
          <a:custGeom>
            <a:avLst/>
            <a:gdLst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7391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883140 w 9906000"/>
              <a:gd name="connsiteY2" fmla="*/ 1295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89716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28773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1331860"/>
              <a:gd name="connsiteX1" fmla="*/ 9906000 w 9906000"/>
              <a:gd name="connsiteY1" fmla="*/ 0 h 1331860"/>
              <a:gd name="connsiteX2" fmla="*/ 9906000 w 9906000"/>
              <a:gd name="connsiteY2" fmla="*/ 128773 h 1331860"/>
              <a:gd name="connsiteX3" fmla="*/ 0 w 9906000"/>
              <a:gd name="connsiteY3" fmla="*/ 1331860 h 1331860"/>
              <a:gd name="connsiteX4" fmla="*/ 0 w 9906000"/>
              <a:gd name="connsiteY4" fmla="*/ 0 h 1331860"/>
              <a:gd name="connsiteX0" fmla="*/ 0 w 9914313"/>
              <a:gd name="connsiteY0" fmla="*/ 0 h 1331860"/>
              <a:gd name="connsiteX1" fmla="*/ 9906000 w 9914313"/>
              <a:gd name="connsiteY1" fmla="*/ 0 h 1331860"/>
              <a:gd name="connsiteX2" fmla="*/ 9914313 w 9914313"/>
              <a:gd name="connsiteY2" fmla="*/ 382794 h 1331860"/>
              <a:gd name="connsiteX3" fmla="*/ 0 w 9914313"/>
              <a:gd name="connsiteY3" fmla="*/ 1331860 h 1331860"/>
              <a:gd name="connsiteX4" fmla="*/ 0 w 9914313"/>
              <a:gd name="connsiteY4" fmla="*/ 0 h 1331860"/>
              <a:gd name="connsiteX0" fmla="*/ 0 w 9906000"/>
              <a:gd name="connsiteY0" fmla="*/ 0 h 1331860"/>
              <a:gd name="connsiteX1" fmla="*/ 9906000 w 9906000"/>
              <a:gd name="connsiteY1" fmla="*/ 0 h 1331860"/>
              <a:gd name="connsiteX2" fmla="*/ 9900026 w 9906000"/>
              <a:gd name="connsiteY2" fmla="*/ 431306 h 1331860"/>
              <a:gd name="connsiteX3" fmla="*/ 0 w 9906000"/>
              <a:gd name="connsiteY3" fmla="*/ 1331860 h 1331860"/>
              <a:gd name="connsiteX4" fmla="*/ 0 w 9906000"/>
              <a:gd name="connsiteY4" fmla="*/ 0 h 1331860"/>
              <a:gd name="connsiteX0" fmla="*/ 0 w 9907991"/>
              <a:gd name="connsiteY0" fmla="*/ 0 h 1331860"/>
              <a:gd name="connsiteX1" fmla="*/ 9906000 w 9907991"/>
              <a:gd name="connsiteY1" fmla="*/ 0 h 1331860"/>
              <a:gd name="connsiteX2" fmla="*/ 9906000 w 9907991"/>
              <a:gd name="connsiteY2" fmla="*/ 319024 h 1331860"/>
              <a:gd name="connsiteX3" fmla="*/ 0 w 9907991"/>
              <a:gd name="connsiteY3" fmla="*/ 1331860 h 1331860"/>
              <a:gd name="connsiteX4" fmla="*/ 0 w 9907991"/>
              <a:gd name="connsiteY4" fmla="*/ 0 h 1331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991" h="1331860">
                <a:moveTo>
                  <a:pt x="0" y="0"/>
                </a:moveTo>
                <a:lnTo>
                  <a:pt x="9906000" y="0"/>
                </a:lnTo>
                <a:cubicBezTo>
                  <a:pt x="9904009" y="143769"/>
                  <a:pt x="9907991" y="175255"/>
                  <a:pt x="9906000" y="319024"/>
                </a:cubicBezTo>
                <a:lnTo>
                  <a:pt x="0" y="1331860"/>
                </a:lnTo>
                <a:lnTo>
                  <a:pt x="0" y="0"/>
                </a:lnTo>
                <a:close/>
              </a:path>
            </a:pathLst>
          </a:custGeom>
          <a:solidFill>
            <a:srgbClr val="EF4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78908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57816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36724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915631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394539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873447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352355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31263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600" dirty="0" smtClean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95300" y="1819275"/>
            <a:ext cx="89154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5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9906000" cy="1219200"/>
          </a:xfrm>
          <a:prstGeom prst="rect">
            <a:avLst/>
          </a:prstGeom>
          <a:noFill/>
        </p:spPr>
      </p:pic>
      <p:pic>
        <p:nvPicPr>
          <p:cNvPr id="14" name="Picture 113" descr="C:\Users\zineb_glila\Desktop\Clients en cours\ADEME\SIG_Investissements_D'avenir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gray">
          <a:xfrm>
            <a:off x="794052" y="6405974"/>
            <a:ext cx="355005" cy="355005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 bwMode="gray">
          <a:xfrm>
            <a:off x="1189389" y="6503490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 smtClean="0">
                <a:solidFill>
                  <a:prstClr val="white"/>
                </a:solidFill>
              </a:rPr>
              <a:t>Présentation</a:t>
            </a:r>
            <a:r>
              <a:rPr lang="fr-FR" sz="800" baseline="0" dirty="0" smtClean="0">
                <a:solidFill>
                  <a:prstClr val="white"/>
                </a:solidFill>
              </a:rPr>
              <a:t> projet</a:t>
            </a:r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 bwMode="gray">
          <a:xfrm>
            <a:off x="54522" y="6508930"/>
            <a:ext cx="18434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fld id="{6A895693-0027-4F28-9367-92E39A51F51C}" type="slidenum">
              <a:rPr lang="fr-FR" sz="800" smtClean="0">
                <a:solidFill>
                  <a:prstClr val="white"/>
                </a:solidFill>
              </a:rPr>
              <a:pPr algn="r"/>
              <a:t>‹N°›</a:t>
            </a:fld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95300" y="274767"/>
            <a:ext cx="89154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44445" y="6372078"/>
            <a:ext cx="377307" cy="418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780129" y="2413427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 smtClean="0"/>
              <a:t>Nom du projet </a:t>
            </a:r>
            <a:endParaRPr lang="fr-FR" sz="3600" b="1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12BE57F-CB59-4CE9-9433-AB9FB19989D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02807" y="81022"/>
            <a:ext cx="1094870" cy="1080020"/>
          </a:xfrm>
          <a:prstGeom prst="rect">
            <a:avLst/>
          </a:prstGeom>
          <a:noFill/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3439926" y="6006922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 smtClean="0">
                <a:solidFill>
                  <a:srgbClr val="FF0000"/>
                </a:solidFill>
              </a:rPr>
              <a:t>Document confidentiel 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7162538" y="5883812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 smtClean="0"/>
              <a:t>Date de présentation : JJ/MM/AAAA</a:t>
            </a:r>
            <a:endParaRPr lang="fr-FR" sz="16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780129" y="3649758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 smtClean="0"/>
              <a:t>Sous-titre du projet </a:t>
            </a:r>
            <a:endParaRPr lang="fr-FR" sz="2400" b="1" dirty="0"/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28719" y="149390"/>
            <a:ext cx="8796510" cy="218477"/>
          </a:xfrm>
        </p:spPr>
        <p:txBody>
          <a:bodyPr/>
          <a:lstStyle/>
          <a:p>
            <a:r>
              <a:rPr lang="fr-FR" sz="2000" dirty="0"/>
              <a:t>Présentation de pré-dépôt </a:t>
            </a:r>
            <a:r>
              <a:rPr lang="fr-FR" sz="2000" dirty="0" smtClean="0"/>
              <a:t> </a:t>
            </a:r>
            <a:endParaRPr lang="fr-FR" sz="2000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28719" y="436810"/>
            <a:ext cx="7607956" cy="390525"/>
          </a:xfrm>
        </p:spPr>
        <p:txBody>
          <a:bodyPr/>
          <a:lstStyle/>
          <a:p>
            <a:r>
              <a:rPr lang="fr-FR" sz="2000" b="1" dirty="0" smtClean="0"/>
              <a:t>Stratégie :  Produits </a:t>
            </a:r>
            <a:r>
              <a:rPr lang="fr-FR" sz="2000" b="1" dirty="0" err="1" smtClean="0"/>
              <a:t>biosourcés</a:t>
            </a:r>
            <a:r>
              <a:rPr lang="fr-FR" sz="2000" b="1" dirty="0" smtClean="0"/>
              <a:t> et </a:t>
            </a:r>
            <a:r>
              <a:rPr lang="fr-FR" sz="2000" b="1" dirty="0" smtClean="0"/>
              <a:t>biotechnologies industrielles</a:t>
            </a:r>
          </a:p>
          <a:p>
            <a:r>
              <a:rPr lang="fr-FR" sz="2000" b="1" dirty="0" smtClean="0"/>
              <a:t> - Carburant durables</a:t>
            </a:r>
            <a:endParaRPr lang="fr-FR" sz="2000" b="1" dirty="0" smtClean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64BCCE4-9674-E34F-AE62-F6429200F520}"/>
              </a:ext>
            </a:extLst>
          </p:cNvPr>
          <p:cNvPicPr/>
          <p:nvPr/>
        </p:nvPicPr>
        <p:blipFill rotWithShape="1">
          <a:blip r:embed="rId4"/>
          <a:srcRect l="20661" t="8787" r="67040" b="70778"/>
          <a:stretch/>
        </p:blipFill>
        <p:spPr>
          <a:xfrm>
            <a:off x="8691704" y="68582"/>
            <a:ext cx="1182370" cy="11049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50790"/>
            <a:ext cx="1016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/>
              <a:t>Appel à Projet : </a:t>
            </a:r>
            <a:r>
              <a:rPr lang="fr-FR" sz="2000" dirty="0"/>
              <a:t>Développement d’une filière de production </a:t>
            </a:r>
            <a:r>
              <a:rPr lang="fr-FR" sz="2000" dirty="0" smtClean="0"/>
              <a:t>française de </a:t>
            </a:r>
            <a:r>
              <a:rPr lang="fr-FR" sz="2000" dirty="0"/>
              <a:t>carburants aéronautiques durables</a:t>
            </a:r>
            <a:r>
              <a:rPr lang="fr-FR" sz="2000" b="1" dirty="0"/>
              <a:t>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6</a:t>
            </a:r>
            <a:r>
              <a:rPr lang="fr-FR" dirty="0" smtClean="0"/>
              <a:t>. </a:t>
            </a:r>
            <a:r>
              <a:rPr lang="fr-FR" dirty="0"/>
              <a:t>Budget global du </a:t>
            </a:r>
            <a:r>
              <a:rPr lang="fr-FR" dirty="0" smtClean="0"/>
              <a:t>projet</a:t>
            </a:r>
            <a:br>
              <a:rPr lang="fr-FR" dirty="0" smtClean="0"/>
            </a:br>
            <a:r>
              <a:rPr lang="fr-FR" b="0" dirty="0"/>
              <a:t>(cf. Annexe </a:t>
            </a:r>
            <a:r>
              <a:rPr lang="fr-FR" b="0" dirty="0" smtClean="0"/>
              <a:t>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495298" y="2061135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 smtClean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 smtClean="0">
                          <a:effectLst/>
                        </a:rPr>
                      </a:br>
                      <a:r>
                        <a:rPr lang="fr-FR" sz="1050" u="none" strike="noStrike" kern="1200" dirty="0" smtClean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388659" y="1600200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smtClean="0"/>
              <a:t>7. Marché(s)</a:t>
            </a:r>
            <a:r>
              <a:rPr lang="fr-FR" baseline="0" dirty="0" smtClean="0"/>
              <a:t> visé(s)</a:t>
            </a:r>
            <a:br>
              <a:rPr lang="fr-FR" baseline="0" dirty="0" smtClean="0"/>
            </a:br>
            <a:r>
              <a:rPr lang="fr-FR" b="0" dirty="0"/>
              <a:t>(cf. Annexe </a:t>
            </a:r>
            <a:r>
              <a:rPr lang="fr-FR" b="0" dirty="0" smtClean="0"/>
              <a:t>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3543301" y="1819275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 smtClean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Etat </a:t>
            </a:r>
            <a:r>
              <a:rPr lang="fr-FR" b="0" i="1" dirty="0"/>
              <a:t>des lieux </a:t>
            </a:r>
            <a:r>
              <a:rPr lang="fr-FR" b="0" i="1" dirty="0" smtClean="0"/>
              <a:t>du(es) marché(s) visé(s) </a:t>
            </a:r>
            <a:r>
              <a:rPr lang="fr-FR" b="0" i="1" dirty="0"/>
              <a:t>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Taille par segment de marchés visés </a:t>
            </a:r>
            <a:endParaRPr lang="fr-FR" b="0" i="1" dirty="0"/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Typologie des clients </a:t>
            </a:r>
            <a:r>
              <a:rPr lang="fr-FR" b="0" i="1" dirty="0"/>
              <a:t>et </a:t>
            </a:r>
            <a:r>
              <a:rPr lang="fr-FR" b="0" i="1" dirty="0" smtClean="0"/>
              <a:t>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Prix </a:t>
            </a:r>
            <a:r>
              <a:rPr lang="fr-FR" b="0" i="1" dirty="0"/>
              <a:t>de vente du produit et benchmark de la concurrence, sensibilité du prix </a:t>
            </a:r>
            <a:r>
              <a:rPr lang="fr-FR" b="0" i="1" dirty="0" smtClean="0"/>
              <a:t>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</a:t>
            </a:r>
            <a:r>
              <a:rPr lang="fr-FR" b="0" i="1" dirty="0" smtClean="0"/>
              <a:t>réglementaires (ICPE, autorisations de mise sur le marché, </a:t>
            </a:r>
            <a:r>
              <a:rPr lang="fr-FR" b="0" i="1" dirty="0" err="1" smtClean="0"/>
              <a:t>etc</a:t>
            </a:r>
            <a:r>
              <a:rPr lang="fr-FR" b="0" i="1" dirty="0" smtClean="0"/>
              <a:t>)</a:t>
            </a: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8</a:t>
            </a:r>
            <a:r>
              <a:rPr lang="fr-FR" dirty="0" smtClean="0"/>
              <a:t>. Modèle économique</a:t>
            </a:r>
            <a:br>
              <a:rPr lang="fr-FR" dirty="0" smtClean="0"/>
            </a:br>
            <a:r>
              <a:rPr lang="fr-FR" b="0" dirty="0"/>
              <a:t>(cf. Annexe </a:t>
            </a:r>
            <a:r>
              <a:rPr lang="fr-FR" b="0" dirty="0" smtClean="0"/>
              <a:t>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3526971" y="1819275"/>
            <a:ext cx="5883729" cy="2384425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 smtClean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smtClean="0"/>
              <a:t>Coûts </a:t>
            </a:r>
            <a:r>
              <a:rPr lang="fr-FR" b="0" i="1" dirty="0"/>
              <a:t>de </a:t>
            </a:r>
            <a:r>
              <a:rPr lang="fr-FR" b="0" i="1" dirty="0" smtClean="0"/>
              <a:t>production</a:t>
            </a:r>
            <a:endParaRPr lang="fr-FR" b="0" i="1" dirty="0"/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TCO (Coût Total de Possession) </a:t>
            </a:r>
            <a:r>
              <a:rPr lang="fr-FR" b="0" i="1" dirty="0"/>
              <a:t>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Stratégie </a:t>
            </a:r>
            <a:r>
              <a:rPr lang="fr-FR" b="0" i="1" dirty="0"/>
              <a:t>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Garantie </a:t>
            </a:r>
            <a:r>
              <a:rPr lang="fr-FR" b="0" i="1" dirty="0"/>
              <a:t>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Facteurs </a:t>
            </a:r>
            <a:r>
              <a:rPr lang="fr-FR" b="0" i="1" dirty="0"/>
              <a:t>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Graphe de rentabilité </a:t>
            </a:r>
            <a:r>
              <a:rPr lang="fr-FR" b="0" i="1" dirty="0"/>
              <a:t>du projet </a:t>
            </a:r>
            <a:r>
              <a:rPr lang="fr-FR" b="0" i="1" dirty="0" smtClean="0"/>
              <a:t>(flux financiers, </a:t>
            </a:r>
            <a:r>
              <a:rPr lang="fr-FR" b="0" i="1" dirty="0"/>
              <a:t>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smtClean="0"/>
              <a:t>9. Impacts emploi et économiques</a:t>
            </a:r>
            <a:br>
              <a:rPr lang="fr-FR" dirty="0" smtClean="0"/>
            </a:br>
            <a:r>
              <a:rPr lang="fr-FR" b="0" dirty="0"/>
              <a:t>(</a:t>
            </a:r>
            <a:r>
              <a:rPr lang="fr-FR" b="0" dirty="0" smtClean="0"/>
              <a:t>cf. Annexe </a:t>
            </a:r>
            <a:r>
              <a:rPr lang="fr-FR" b="0" dirty="0"/>
              <a:t>5</a:t>
            </a:r>
            <a:r>
              <a:rPr lang="fr-FR" b="0" dirty="0" smtClean="0"/>
              <a:t>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290112"/>
              </p:ext>
            </p:extLst>
          </p:nvPr>
        </p:nvGraphicFramePr>
        <p:xfrm>
          <a:off x="495301" y="1135422"/>
          <a:ext cx="9239827" cy="5310062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Coût</a:t>
                      </a:r>
                      <a:r>
                        <a:rPr lang="fr-FR" sz="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la tonne de CO2 </a:t>
                      </a:r>
                      <a:r>
                        <a:rPr lang="fr-FR" sz="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évitée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772674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smtClean="0"/>
              <a:t>10. Impacts environnementaux</a:t>
            </a:r>
            <a:br>
              <a:rPr lang="fr-FR" dirty="0" smtClean="0"/>
            </a:br>
            <a:r>
              <a:rPr lang="fr-FR" b="0" dirty="0"/>
              <a:t>(</a:t>
            </a:r>
            <a:r>
              <a:rPr lang="fr-FR" b="0" dirty="0" smtClean="0"/>
              <a:t>cf. Annexe </a:t>
            </a:r>
            <a:r>
              <a:rPr lang="fr-FR" b="0" dirty="0"/>
              <a:t>5</a:t>
            </a:r>
            <a:r>
              <a:rPr lang="fr-FR" b="0" dirty="0" smtClean="0"/>
              <a:t>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95299" y="1819275"/>
            <a:ext cx="9070731" cy="4661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584506" y="2060029"/>
            <a:ext cx="8596309" cy="4149852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Quel est le service rendu par le projet d'un point de vue environnemental ? </a:t>
            </a:r>
            <a:endParaRPr lang="fr-FR" b="0" i="1" dirty="0" smtClean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 smtClean="0"/>
              <a:t>Etude environnementale de type ACV, empreinte carbone ou autres diagnostics </a:t>
            </a:r>
            <a:r>
              <a:rPr lang="fr-FR" b="0" i="1" dirty="0"/>
              <a:t>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Objectifs chiffrés en matière de gains </a:t>
            </a:r>
            <a:r>
              <a:rPr lang="fr-FR" b="0" i="1" dirty="0" smtClean="0"/>
              <a:t>environnementaux ?</a:t>
            </a:r>
            <a:endParaRPr lang="fr-FR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 smtClean="0"/>
              <a:t>Qualification des Externalités / impacts : Climat </a:t>
            </a:r>
            <a:r>
              <a:rPr lang="fr-FR" b="0" i="1" dirty="0"/>
              <a:t>via la réduction des gaz à effet de </a:t>
            </a:r>
            <a:r>
              <a:rPr lang="fr-FR" b="0" i="1" dirty="0" smtClean="0"/>
              <a:t>serre; Pollution </a:t>
            </a:r>
            <a:r>
              <a:rPr lang="fr-FR" b="0" i="1" dirty="0"/>
              <a:t>de </a:t>
            </a:r>
            <a:r>
              <a:rPr lang="fr-FR" b="0" i="1" dirty="0" smtClean="0"/>
              <a:t>l'air; Qualité </a:t>
            </a:r>
            <a:r>
              <a:rPr lang="fr-FR" b="0" i="1" dirty="0"/>
              <a:t>de </a:t>
            </a:r>
            <a:r>
              <a:rPr lang="fr-FR" b="0" i="1" dirty="0" smtClean="0"/>
              <a:t>l'eau; Consommation </a:t>
            </a:r>
            <a:r>
              <a:rPr lang="fr-FR" b="0" i="1" dirty="0"/>
              <a:t>des </a:t>
            </a:r>
            <a:r>
              <a:rPr lang="fr-FR" b="0" i="1" dirty="0" smtClean="0"/>
              <a:t>ressources; Réduction </a:t>
            </a:r>
            <a:r>
              <a:rPr lang="fr-FR" b="0" i="1" dirty="0"/>
              <a:t>et recyclage des </a:t>
            </a:r>
            <a:r>
              <a:rPr lang="fr-FR" b="0" i="1" dirty="0" smtClean="0"/>
              <a:t>déchets; Impact énergétique ou bilan énergie-matière; Impact sur </a:t>
            </a:r>
            <a:r>
              <a:rPr lang="fr-FR" b="0" i="1" dirty="0"/>
              <a:t>la </a:t>
            </a:r>
            <a:r>
              <a:rPr lang="fr-FR" b="0" i="1" dirty="0" smtClean="0"/>
              <a:t>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 smtClean="0"/>
              <a:t>Solution de référence </a:t>
            </a:r>
            <a:r>
              <a:rPr lang="fr-FR" b="0" i="1" dirty="0"/>
              <a:t>? </a:t>
            </a:r>
            <a:r>
              <a:rPr lang="fr-FR" b="0" i="1" dirty="0" smtClean="0"/>
              <a:t>(Solution </a:t>
            </a:r>
            <a:r>
              <a:rPr lang="fr-FR" b="0" i="1" dirty="0"/>
              <a:t>la plus probable mise en œuvre en l'absence d'innovation, </a:t>
            </a:r>
            <a:r>
              <a:rPr lang="fr-FR" b="0" i="1" dirty="0" smtClean="0"/>
              <a:t>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 smtClean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 smtClean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 smtClean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smtClean="0"/>
              <a:t>11. Plan de financement du projet</a:t>
            </a:r>
            <a:br>
              <a:rPr lang="fr-FR" dirty="0" smtClean="0"/>
            </a:br>
            <a:r>
              <a:rPr lang="fr-FR" dirty="0" smtClean="0"/>
              <a:t>(cf. Annexe 3b,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234375" y="1819275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 smtClean="0"/>
              <a:t>Sur la durée du projet </a:t>
            </a:r>
            <a:r>
              <a:rPr lang="fr-FR" b="0" i="1" dirty="0"/>
              <a:t> </a:t>
            </a:r>
            <a:r>
              <a:rPr lang="fr-FR" b="0" i="1" dirty="0" smtClean="0"/>
              <a:t>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Notice  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95300" y="1412569"/>
            <a:ext cx="8915399" cy="4363156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fonction « contact » sur la page de l’appel à projet) pour organiser une réunion de pré-dépôt, à l’adresse indiquée dans le cahier des charges de </a:t>
            </a: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l’AAP et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transmettre cette présentation (format PPT)</a:t>
            </a:r>
          </a:p>
          <a:p>
            <a:pPr algn="just"/>
            <a:endParaRPr lang="fr-FR" sz="1200" u="sng" dirty="0" smtClean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 smtClean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 smtClean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La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réunion de pré-dépôt </a:t>
            </a: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est </a:t>
            </a:r>
            <a:r>
              <a:rPr lang="fr-FR" sz="1200" b="0" u="sng" dirty="0" smtClean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, dans un délai minimum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 smtClean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L’adéquation de sont projet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avec les attendus du cahier des </a:t>
            </a: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de l’art en matière d’innovation vis-à-vis du projet </a:t>
            </a: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 smtClean="0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 smtClean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 smtClean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 smtClean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confidentielles, non engageantes.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495300" y="6143432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 smtClean="0"/>
              <a:t>* Des annexes peuvent être ajoutées; idéalement, le support final ne doit pas excéder 20 diapositives</a:t>
            </a:r>
            <a:endParaRPr lang="fr-FR" sz="1100" i="1" dirty="0"/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49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495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  <a:extLst/>
        </p:spPr>
        <p:txBody>
          <a:bodyPr tIns="91440" bIns="91440" anchor="b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>
                <a:srgbClr val="EC0000"/>
              </a:buClr>
              <a:defRPr/>
            </a:pPr>
            <a:r>
              <a:rPr lang="fr-FR" altLang="fr-FR" sz="1400" b="1" kern="0" dirty="0">
                <a:latin typeface="+mn-lt"/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 smtClean="0"/>
              <a:t>Projet XXX</a:t>
            </a:r>
            <a:br>
              <a:rPr lang="fr-FR" altLang="fr-FR" dirty="0" smtClean="0"/>
            </a:br>
            <a:r>
              <a:rPr lang="fr-FR" altLang="fr-FR" dirty="0" smtClean="0"/>
              <a:t>AAP visé : XXXXX</a:t>
            </a:r>
            <a:endParaRPr lang="fr-FR" altLang="fr-FR" sz="2000" dirty="0" smtClean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3717925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fontAlgn="auto" hangingPunct="1">
              <a:buFont typeface="Wingdings" pitchFamily="2" charset="2"/>
              <a:buNone/>
              <a:defRPr/>
            </a:pPr>
            <a:r>
              <a:rPr lang="fr-FR" altLang="fr-FR" sz="1400" dirty="0" smtClean="0">
                <a:latin typeface="+mj-lt"/>
                <a:cs typeface="+mn-cs"/>
              </a:rPr>
              <a:t>Objectif du projet</a:t>
            </a:r>
            <a:endParaRPr lang="fr-FR" altLang="fr-FR" sz="1400" dirty="0">
              <a:latin typeface="+mj-lt"/>
              <a:cs typeface="+mn-cs"/>
            </a:endParaRP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4976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 smtClean="0">
                <a:latin typeface="+mj-lt"/>
              </a:rPr>
              <a:t> </a:t>
            </a:r>
            <a:endParaRPr lang="fr-FR" altLang="fr-FR" sz="1200" dirty="0">
              <a:latin typeface="+mj-lt"/>
              <a:cs typeface="+mn-cs"/>
            </a:endParaRP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3717925" y="3880956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fontAlgn="auto" hangingPunct="1">
              <a:buFont typeface="Wingdings" pitchFamily="2" charset="2"/>
              <a:buNone/>
              <a:defRPr/>
            </a:pPr>
            <a:r>
              <a:rPr lang="fr-FR" altLang="fr-FR" sz="1400" dirty="0" smtClean="0">
                <a:latin typeface="+mj-lt"/>
                <a:cs typeface="+mn-cs"/>
              </a:rPr>
              <a:t>Solutions</a:t>
            </a:r>
            <a:endParaRPr lang="fr-FR" altLang="fr-FR" sz="1400" dirty="0">
              <a:latin typeface="+mj-lt"/>
              <a:cs typeface="+mn-cs"/>
            </a:endParaRP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4976813" y="3880956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 smtClean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 smtClean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 smtClean="0"/>
              <a:t>Produits </a:t>
            </a:r>
            <a:r>
              <a:rPr lang="fr-FR" altLang="fr-FR" sz="1200" dirty="0"/>
              <a:t>commercialisés à l’issue du projet </a:t>
            </a:r>
            <a:r>
              <a:rPr lang="fr-FR" altLang="fr-FR" sz="1200" dirty="0" smtClean="0"/>
              <a:t>: ?</a:t>
            </a:r>
            <a:endParaRPr lang="fr-FR" altLang="fr-FR" sz="1200" dirty="0"/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3717925" y="2420456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fontAlgn="auto" hangingPunct="1">
              <a:buFont typeface="Wingdings" pitchFamily="2" charset="2"/>
              <a:buNone/>
              <a:defRPr/>
            </a:pPr>
            <a:r>
              <a:rPr lang="fr-FR" altLang="fr-FR" sz="1400" dirty="0" smtClean="0">
                <a:latin typeface="+mj-lt"/>
                <a:cs typeface="+mn-cs"/>
              </a:rPr>
              <a:t>Eléments</a:t>
            </a:r>
            <a:br>
              <a:rPr lang="fr-FR" altLang="fr-FR" sz="1400" dirty="0" smtClean="0">
                <a:latin typeface="+mj-lt"/>
                <a:cs typeface="+mn-cs"/>
              </a:rPr>
            </a:br>
            <a:r>
              <a:rPr lang="fr-FR" altLang="fr-FR" sz="1400" dirty="0" smtClean="0">
                <a:latin typeface="+mj-lt"/>
                <a:cs typeface="+mn-cs"/>
              </a:rPr>
              <a:t>clés</a:t>
            </a:r>
            <a:endParaRPr lang="fr-FR" altLang="fr-FR" sz="1400" dirty="0">
              <a:latin typeface="+mj-lt"/>
              <a:cs typeface="+mn-cs"/>
            </a:endParaRP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4976813" y="2420456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 smtClean="0">
                <a:latin typeface="+mj-lt"/>
                <a:ea typeface="+mn-ea"/>
                <a:cs typeface="+mn-cs"/>
              </a:rPr>
              <a:t>Coût total : </a:t>
            </a:r>
            <a:r>
              <a:rPr lang="fr-FR" altLang="fr-FR" sz="1200" dirty="0" smtClean="0">
                <a:latin typeface="+mj-lt"/>
                <a:ea typeface="+mn-ea"/>
              </a:rPr>
              <a:t>X XXX</a:t>
            </a:r>
            <a:r>
              <a:rPr lang="fr-FR" altLang="fr-FR" sz="1200" dirty="0" smtClean="0">
                <a:latin typeface="+mj-lt"/>
                <a:ea typeface="+mn-ea"/>
                <a:cs typeface="+mn-cs"/>
              </a:rPr>
              <a:t> k€</a:t>
            </a:r>
          </a:p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 smtClean="0">
                <a:latin typeface="+mj-lt"/>
                <a:ea typeface="+mn-ea"/>
                <a:cs typeface="+mn-cs"/>
              </a:rPr>
              <a:t>Aide PIA demandée : </a:t>
            </a:r>
            <a:r>
              <a:rPr lang="fr-FR" altLang="fr-FR" sz="1200" dirty="0" smtClean="0">
                <a:latin typeface="+mj-lt"/>
                <a:ea typeface="+mn-ea"/>
              </a:rPr>
              <a:t>X XXX</a:t>
            </a:r>
            <a:r>
              <a:rPr lang="fr-FR" altLang="fr-FR" sz="1200" dirty="0" smtClean="0">
                <a:latin typeface="+mj-lt"/>
                <a:ea typeface="+mn-ea"/>
                <a:cs typeface="+mn-cs"/>
              </a:rPr>
              <a:t> k€</a:t>
            </a:r>
          </a:p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 smtClean="0">
                <a:latin typeface="+mj-lt"/>
                <a:ea typeface="+mn-ea"/>
                <a:cs typeface="+mn-cs"/>
              </a:rPr>
              <a:t>Durée : </a:t>
            </a:r>
            <a:r>
              <a:rPr lang="fr-FR" altLang="fr-FR" sz="1200" dirty="0" smtClean="0">
                <a:latin typeface="+mj-lt"/>
                <a:ea typeface="+mn-ea"/>
              </a:rPr>
              <a:t>XX</a:t>
            </a:r>
            <a:r>
              <a:rPr lang="fr-FR" altLang="fr-FR" sz="1200" dirty="0" smtClean="0">
                <a:latin typeface="+mj-lt"/>
                <a:ea typeface="+mn-ea"/>
                <a:cs typeface="+mn-cs"/>
              </a:rPr>
              <a:t> mois </a:t>
            </a:r>
          </a:p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 smtClean="0">
                <a:latin typeface="+mj-lt"/>
                <a:ea typeface="+mn-ea"/>
                <a:cs typeface="+mn-cs"/>
              </a:rPr>
              <a:t>Localisation projet : </a:t>
            </a:r>
            <a:r>
              <a:rPr lang="fr-FR" altLang="fr-FR" sz="1200" dirty="0" smtClean="0">
                <a:latin typeface="+mj-lt"/>
                <a:ea typeface="+mn-ea"/>
              </a:rPr>
              <a:t>XX</a:t>
            </a:r>
            <a:endParaRPr lang="fr-FR" altLang="fr-FR" sz="1200" dirty="0">
              <a:latin typeface="+mj-lt"/>
              <a:ea typeface="+mn-ea"/>
              <a:cs typeface="+mn-cs"/>
            </a:endParaRPr>
          </a:p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  <a:cs typeface="+mn-cs"/>
              </a:rPr>
              <a:t>Location industrialisation : </a:t>
            </a:r>
            <a:r>
              <a:rPr lang="fr-FR" altLang="fr-FR" sz="1200" dirty="0" smtClean="0">
                <a:latin typeface="+mj-lt"/>
                <a:ea typeface="+mn-ea"/>
                <a:cs typeface="+mn-cs"/>
              </a:rPr>
              <a:t>XXX</a:t>
            </a:r>
            <a:endParaRPr lang="fr-FR" altLang="fr-FR" sz="1200" dirty="0">
              <a:latin typeface="+mj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95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 smtClean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 smtClean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 smtClean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 smtClean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 smtClean="0">
                <a:solidFill>
                  <a:schemeClr val="tx1"/>
                </a:solidFill>
                <a:ea typeface="ＭＳ Ｐゴシック" charset="-128"/>
              </a:rPr>
              <a:t>Nom 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 smtClean="0">
                <a:solidFill>
                  <a:schemeClr val="tx1"/>
                </a:solidFill>
                <a:ea typeface="ＭＳ Ｐゴシック" charset="-128"/>
              </a:rPr>
              <a:t>Nom 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 smtClean="0">
                <a:solidFill>
                  <a:schemeClr val="tx1"/>
                </a:solidFill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495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  <a:extLst/>
        </p:spPr>
        <p:txBody>
          <a:bodyPr tIns="91440" bIns="91440" anchor="b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>
                <a:srgbClr val="EC0000"/>
              </a:buClr>
              <a:defRPr/>
            </a:pPr>
            <a:r>
              <a:rPr lang="fr-FR" altLang="fr-FR" sz="1400" b="1" kern="0" dirty="0" smtClean="0">
                <a:latin typeface="+mn-lt"/>
                <a:cs typeface="Arial" pitchFamily="34" charset="0"/>
              </a:rPr>
              <a:t>Partenaires = demandeurs d’aide  </a:t>
            </a:r>
            <a:endParaRPr lang="fr-FR" altLang="fr-FR" sz="1400" b="1" kern="0" dirty="0">
              <a:latin typeface="+mn-lt"/>
              <a:cs typeface="Arial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503541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95300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10974" y="117738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 smtClean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 smtClean="0">
                <a:ea typeface="ＭＳ Ｐゴシック" charset="-128"/>
              </a:rPr>
              <a:t>LP : Laboratoire public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</a:t>
            </a:r>
            <a:r>
              <a:rPr lang="fr-FR" dirty="0" smtClean="0"/>
              <a:t>. Contexte et enjeux du projet</a:t>
            </a:r>
            <a:br>
              <a:rPr lang="fr-FR" dirty="0" smtClean="0"/>
            </a:br>
            <a:r>
              <a:rPr lang="fr-FR" b="0" dirty="0" smtClean="0"/>
              <a:t>(cf. Annexe 3a) </a:t>
            </a:r>
            <a:endParaRPr lang="fr-FR" b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4234375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 smtClean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Quels enjeux technologiques, stratégiques, socio environnementaux sont associés au projet ? (</a:t>
            </a:r>
            <a:r>
              <a:rPr lang="fr-FR" b="0" i="1" dirty="0" err="1" smtClean="0"/>
              <a:t>quali</a:t>
            </a:r>
            <a:r>
              <a:rPr lang="fr-FR" b="0" i="1" dirty="0" smtClean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Y a –t-il eu des phases préliminaires au projet (financements et résultats déjà obtenus/en cours) ?</a:t>
            </a:r>
            <a:endParaRPr lang="fr-FR" b="0" i="1" dirty="0"/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Contexte réglementaire : Quelles </a:t>
            </a:r>
            <a:r>
              <a:rPr lang="fr-FR" b="0" i="1" dirty="0"/>
              <a:t>contraintes à résoudre ? </a:t>
            </a:r>
            <a:r>
              <a:rPr lang="fr-FR" b="0" i="1" dirty="0" smtClean="0"/>
              <a:t>Quelles </a:t>
            </a:r>
            <a:r>
              <a:rPr lang="fr-FR" b="0" i="1" dirty="0"/>
              <a:t>autorisations attendues / à lever ? </a:t>
            </a:r>
          </a:p>
          <a:p>
            <a:pPr marL="88900"/>
            <a:endParaRPr lang="fr-FR" b="0" i="1" dirty="0" smtClean="0"/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 </a:t>
            </a:r>
            <a:r>
              <a:rPr lang="fr-FR" dirty="0"/>
              <a:t>Etat de l’art </a:t>
            </a:r>
            <a:r>
              <a:rPr lang="fr-FR" dirty="0" smtClean="0"/>
              <a:t>et verrous à lever </a:t>
            </a:r>
            <a:br>
              <a:rPr lang="fr-FR" dirty="0" smtClean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3902571" y="1819276"/>
            <a:ext cx="5536069" cy="2921536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 smtClean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Etat </a:t>
            </a:r>
            <a:r>
              <a:rPr lang="fr-FR" b="0" i="1" dirty="0"/>
              <a:t>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b="0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b="0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Benchmark </a:t>
            </a:r>
            <a:r>
              <a:rPr lang="fr-FR" b="0" i="1" dirty="0"/>
              <a:t>des projets </a:t>
            </a:r>
            <a:r>
              <a:rPr lang="fr-FR" b="0" i="1" dirty="0" smtClean="0"/>
              <a:t>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 smtClean="0"/>
              <a:t>Limites </a:t>
            </a:r>
            <a:r>
              <a:rPr lang="fr-FR" i="1" u="sng" dirty="0"/>
              <a:t>de l’état de l’art </a:t>
            </a:r>
            <a:r>
              <a:rPr lang="fr-FR" i="1" u="sng" dirty="0" smtClean="0"/>
              <a:t>et verrous (technique, organisationnel, économique, </a:t>
            </a:r>
            <a:r>
              <a:rPr lang="fr-FR" i="1" u="sng" dirty="0" err="1" smtClean="0"/>
              <a:t>etc</a:t>
            </a:r>
            <a:r>
              <a:rPr lang="fr-FR" i="1" u="sng" dirty="0" smtClean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Caractère </a:t>
            </a:r>
            <a:r>
              <a:rPr lang="fr-FR" b="0" i="1" dirty="0"/>
              <a:t>innovant du projet 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</a:t>
            </a:r>
            <a:r>
              <a:rPr lang="fr-FR" i="1" dirty="0" smtClean="0"/>
              <a:t>projet</a:t>
            </a:r>
            <a:endParaRPr lang="fr-FR" b="0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</a:t>
            </a:r>
            <a:r>
              <a:rPr lang="fr-FR" dirty="0" smtClean="0"/>
              <a:t>. Solution ou service développé </a:t>
            </a:r>
            <a:br>
              <a:rPr lang="fr-FR" dirty="0" smtClean="0"/>
            </a:br>
            <a:r>
              <a:rPr lang="fr-FR" b="0" dirty="0"/>
              <a:t>(cf. Annexe </a:t>
            </a:r>
            <a:r>
              <a:rPr lang="fr-FR" b="0" dirty="0" smtClean="0"/>
              <a:t>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309606" y="1819275"/>
            <a:ext cx="5101094" cy="3079984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Schéma de principe</a:t>
            </a:r>
            <a:endParaRPr lang="fr-FR" b="0" i="1" dirty="0"/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Organisation </a:t>
            </a:r>
            <a:r>
              <a:rPr lang="fr-FR" b="0" i="1" dirty="0"/>
              <a:t>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</a:t>
            </a:r>
            <a:r>
              <a:rPr lang="fr-FR" b="0" i="1" dirty="0" smtClean="0"/>
              <a:t>d’approvisionnement sur le long terme</a:t>
            </a:r>
            <a:endParaRPr lang="fr-FR" b="0" i="1" dirty="0"/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Avantages, limites </a:t>
            </a:r>
            <a:r>
              <a:rPr lang="fr-FR" b="0" i="1" dirty="0"/>
              <a:t>et facteurs compétitifs face aux </a:t>
            </a:r>
            <a:r>
              <a:rPr lang="fr-FR" b="0" i="1" dirty="0" smtClean="0"/>
              <a:t>concurrents</a:t>
            </a: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smtClean="0"/>
              <a:t>4. Organisation </a:t>
            </a:r>
            <a:r>
              <a:rPr lang="fr-FR" dirty="0"/>
              <a:t>du </a:t>
            </a:r>
            <a:r>
              <a:rPr lang="fr-FR" dirty="0" smtClean="0"/>
              <a:t>projet</a:t>
            </a:r>
            <a:br>
              <a:rPr lang="fr-FR" dirty="0" smtClean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4220308" y="1819275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 smtClean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 smtClean="0"/>
              <a:t>Description des principaux lots</a:t>
            </a:r>
            <a:endParaRPr lang="fr-FR" i="1" dirty="0"/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 smtClean="0"/>
              <a:t>Planning/GANTT avec les entreprises responsables des lots </a:t>
            </a:r>
            <a:endParaRPr lang="fr-FR" i="1" dirty="0"/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Post </a:t>
            </a:r>
            <a:r>
              <a:rPr lang="fr-FR" b="0" i="1" dirty="0"/>
              <a:t>projet : quelles perspectives </a:t>
            </a:r>
            <a:r>
              <a:rPr lang="fr-FR" b="0" i="1" dirty="0" smtClean="0"/>
              <a:t>? </a:t>
            </a: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smtClean="0"/>
              <a:t>5. Partenariat (1/2)</a:t>
            </a:r>
            <a:br>
              <a:rPr lang="fr-FR" dirty="0" smtClean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3910818" y="1809953"/>
            <a:ext cx="5499882" cy="1833433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</a:t>
            </a:r>
            <a:r>
              <a:rPr lang="fr-FR" b="0" i="1" dirty="0" smtClean="0"/>
              <a:t>(projets de type </a:t>
            </a:r>
            <a:r>
              <a:rPr lang="fr-FR" b="0" i="1" dirty="0" err="1" smtClean="0"/>
              <a:t>monopartenaire</a:t>
            </a:r>
            <a:r>
              <a:rPr lang="fr-FR" b="0" i="1" dirty="0" smtClean="0"/>
              <a:t> ou collaboratif avec 5 partenaires financés maximum)</a:t>
            </a:r>
            <a:endParaRPr lang="fr-FR" b="0" i="1" dirty="0"/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Gouvernance et accords de consortium pressentis (liens </a:t>
            </a:r>
            <a:r>
              <a:rPr lang="fr-FR" b="0" i="1" dirty="0"/>
              <a:t>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Pertinence </a:t>
            </a:r>
            <a:r>
              <a:rPr lang="fr-FR" b="0" i="1" dirty="0"/>
              <a:t>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 smtClean="0"/>
              <a:t>Sous-traitance </a:t>
            </a:r>
            <a:r>
              <a:rPr lang="fr-FR" b="0" i="1" dirty="0"/>
              <a:t>pressentie : entreprise, tâches, rôle dans le projet </a:t>
            </a:r>
            <a:r>
              <a:rPr lang="fr-FR" b="0" i="1" dirty="0" smtClean="0"/>
              <a:t>…</a:t>
            </a: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5. Partenariat (2/2)</a:t>
            </a:r>
            <a:br>
              <a:rPr lang="fr-FR" dirty="0" smtClean="0"/>
            </a:br>
            <a:r>
              <a:rPr lang="fr-FR" b="0" dirty="0"/>
              <a:t>(cf. Annexe </a:t>
            </a:r>
            <a:r>
              <a:rPr lang="fr-FR" b="0" dirty="0" smtClean="0"/>
              <a:t>3a et 3b)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495298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effectLst/>
                        </a:rPr>
                        <a:t>Partenaire 2</a:t>
                      </a:r>
                      <a:endParaRPr lang="fr-FR" sz="11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effectLst/>
                        </a:rPr>
                        <a:t>Partenaire 3</a:t>
                      </a:r>
                      <a:endParaRPr lang="fr-FR" sz="11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effectLst/>
                        </a:rPr>
                        <a:t>Partenaire 4</a:t>
                      </a:r>
                      <a:endParaRPr lang="fr-FR" sz="11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effectLst/>
                        </a:rPr>
                        <a:t>Chiffre d’affaire (préciser année)</a:t>
                      </a:r>
                      <a:endParaRPr lang="fr-FR" sz="1400" dirty="0" smtClean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Total</a:t>
                      </a:r>
                      <a:r>
                        <a:rPr lang="fr-FR" sz="1100" baseline="0" dirty="0" smtClean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4426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 smtClean="0"/>
              <a:t>Ajuster les colonnes selon le profil du projet, de </a:t>
            </a:r>
            <a:r>
              <a:rPr lang="fr-FR" b="0" i="1" dirty="0" err="1" smtClean="0"/>
              <a:t>monopartenaire</a:t>
            </a:r>
            <a:r>
              <a:rPr lang="fr-FR" b="0" i="1" dirty="0" smtClean="0"/>
              <a:t> à 5 partenaires financés (dont le coordonnateur) </a:t>
            </a: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18379</TotalTime>
  <Words>1598</Words>
  <Application>Microsoft Office PowerPoint</Application>
  <PresentationFormat>Format A4 (210 x 297 mm)</PresentationFormat>
  <Paragraphs>210</Paragraphs>
  <Slides>15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6" baseType="lpstr">
      <vt:lpstr>ＭＳ Ｐゴシック</vt:lpstr>
      <vt:lpstr>Arial</vt:lpstr>
      <vt:lpstr>Arial1</vt:lpstr>
      <vt:lpstr>Calibri</vt:lpstr>
      <vt:lpstr>Gill Sans MT</vt:lpstr>
      <vt:lpstr>Marianne</vt:lpstr>
      <vt:lpstr>Times New Roman</vt:lpstr>
      <vt:lpstr>Wingdings</vt:lpstr>
      <vt:lpstr>Wingdings 2</vt:lpstr>
      <vt:lpstr>16_Default Theme</vt:lpstr>
      <vt:lpstr>think-cell Slide</vt:lpstr>
      <vt:lpstr>Présentation de pré-dépôt  </vt:lpstr>
      <vt:lpstr>Notice  </vt:lpstr>
      <vt:lpstr>Projet XXX AAP visé : XXXXX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5. Partenariat (2/2) (cf. Annexe 3a et 3b) </vt:lpstr>
      <vt:lpstr>6. Budget global du projet (cf. Annexe 4) </vt:lpstr>
      <vt:lpstr>7. Marché(s) visé(s) (cf. Annexe 3b et 6) </vt:lpstr>
      <vt:lpstr>8. Modèle économique (cf. Annexe 3b) </vt:lpstr>
      <vt:lpstr>9. Impacts emploi et économiques (cf. Annexe 5) </vt:lpstr>
      <vt:lpstr>10. Impacts environnementaux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KERDONCUFF Pierre</cp:lastModifiedBy>
  <cp:revision>818</cp:revision>
  <cp:lastPrinted>2017-04-19T15:45:38Z</cp:lastPrinted>
  <dcterms:created xsi:type="dcterms:W3CDTF">2015-06-10T16:17:23Z</dcterms:created>
  <dcterms:modified xsi:type="dcterms:W3CDTF">2021-07-26T07:58:19Z</dcterms:modified>
</cp:coreProperties>
</file>