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3979" autoAdjust="0"/>
  </p:normalViewPr>
  <p:slideViewPr>
    <p:cSldViewPr snapToGrid="0" snapToObjects="1" showGuides="1">
      <p:cViewPr>
        <p:scale>
          <a:sx n="66" d="100"/>
          <a:sy n="66" d="100"/>
        </p:scale>
        <p:origin x="1192" y="32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3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37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pic>
        <p:nvPicPr>
          <p:cNvPr id="8" name="Image 7" descr="Le Programme d&amp;#39;investissements d&amp;#39;avenir | Gouvernement.fr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44" y="5347628"/>
            <a:ext cx="1022985" cy="102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ADEME Agence de la transition énergetique"/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9"/>
          <a:srcRect l="20661" t="8787" r="67040" b="70778"/>
          <a:stretch/>
        </p:blipFill>
        <p:spPr>
          <a:xfrm>
            <a:off x="6911593" y="53066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3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6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9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31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5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794052" y="6405974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solidFill>
                  <a:prstClr val="white"/>
                </a:solidFill>
              </a:rPr>
              <a:t>Présentation</a:t>
            </a:r>
            <a:r>
              <a:rPr lang="fr-FR" sz="800" baseline="0" dirty="0" smtClean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4445" y="6372078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413427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 smtClean="0"/>
              <a:t>Nom du projet </a:t>
            </a:r>
            <a:endParaRPr lang="fr-FR" sz="3600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2BE57F-CB59-4CE9-9433-AB9FB19989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2807" y="81022"/>
            <a:ext cx="1094870" cy="108002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solidFill>
                  <a:srgbClr val="FF0000"/>
                </a:solidFill>
              </a:rPr>
              <a:t>Document confidentiel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/>
              <a:t>Date de présentation : JJ/MM/AAAA</a:t>
            </a:r>
            <a:endParaRPr lang="fr-FR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649758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/>
              <a:t>Sous-titre du projet </a:t>
            </a:r>
            <a:endParaRPr lang="fr-FR" sz="2400" b="1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8719" y="149390"/>
            <a:ext cx="8796510" cy="218477"/>
          </a:xfrm>
        </p:spPr>
        <p:txBody>
          <a:bodyPr/>
          <a:lstStyle/>
          <a:p>
            <a:r>
              <a:rPr lang="fr-FR" sz="2000" dirty="0"/>
              <a:t>Présentation de pré-dépôt 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8719" y="436810"/>
            <a:ext cx="7607956" cy="390525"/>
          </a:xfrm>
        </p:spPr>
        <p:txBody>
          <a:bodyPr/>
          <a:lstStyle/>
          <a:p>
            <a:r>
              <a:rPr lang="fr-FR" sz="2000" b="1" dirty="0" smtClean="0"/>
              <a:t>Stratégie :  Produits </a:t>
            </a:r>
            <a:r>
              <a:rPr lang="fr-FR" sz="2000" b="1" dirty="0" err="1" smtClean="0"/>
              <a:t>biosourcés</a:t>
            </a:r>
            <a:r>
              <a:rPr lang="fr-FR" sz="2000" b="1" dirty="0" smtClean="0"/>
              <a:t> et </a:t>
            </a:r>
            <a:r>
              <a:rPr lang="fr-FR" sz="2000" b="1" dirty="0" smtClean="0"/>
              <a:t>biotechnologies industrielles</a:t>
            </a:r>
          </a:p>
          <a:p>
            <a:r>
              <a:rPr lang="fr-FR" sz="2000" b="1" dirty="0" smtClean="0"/>
              <a:t> - Carburant durables</a:t>
            </a:r>
            <a:endParaRPr lang="fr-FR" sz="2000" b="1" dirty="0" smtClean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/>
        </p:nvPicPr>
        <p:blipFill rotWithShape="1">
          <a:blip r:embed="rId4"/>
          <a:srcRect l="20661" t="8787" r="67040" b="70778"/>
          <a:stretch/>
        </p:blipFill>
        <p:spPr>
          <a:xfrm>
            <a:off x="8691704" y="68582"/>
            <a:ext cx="1182370" cy="11049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50790"/>
            <a:ext cx="1016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Appel à Projet : </a:t>
            </a:r>
            <a:r>
              <a:rPr lang="fr-FR" sz="2000" dirty="0"/>
              <a:t>Développement d’une filière de production </a:t>
            </a:r>
            <a:r>
              <a:rPr lang="fr-FR" sz="2000" dirty="0" smtClean="0"/>
              <a:t>française de </a:t>
            </a:r>
            <a:r>
              <a:rPr lang="fr-FR" sz="2000" dirty="0"/>
              <a:t>carburants aéronautiques durables</a:t>
            </a:r>
            <a:r>
              <a:rPr lang="fr-FR" sz="2000" b="1" dirty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</a:t>
            </a:r>
            <a:r>
              <a:rPr lang="fr-FR" dirty="0" smtClean="0"/>
              <a:t>. </a:t>
            </a:r>
            <a:r>
              <a:rPr lang="fr-FR" dirty="0"/>
              <a:t>Budget global du </a:t>
            </a:r>
            <a:r>
              <a:rPr lang="fr-FR" dirty="0" smtClean="0"/>
              <a:t>projet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 smtClean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 smtClean="0">
                          <a:effectLst/>
                        </a:rPr>
                      </a:br>
                      <a:r>
                        <a:rPr lang="fr-FR" sz="1050" u="none" strike="noStrike" kern="1200" dirty="0" smtClean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7. Marché(s)</a:t>
            </a:r>
            <a:r>
              <a:rPr lang="fr-FR" baseline="0" dirty="0" smtClean="0"/>
              <a:t> visé(s)</a:t>
            </a:r>
            <a:br>
              <a:rPr lang="fr-FR" baseline="0" dirty="0" smtClean="0"/>
            </a:br>
            <a:r>
              <a:rPr lang="fr-FR" b="0" dirty="0"/>
              <a:t>(cf. Annexe </a:t>
            </a:r>
            <a:r>
              <a:rPr lang="fr-FR" b="0" dirty="0" smtClean="0"/>
              <a:t>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Etat </a:t>
            </a:r>
            <a:r>
              <a:rPr lang="fr-FR" b="0" i="1" dirty="0"/>
              <a:t>des lieux </a:t>
            </a:r>
            <a:r>
              <a:rPr lang="fr-FR" b="0" i="1" dirty="0" smtClean="0"/>
              <a:t>du(es) marché(s) visé(s) </a:t>
            </a:r>
            <a:r>
              <a:rPr lang="fr-FR" b="0" i="1" dirty="0"/>
              <a:t>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Taille par segment de marchés visés 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Typologie des clients </a:t>
            </a:r>
            <a:r>
              <a:rPr lang="fr-FR" b="0" i="1" dirty="0"/>
              <a:t>et </a:t>
            </a:r>
            <a:r>
              <a:rPr lang="fr-FR" b="0" i="1" dirty="0" smtClean="0"/>
              <a:t>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Prix </a:t>
            </a:r>
            <a:r>
              <a:rPr lang="fr-FR" b="0" i="1" dirty="0"/>
              <a:t>de vente du produit et benchmark de la concurrence, sensibilité du prix </a:t>
            </a:r>
            <a:r>
              <a:rPr lang="fr-FR" b="0" i="1" dirty="0" smtClean="0"/>
              <a:t>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</a:t>
            </a:r>
            <a:r>
              <a:rPr lang="fr-FR" b="0" i="1" dirty="0" smtClean="0"/>
              <a:t>réglementaires (ICPE, autorisations de mise sur le marché, </a:t>
            </a:r>
            <a:r>
              <a:rPr lang="fr-FR" b="0" i="1" dirty="0" err="1" smtClean="0"/>
              <a:t>etc</a:t>
            </a:r>
            <a:r>
              <a:rPr lang="fr-FR" b="0" i="1" dirty="0" smtClean="0"/>
              <a:t>)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</a:t>
            </a:r>
            <a:r>
              <a:rPr lang="fr-FR" dirty="0" smtClean="0"/>
              <a:t>. Modèle économique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smtClean="0"/>
              <a:t>Coûts </a:t>
            </a:r>
            <a:r>
              <a:rPr lang="fr-FR" b="0" i="1" dirty="0"/>
              <a:t>de </a:t>
            </a:r>
            <a:r>
              <a:rPr lang="fr-FR" b="0" i="1" dirty="0" smtClean="0"/>
              <a:t>production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TCO (Coût Total de Possession) </a:t>
            </a:r>
            <a:r>
              <a:rPr lang="fr-FR" b="0" i="1" dirty="0"/>
              <a:t>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Stratégie </a:t>
            </a:r>
            <a:r>
              <a:rPr lang="fr-FR" b="0" i="1" dirty="0"/>
              <a:t>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Garantie </a:t>
            </a:r>
            <a:r>
              <a:rPr lang="fr-FR" b="0" i="1" dirty="0"/>
              <a:t>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Facteurs </a:t>
            </a:r>
            <a:r>
              <a:rPr lang="fr-FR" b="0" i="1" dirty="0"/>
              <a:t>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Graphe de rentabilité </a:t>
            </a:r>
            <a:r>
              <a:rPr lang="fr-FR" b="0" i="1" dirty="0"/>
              <a:t>du projet </a:t>
            </a:r>
            <a:r>
              <a:rPr lang="fr-FR" b="0" i="1" dirty="0" smtClean="0"/>
              <a:t>(flux financiers, </a:t>
            </a:r>
            <a:r>
              <a:rPr lang="fr-FR" b="0" i="1" dirty="0"/>
              <a:t>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9. Impacts emploi et économiques</a:t>
            </a:r>
            <a:br>
              <a:rPr lang="fr-FR" dirty="0" smtClean="0"/>
            </a:br>
            <a:r>
              <a:rPr lang="fr-FR" b="0" dirty="0"/>
              <a:t>(</a:t>
            </a:r>
            <a:r>
              <a:rPr lang="fr-FR" b="0" dirty="0" smtClean="0"/>
              <a:t>cf. Annexe </a:t>
            </a:r>
            <a:r>
              <a:rPr lang="fr-FR" b="0" dirty="0"/>
              <a:t>5</a:t>
            </a:r>
            <a:r>
              <a:rPr lang="fr-FR" b="0" dirty="0" smtClean="0"/>
              <a:t>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290112"/>
              </p:ext>
            </p:extLst>
          </p:nvPr>
        </p:nvGraphicFramePr>
        <p:xfrm>
          <a:off x="495301" y="1135422"/>
          <a:ext cx="9239827" cy="5310062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</a:t>
                      </a:r>
                      <a:r>
                        <a:rPr lang="fr-FR" sz="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la tonne de CO2 </a:t>
                      </a:r>
                      <a:r>
                        <a:rPr lang="fr-FR" sz="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évitée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7267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10. Impacts environnementaux</a:t>
            </a:r>
            <a:br>
              <a:rPr lang="fr-FR" dirty="0" smtClean="0"/>
            </a:br>
            <a:r>
              <a:rPr lang="fr-FR" b="0" dirty="0"/>
              <a:t>(</a:t>
            </a:r>
            <a:r>
              <a:rPr lang="fr-FR" b="0" dirty="0" smtClean="0"/>
              <a:t>cf. Annexe </a:t>
            </a:r>
            <a:r>
              <a:rPr lang="fr-FR" b="0" dirty="0"/>
              <a:t>5</a:t>
            </a:r>
            <a:r>
              <a:rPr lang="fr-FR" b="0" dirty="0" smtClean="0"/>
              <a:t>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95299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84506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  <a:endParaRPr lang="fr-FR" b="0" i="1" dirty="0" smtClean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Etude environnementale de type ACV, empreinte carbone ou autres diagnostics </a:t>
            </a:r>
            <a:r>
              <a:rPr lang="fr-FR" b="0" i="1" dirty="0"/>
              <a:t>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</a:t>
            </a:r>
            <a:r>
              <a:rPr lang="fr-FR" b="0" i="1" dirty="0" smtClean="0"/>
              <a:t>environnementaux ?</a:t>
            </a: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Qualification des Externalités / impacts : Climat </a:t>
            </a:r>
            <a:r>
              <a:rPr lang="fr-FR" b="0" i="1" dirty="0"/>
              <a:t>via la réduction des gaz à effet de </a:t>
            </a:r>
            <a:r>
              <a:rPr lang="fr-FR" b="0" i="1" dirty="0" smtClean="0"/>
              <a:t>serre; Pollution </a:t>
            </a:r>
            <a:r>
              <a:rPr lang="fr-FR" b="0" i="1" dirty="0"/>
              <a:t>de </a:t>
            </a:r>
            <a:r>
              <a:rPr lang="fr-FR" b="0" i="1" dirty="0" smtClean="0"/>
              <a:t>l'air; Qualité </a:t>
            </a:r>
            <a:r>
              <a:rPr lang="fr-FR" b="0" i="1" dirty="0"/>
              <a:t>de </a:t>
            </a:r>
            <a:r>
              <a:rPr lang="fr-FR" b="0" i="1" dirty="0" smtClean="0"/>
              <a:t>l'eau; Consommation </a:t>
            </a:r>
            <a:r>
              <a:rPr lang="fr-FR" b="0" i="1" dirty="0"/>
              <a:t>des </a:t>
            </a:r>
            <a:r>
              <a:rPr lang="fr-FR" b="0" i="1" dirty="0" smtClean="0"/>
              <a:t>ressources; Réduction </a:t>
            </a:r>
            <a:r>
              <a:rPr lang="fr-FR" b="0" i="1" dirty="0"/>
              <a:t>et recyclage des </a:t>
            </a:r>
            <a:r>
              <a:rPr lang="fr-FR" b="0" i="1" dirty="0" smtClean="0"/>
              <a:t>déchets; Impact énergétique ou bilan énergie-matière; Impact sur </a:t>
            </a:r>
            <a:r>
              <a:rPr lang="fr-FR" b="0" i="1" dirty="0"/>
              <a:t>la </a:t>
            </a:r>
            <a:r>
              <a:rPr lang="fr-FR" b="0" i="1" dirty="0" smtClean="0"/>
              <a:t>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Solution de référence </a:t>
            </a:r>
            <a:r>
              <a:rPr lang="fr-FR" b="0" i="1" dirty="0"/>
              <a:t>? </a:t>
            </a:r>
            <a:r>
              <a:rPr lang="fr-FR" b="0" i="1" dirty="0" smtClean="0"/>
              <a:t>(Solution </a:t>
            </a:r>
            <a:r>
              <a:rPr lang="fr-FR" b="0" i="1" dirty="0"/>
              <a:t>la plus probable mise en œuvre en l'absence d'innovation, </a:t>
            </a:r>
            <a:r>
              <a:rPr lang="fr-FR" b="0" i="1" dirty="0" smtClean="0"/>
              <a:t>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 smtClean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11. Plan de financement du projet</a:t>
            </a:r>
            <a:br>
              <a:rPr lang="fr-FR" dirty="0" smtClean="0"/>
            </a:br>
            <a:r>
              <a:rPr lang="fr-FR" dirty="0" smtClean="0"/>
              <a:t>(cf. Annexe 3b,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 smtClean="0"/>
              <a:t>Sur la durée du projet </a:t>
            </a:r>
            <a:r>
              <a:rPr lang="fr-FR" b="0" i="1" dirty="0"/>
              <a:t> </a:t>
            </a:r>
            <a:r>
              <a:rPr lang="fr-FR" b="0" i="1" dirty="0" smtClean="0"/>
              <a:t>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Notice 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l’AAP et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transmettre cette présentation (format PPT)</a:t>
            </a:r>
          </a:p>
          <a:p>
            <a:pPr algn="just"/>
            <a:endParaRPr lang="fr-FR" sz="1200" u="sng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 smtClean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réunion de pré-dépôt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est </a:t>
            </a:r>
            <a:r>
              <a:rPr lang="fr-FR" sz="1200" b="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avec les attendus du cahier des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de l’art en matière d’innovation vis-à-vis du projet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 smtClean="0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 smtClean="0"/>
              <a:t>* Des annexes peuvent être ajoutées; idéalement, le support final ne doit pas excéder 20 diapositives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4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Projet XXX</a:t>
            </a:r>
            <a:br>
              <a:rPr lang="fr-FR" altLang="fr-FR" dirty="0" smtClean="0"/>
            </a:br>
            <a:r>
              <a:rPr lang="fr-FR" altLang="fr-FR" dirty="0" smtClean="0"/>
              <a:t>AAP visé : XXXXX</a:t>
            </a:r>
            <a:endParaRPr lang="fr-FR" altLang="fr-FR" sz="2000" dirty="0" smtClean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Objectif du projet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Solutions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 smtClean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/>
              <a:t>Produits </a:t>
            </a:r>
            <a:r>
              <a:rPr lang="fr-FR" altLang="fr-FR" sz="1200" dirty="0"/>
              <a:t>commercialisés à l’issue du projet </a:t>
            </a:r>
            <a:r>
              <a:rPr lang="fr-FR" altLang="fr-FR" sz="1200" dirty="0" smtClean="0"/>
              <a:t>: ?</a:t>
            </a:r>
            <a:endParaRPr lang="fr-FR" altLang="fr-FR" sz="1200" dirty="0"/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Eléments</a:t>
            </a:r>
            <a:br>
              <a:rPr lang="fr-FR" altLang="fr-FR" sz="1400" dirty="0" smtClean="0">
                <a:latin typeface="+mj-lt"/>
                <a:cs typeface="+mn-cs"/>
              </a:rPr>
            </a:br>
            <a:r>
              <a:rPr lang="fr-FR" altLang="fr-FR" sz="1400" dirty="0" smtClean="0">
                <a:latin typeface="+mj-lt"/>
                <a:cs typeface="+mn-cs"/>
              </a:rPr>
              <a:t>clés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 smtClean="0">
                <a:latin typeface="+mj-lt"/>
                <a:ea typeface="+mn-ea"/>
              </a:rPr>
              <a:t>X XXX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Aide PIA demandée : </a:t>
            </a:r>
            <a:r>
              <a:rPr lang="fr-FR" altLang="fr-FR" sz="1200" dirty="0" smtClean="0">
                <a:latin typeface="+mj-lt"/>
                <a:ea typeface="+mn-ea"/>
              </a:rPr>
              <a:t>X XXX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 smtClean="0">
                <a:latin typeface="+mj-lt"/>
                <a:ea typeface="+mn-ea"/>
              </a:rPr>
              <a:t>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Localisation projet : </a:t>
            </a:r>
            <a:r>
              <a:rPr lang="fr-FR" altLang="fr-FR" sz="1200" dirty="0" smtClean="0">
                <a:latin typeface="+mj-lt"/>
                <a:ea typeface="+mn-ea"/>
              </a:rPr>
              <a:t>XX</a:t>
            </a:r>
            <a:endParaRPr lang="fr-FR" altLang="fr-FR" sz="1200" dirty="0">
              <a:latin typeface="+mj-lt"/>
              <a:ea typeface="+mn-ea"/>
              <a:cs typeface="+mn-cs"/>
            </a:endParaRP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Location industrialisation : 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XXX</a:t>
            </a:r>
            <a:endParaRPr lang="fr-FR" altLang="fr-FR" sz="1200" dirty="0">
              <a:latin typeface="+mj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 smtClean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 smtClean="0">
                <a:latin typeface="+mn-lt"/>
                <a:cs typeface="Arial" pitchFamily="34" charset="0"/>
              </a:rPr>
              <a:t>Partenaires = demandeurs d’aide  </a:t>
            </a:r>
            <a:endParaRPr lang="fr-FR" altLang="fr-FR" sz="1400" b="1" kern="0" dirty="0">
              <a:latin typeface="+mn-lt"/>
              <a:cs typeface="Arial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 smtClean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 smtClean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. Contexte et enjeux du projet</a:t>
            </a:r>
            <a:br>
              <a:rPr lang="fr-FR" dirty="0" smtClean="0"/>
            </a:br>
            <a:r>
              <a:rPr lang="fr-FR" b="0" dirty="0" smtClean="0"/>
              <a:t>(cf. Annexe 3a) </a:t>
            </a:r>
            <a:endParaRPr lang="fr-FR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Quels enjeux technologiques, stratégiques, socio environnementaux sont associés au projet ? (</a:t>
            </a:r>
            <a:r>
              <a:rPr lang="fr-FR" b="0" i="1" dirty="0" err="1" smtClean="0"/>
              <a:t>quali</a:t>
            </a:r>
            <a:r>
              <a:rPr lang="fr-FR" b="0" i="1" dirty="0" smtClean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Y a –t-il eu des phases préliminaires au projet (financements et résultats déjà obtenus/en cours) ?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Contexte réglementaire : Quelles </a:t>
            </a:r>
            <a:r>
              <a:rPr lang="fr-FR" b="0" i="1" dirty="0"/>
              <a:t>contraintes à résoudre ? </a:t>
            </a:r>
            <a:r>
              <a:rPr lang="fr-FR" b="0" i="1" dirty="0" smtClean="0"/>
              <a:t>Quelles </a:t>
            </a:r>
            <a:r>
              <a:rPr lang="fr-FR" b="0" i="1" dirty="0"/>
              <a:t>autorisations attendues / à lever ? </a:t>
            </a:r>
          </a:p>
          <a:p>
            <a:pPr marL="88900"/>
            <a:endParaRPr lang="fr-FR" b="0" i="1" dirty="0" smtClean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</a:t>
            </a:r>
            <a:r>
              <a:rPr lang="fr-FR" dirty="0"/>
              <a:t>Etat de l’art </a:t>
            </a:r>
            <a:r>
              <a:rPr lang="fr-FR" dirty="0" smtClean="0"/>
              <a:t>et verrous à lever 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Etat </a:t>
            </a:r>
            <a:r>
              <a:rPr lang="fr-FR" b="0" i="1" dirty="0"/>
              <a:t>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Benchmark </a:t>
            </a:r>
            <a:r>
              <a:rPr lang="fr-FR" b="0" i="1" dirty="0"/>
              <a:t>des projets </a:t>
            </a:r>
            <a:r>
              <a:rPr lang="fr-FR" b="0" i="1" dirty="0" smtClean="0"/>
              <a:t>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 smtClean="0"/>
              <a:t>Limites </a:t>
            </a:r>
            <a:r>
              <a:rPr lang="fr-FR" i="1" u="sng" dirty="0"/>
              <a:t>de l’état de l’art </a:t>
            </a:r>
            <a:r>
              <a:rPr lang="fr-FR" i="1" u="sng" dirty="0" smtClean="0"/>
              <a:t>et verrous (technique, organisationnel, économique, </a:t>
            </a:r>
            <a:r>
              <a:rPr lang="fr-FR" i="1" u="sng" dirty="0" err="1" smtClean="0"/>
              <a:t>etc</a:t>
            </a:r>
            <a:r>
              <a:rPr lang="fr-FR" i="1" u="sng" dirty="0" smtClean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Caractère </a:t>
            </a:r>
            <a:r>
              <a:rPr lang="fr-FR" b="0" i="1" dirty="0"/>
              <a:t>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</a:t>
            </a:r>
            <a:r>
              <a:rPr lang="fr-FR" i="1" dirty="0" smtClean="0"/>
              <a:t>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Solution ou service développé 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5"/>
            <a:ext cx="5101094" cy="3079984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Schéma de principe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Organisation </a:t>
            </a:r>
            <a:r>
              <a:rPr lang="fr-FR" b="0" i="1" dirty="0"/>
              <a:t>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</a:t>
            </a:r>
            <a:r>
              <a:rPr lang="fr-FR" b="0" i="1" dirty="0" smtClean="0"/>
              <a:t>d’approvisionnement sur le long terme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Avantages, limites </a:t>
            </a:r>
            <a:r>
              <a:rPr lang="fr-FR" b="0" i="1" dirty="0"/>
              <a:t>et facteurs compétitifs face aux </a:t>
            </a:r>
            <a:r>
              <a:rPr lang="fr-FR" b="0" i="1" dirty="0" smtClean="0"/>
              <a:t>concurrents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4. Organisation </a:t>
            </a:r>
            <a:r>
              <a:rPr lang="fr-FR" dirty="0"/>
              <a:t>du </a:t>
            </a:r>
            <a:r>
              <a:rPr lang="fr-FR" dirty="0" smtClean="0"/>
              <a:t>projet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Description des principaux lots</a:t>
            </a:r>
            <a:endParaRPr lang="fr-FR" i="1" dirty="0"/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Planning/GANTT avec les entreprises responsables des lots </a:t>
            </a:r>
            <a:endParaRPr lang="fr-FR" i="1" dirty="0"/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Post </a:t>
            </a:r>
            <a:r>
              <a:rPr lang="fr-FR" b="0" i="1" dirty="0"/>
              <a:t>projet : quelles perspectives </a:t>
            </a:r>
            <a:r>
              <a:rPr lang="fr-FR" b="0" i="1" dirty="0" smtClean="0"/>
              <a:t>? 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5. Partenariat (1/2)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</a:t>
            </a:r>
            <a:r>
              <a:rPr lang="fr-FR" b="0" i="1" dirty="0" smtClean="0"/>
              <a:t>(projets de type </a:t>
            </a:r>
            <a:r>
              <a:rPr lang="fr-FR" b="0" i="1" dirty="0" err="1" smtClean="0"/>
              <a:t>monopartenaire</a:t>
            </a:r>
            <a:r>
              <a:rPr lang="fr-FR" b="0" i="1" dirty="0" smtClean="0"/>
              <a:t> ou collaboratif avec 5 partenaires financés maximum)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Gouvernance et accords de consortium pressentis (liens </a:t>
            </a:r>
            <a:r>
              <a:rPr lang="fr-FR" b="0" i="1" dirty="0"/>
              <a:t>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Pertinence </a:t>
            </a:r>
            <a:r>
              <a:rPr lang="fr-FR" b="0" i="1" dirty="0"/>
              <a:t>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Sous-traitance </a:t>
            </a:r>
            <a:r>
              <a:rPr lang="fr-FR" b="0" i="1" dirty="0"/>
              <a:t>pressentie : entreprise, tâches, rôle dans le projet </a:t>
            </a:r>
            <a:r>
              <a:rPr lang="fr-FR" b="0" i="1" dirty="0" smtClean="0"/>
              <a:t>…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Partenariat (2/2)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2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3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4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Chiffre d’affaire (préciser année)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Total</a:t>
                      </a:r>
                      <a:r>
                        <a:rPr lang="fr-FR" sz="1100" baseline="0" dirty="0" smtClean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 smtClean="0"/>
              <a:t>Ajuster les colonnes selon le profil du projet, de </a:t>
            </a:r>
            <a:r>
              <a:rPr lang="fr-FR" b="0" i="1" dirty="0" err="1" smtClean="0"/>
              <a:t>monopartenaire</a:t>
            </a:r>
            <a:r>
              <a:rPr lang="fr-FR" b="0" i="1" dirty="0" smtClean="0"/>
              <a:t> à 5 partenaires financés (dont le coordonnateur) 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18379</TotalTime>
  <Words>1598</Words>
  <Application>Microsoft Office PowerPoint</Application>
  <PresentationFormat>Format A4 (210 x 297 mm)</PresentationFormat>
  <Paragraphs>210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Arial1</vt:lpstr>
      <vt:lpstr>Calibri</vt:lpstr>
      <vt:lpstr>Gill Sans MT</vt:lpstr>
      <vt:lpstr>Marianne</vt:lpstr>
      <vt:lpstr>Times New Roman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KERDONCUFF Pierre</cp:lastModifiedBy>
  <cp:revision>818</cp:revision>
  <cp:lastPrinted>2017-04-19T15:45:38Z</cp:lastPrinted>
  <dcterms:created xsi:type="dcterms:W3CDTF">2015-06-10T16:17:23Z</dcterms:created>
  <dcterms:modified xsi:type="dcterms:W3CDTF">2021-07-26T07:58:19Z</dcterms:modified>
</cp:coreProperties>
</file>