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8" r:id="rId2"/>
    <p:sldId id="399" r:id="rId3"/>
    <p:sldId id="400" r:id="rId4"/>
    <p:sldId id="413" r:id="rId5"/>
    <p:sldId id="414" r:id="rId6"/>
    <p:sldId id="401" r:id="rId7"/>
    <p:sldId id="415" r:id="rId8"/>
    <p:sldId id="416" r:id="rId9"/>
    <p:sldId id="418" r:id="rId10"/>
    <p:sldId id="417" r:id="rId11"/>
    <p:sldId id="420" r:id="rId12"/>
    <p:sldId id="419" r:id="rId13"/>
    <p:sldId id="42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81574484-61D9-4D7B-8A15-56D84FDFF0DF}">
          <p14:sldIdLst>
            <p14:sldId id="398"/>
            <p14:sldId id="399"/>
            <p14:sldId id="400"/>
            <p14:sldId id="413"/>
            <p14:sldId id="414"/>
            <p14:sldId id="401"/>
            <p14:sldId id="415"/>
            <p14:sldId id="416"/>
            <p14:sldId id="418"/>
            <p14:sldId id="417"/>
            <p14:sldId id="420"/>
            <p14:sldId id="419"/>
            <p14:sldId id="421"/>
          </p14:sldIdLst>
        </p14:section>
      </p14:sectionLst>
    </p:ext>
    <p:ext uri="{EFAFB233-063F-42B5-8137-9DF3F51BA10A}">
      <p15:sldGuideLst xmlns:p15="http://schemas.microsoft.com/office/powerpoint/2012/main">
        <p15:guide id="3" pos="2887" userDrawn="1">
          <p15:clr>
            <a:srgbClr val="A4A3A4"/>
          </p15:clr>
        </p15:guide>
        <p15:guide id="4" orient="horz" pos="82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OVITCH Michel" initials="VM" lastIdx="1" clrIdx="4"/>
  <p:cmAuthor id="2" name="SGPI" initials="RA" lastIdx="17" clrIdx="1"/>
  <p:cmAuthor id="3" name="RONGIER Antoine" initials="RA" lastIdx="24" clrIdx="2"/>
  <p:cmAuthor id="4" name="SGPI " initials="TL" lastIdx="7" clrIdx="3"/>
  <p:cmAuthor id="5" name="NOWAK Jerome" initials="NJ" lastIdx="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6EA"/>
    <a:srgbClr val="EBEDF5"/>
    <a:srgbClr val="BFEAE2"/>
    <a:srgbClr val="D9DEF0"/>
    <a:srgbClr val="D2D8EE"/>
    <a:srgbClr val="B3BFE2"/>
    <a:srgbClr val="C9D1EB"/>
    <a:srgbClr val="ECEFF8"/>
    <a:srgbClr val="DFDFDF"/>
    <a:srgbClr val="BFC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72" autoAdjust="0"/>
    <p:restoredTop sz="89432" autoAdjust="0"/>
  </p:normalViewPr>
  <p:slideViewPr>
    <p:cSldViewPr snapToGrid="0">
      <p:cViewPr varScale="1">
        <p:scale>
          <a:sx n="76" d="100"/>
          <a:sy n="76" d="100"/>
        </p:scale>
        <p:origin x="660" y="84"/>
      </p:cViewPr>
      <p:guideLst>
        <p:guide pos="2887"/>
        <p:guide orient="horz" pos="8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570E-631D-4756-9744-DF021A8D16B4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BE-4893-4788-B0AA-EA547AC56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290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F478014-3E26-431D-99DF-C65246BD5D18}" type="datetimeFigureOut">
              <a:rPr lang="fr-FR" smtClean="0"/>
              <a:pPr/>
              <a:t>22/11/2022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A28846B-781B-4AC1-BBB4-F18418AF54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665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984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85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32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uvernement.us4.list-manage.com/subscribe?u=b5bd5d5ec79b9c70a76b18561&amp;id=934dc0ff7e" TargetMode="External"/><Relationship Id="rId2" Type="http://schemas.openxmlformats.org/officeDocument/2006/relationships/hyperlink" Target="https://www.gouvernement.fr/secretariat-general-pour-l-investissement-sgpi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mailto:contact.sgpi@pm.gouv.fr" TargetMode="External"/><Relationship Id="rId5" Type="http://schemas.openxmlformats.org/officeDocument/2006/relationships/hyperlink" Target="https://www.linkedin.com/company/commissariat-g-n-ral-l'investissement/?viewAsMember=true" TargetMode="External"/><Relationship Id="rId4" Type="http://schemas.openxmlformats.org/officeDocument/2006/relationships/hyperlink" Target="https://twitter.com/SGPI_avenir" TargetMode="Externa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Relationship Id="rId9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que 2">
            <a:extLst>
              <a:ext uri="{FF2B5EF4-FFF2-40B4-BE49-F238E27FC236}">
                <a16:creationId xmlns:a16="http://schemas.microsoft.com/office/drawing/2014/main" id="{5B063702-A08C-4925-8F82-7FA937FD47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0000" y="809999"/>
            <a:ext cx="2625309" cy="3060000"/>
            <a:chOff x="269557" y="269557"/>
            <a:chExt cx="1311592" cy="152876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8B8E743E-846A-4A3E-BC75-63BF70485904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ED0E4E2-D4A0-4819-8191-574E83C4B506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0" name="Graphique 2">
              <a:extLst>
                <a:ext uri="{FF2B5EF4-FFF2-40B4-BE49-F238E27FC236}">
                  <a16:creationId xmlns:a16="http://schemas.microsoft.com/office/drawing/2014/main" id="{BB4AE2C8-C4DB-4471-9ABD-029EE0FA7393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1" name="Forme libre : forme 10">
                <a:extLst>
                  <a:ext uri="{FF2B5EF4-FFF2-40B4-BE49-F238E27FC236}">
                    <a16:creationId xmlns:a16="http://schemas.microsoft.com/office/drawing/2014/main" id="{8483BC22-0BB3-4233-918B-F44B28383B89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2" name="Forme libre : forme 11">
                <a:extLst>
                  <a:ext uri="{FF2B5EF4-FFF2-40B4-BE49-F238E27FC236}">
                    <a16:creationId xmlns:a16="http://schemas.microsoft.com/office/drawing/2014/main" id="{D69EF2AC-5A12-4D27-B882-942F779DCB5B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3" name="Forme libre : forme 12">
                <a:extLst>
                  <a:ext uri="{FF2B5EF4-FFF2-40B4-BE49-F238E27FC236}">
                    <a16:creationId xmlns:a16="http://schemas.microsoft.com/office/drawing/2014/main" id="{503301EE-1FC2-4013-BB7B-D01E1E81695A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E8C0C2A9-1F36-4277-ACE7-9704C4C5EECC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9ECFBDD-2ABB-4F23-8A83-6AE34853A31D}"/>
              </a:ext>
            </a:extLst>
          </p:cNvPr>
          <p:cNvSpPr txBox="1">
            <a:spLocks/>
          </p:cNvSpPr>
          <p:nvPr userDrawn="1"/>
        </p:nvSpPr>
        <p:spPr>
          <a:xfrm>
            <a:off x="1080000" y="5861950"/>
            <a:ext cx="4631868" cy="4560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Secrétariat général </a:t>
            </a:r>
            <a:br>
              <a:rPr lang="fr-FR" dirty="0"/>
            </a:br>
            <a:r>
              <a:rPr lang="fr-FR" dirty="0"/>
              <a:t>pour l'investissement</a:t>
            </a:r>
          </a:p>
        </p:txBody>
      </p:sp>
    </p:spTree>
    <p:extLst>
      <p:ext uri="{BB962C8B-B14F-4D97-AF65-F5344CB8AC3E}">
        <p14:creationId xmlns:p14="http://schemas.microsoft.com/office/powerpoint/2010/main" val="508160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21067B9-FF11-4A17-85E6-B4C9025C5C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9999" y="2267998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A53-2EA4-448E-9FA8-CF3E68AA0B4B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713E65D5-12CF-4E64-810D-A6030CCE73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25600" y="2267999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D5A9E78C-A66F-4674-9B20-61D213A07D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11200" y="2267999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840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2050A100-6A10-424A-A639-3B14F0FDDB6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25600" y="1913861"/>
            <a:ext cx="7766400" cy="4203160"/>
          </a:xfrm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99EEC4D-62E7-4CEF-A678-85B4F159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1913861"/>
            <a:ext cx="3340800" cy="420316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5BDC-A80B-48B7-B4FB-D486EE5B4B8E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536308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F414E-378D-4591-A597-095A4849D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054B9D-3A74-4DCD-B88B-2843AE86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95C9-3BF9-4669-89F0-4B086FB6A315}" type="datetime1">
              <a:rPr lang="fr-FR" smtClean="0"/>
              <a:t>22/11/2022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F7292A-CEE5-47AE-85C9-70E63F54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8D18A8-D27C-4875-9119-E6F27B5C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094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FD0DC3-0716-4FBA-8ECF-8B662AC2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D1E-A0F0-40A1-B9B0-E3A8AD9C275B}" type="datetime1">
              <a:rPr lang="fr-FR" smtClean="0"/>
              <a:t>22/11/2022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A80FB-47F2-40DE-8A78-6C494EB4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4889D4-E6AF-4419-A1C5-9F2A4527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72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E2535A46-EABB-4A1B-B03A-A6D5C42C9A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66000" y="1525990"/>
            <a:ext cx="5226000" cy="3961123"/>
          </a:xfrm>
          <a:custGeom>
            <a:avLst/>
            <a:gdLst>
              <a:gd name="connsiteX0" fmla="*/ 0 w 5226000"/>
              <a:gd name="connsiteY0" fmla="*/ 0 h 3961123"/>
              <a:gd name="connsiteX1" fmla="*/ 5226000 w 5226000"/>
              <a:gd name="connsiteY1" fmla="*/ 0 h 3961123"/>
              <a:gd name="connsiteX2" fmla="*/ 5226000 w 5226000"/>
              <a:gd name="connsiteY2" fmla="*/ 3961123 h 3961123"/>
              <a:gd name="connsiteX3" fmla="*/ 0 w 5226000"/>
              <a:gd name="connsiteY3" fmla="*/ 3961123 h 3961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6000" h="3961123">
                <a:moveTo>
                  <a:pt x="0" y="0"/>
                </a:moveTo>
                <a:lnTo>
                  <a:pt x="5226000" y="0"/>
                </a:lnTo>
                <a:lnTo>
                  <a:pt x="5226000" y="3961123"/>
                </a:lnTo>
                <a:lnTo>
                  <a:pt x="0" y="396112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D5E0-4A2C-4B0A-A80A-213161E2F72D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64658B0-E926-4004-8D43-699F7C1E7EF6}"/>
              </a:ext>
            </a:extLst>
          </p:cNvPr>
          <p:cNvCxnSpPr>
            <a:cxnSpLocks/>
          </p:cNvCxnSpPr>
          <p:nvPr userDrawn="1"/>
        </p:nvCxnSpPr>
        <p:spPr>
          <a:xfrm>
            <a:off x="2057400" y="2739236"/>
            <a:ext cx="435292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863F238C-BB2D-43FC-A0EA-C8FE2A108AED}"/>
              </a:ext>
            </a:extLst>
          </p:cNvPr>
          <p:cNvSpPr txBox="1"/>
          <p:nvPr userDrawn="1"/>
        </p:nvSpPr>
        <p:spPr>
          <a:xfrm>
            <a:off x="3416563" y="1580620"/>
            <a:ext cx="2564877" cy="79560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 savoir plus sur les investissements d’avenir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https://www.gouvernement.fr/secretariat-general-pour-l-investissement-sgpi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2031EE7-7D3B-4E57-8D70-110099EAE083}"/>
              </a:ext>
            </a:extLst>
          </p:cNvPr>
          <p:cNvCxnSpPr>
            <a:cxnSpLocks/>
          </p:cNvCxnSpPr>
          <p:nvPr userDrawn="1"/>
        </p:nvCxnSpPr>
        <p:spPr>
          <a:xfrm>
            <a:off x="2057400" y="4303183"/>
            <a:ext cx="435292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DD3FF6FC-FFE1-4BCD-AC2B-AE153B246C70}"/>
              </a:ext>
            </a:extLst>
          </p:cNvPr>
          <p:cNvSpPr txBox="1"/>
          <p:nvPr userDrawn="1"/>
        </p:nvSpPr>
        <p:spPr>
          <a:xfrm>
            <a:off x="3416563" y="3238506"/>
            <a:ext cx="2594374" cy="66633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Suivre l’actualité du SGPI 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3"/>
              </a:rPr>
              <a:t>S’abonner à la newsletter #ImpactPIA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4"/>
              </a:rPr>
              <a:t>Twitter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| 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5"/>
              </a:rPr>
              <a:t>LinkedIn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BE311CF-115D-4A98-85F8-E990301B890C}"/>
              </a:ext>
            </a:extLst>
          </p:cNvPr>
          <p:cNvSpPr txBox="1"/>
          <p:nvPr userDrawn="1"/>
        </p:nvSpPr>
        <p:spPr>
          <a:xfrm>
            <a:off x="3416563" y="4894784"/>
            <a:ext cx="2119675" cy="46467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Nous contacter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6"/>
              </a:rPr>
              <a:t>contact.sgpi@pm.gouv.fr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406640CD-4857-4DED-A5AC-F427B6DAF2F7}"/>
              </a:ext>
            </a:extLst>
          </p:cNvPr>
          <p:cNvGrpSpPr/>
          <p:nvPr userDrawn="1"/>
        </p:nvGrpSpPr>
        <p:grpSpPr>
          <a:xfrm>
            <a:off x="2057400" y="3119241"/>
            <a:ext cx="803489" cy="803937"/>
            <a:chOff x="2057400" y="3119241"/>
            <a:chExt cx="803489" cy="80393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2AACC3-7BD6-44AB-A520-B18A53DD092C}"/>
                </a:ext>
              </a:extLst>
            </p:cNvPr>
            <p:cNvSpPr/>
            <p:nvPr/>
          </p:nvSpPr>
          <p:spPr>
            <a:xfrm>
              <a:off x="2140889" y="3203178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7BB05A2A-289C-4208-9440-A2B217506851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3119241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1" name="Graphique 194">
              <a:extLst>
                <a:ext uri="{FF2B5EF4-FFF2-40B4-BE49-F238E27FC236}">
                  <a16:creationId xmlns:a16="http://schemas.microsoft.com/office/drawing/2014/main" id="{69F9A5A3-5C4B-49DC-A353-A29D464FB6F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3383178"/>
              <a:ext cx="360000" cy="360000"/>
              <a:chOff x="8382018" y="5302448"/>
              <a:chExt cx="360000" cy="360000"/>
            </a:xfrm>
            <a:solidFill>
              <a:schemeClr val="accent3"/>
            </a:solidFill>
          </p:grpSpPr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37DAB7DF-9520-4AAC-9EB4-20CD24C791F7}"/>
                  </a:ext>
                </a:extLst>
              </p:cNvPr>
              <p:cNvSpPr/>
              <p:nvPr/>
            </p:nvSpPr>
            <p:spPr>
              <a:xfrm>
                <a:off x="8382018" y="5305412"/>
                <a:ext cx="360000" cy="354000"/>
              </a:xfrm>
              <a:custGeom>
                <a:avLst/>
                <a:gdLst>
                  <a:gd name="connsiteX0" fmla="*/ 271344 w 360000"/>
                  <a:gd name="connsiteY0" fmla="*/ 0 h 354000"/>
                  <a:gd name="connsiteX1" fmla="*/ 154656 w 360000"/>
                  <a:gd name="connsiteY1" fmla="*/ 0 h 354000"/>
                  <a:gd name="connsiteX2" fmla="*/ 70278 w 360000"/>
                  <a:gd name="connsiteY2" fmla="*/ 61938 h 354000"/>
                  <a:gd name="connsiteX3" fmla="*/ 0 w 360000"/>
                  <a:gd name="connsiteY3" fmla="*/ 148656 h 354000"/>
                  <a:gd name="connsiteX4" fmla="*/ 0 w 360000"/>
                  <a:gd name="connsiteY4" fmla="*/ 216732 h 354000"/>
                  <a:gd name="connsiteX5" fmla="*/ 84000 w 360000"/>
                  <a:gd name="connsiteY5" fmla="*/ 305796 h 354000"/>
                  <a:gd name="connsiteX6" fmla="*/ 84000 w 360000"/>
                  <a:gd name="connsiteY6" fmla="*/ 344676 h 354000"/>
                  <a:gd name="connsiteX7" fmla="*/ 89358 w 360000"/>
                  <a:gd name="connsiteY7" fmla="*/ 353466 h 354000"/>
                  <a:gd name="connsiteX8" fmla="*/ 92382 w 360000"/>
                  <a:gd name="connsiteY8" fmla="*/ 354072 h 354000"/>
                  <a:gd name="connsiteX9" fmla="*/ 98682 w 360000"/>
                  <a:gd name="connsiteY9" fmla="*/ 351318 h 354000"/>
                  <a:gd name="connsiteX10" fmla="*/ 107808 w 360000"/>
                  <a:gd name="connsiteY10" fmla="*/ 342192 h 354000"/>
                  <a:gd name="connsiteX11" fmla="*/ 196686 w 360000"/>
                  <a:gd name="connsiteY11" fmla="*/ 306000 h 354000"/>
                  <a:gd name="connsiteX12" fmla="*/ 205344 w 360000"/>
                  <a:gd name="connsiteY12" fmla="*/ 306000 h 354000"/>
                  <a:gd name="connsiteX13" fmla="*/ 289884 w 360000"/>
                  <a:gd name="connsiteY13" fmla="*/ 243576 h 354000"/>
                  <a:gd name="connsiteX14" fmla="*/ 360000 w 360000"/>
                  <a:gd name="connsiteY14" fmla="*/ 156726 h 354000"/>
                  <a:gd name="connsiteX15" fmla="*/ 360000 w 360000"/>
                  <a:gd name="connsiteY15" fmla="*/ 88656 h 354000"/>
                  <a:gd name="connsiteX16" fmla="*/ 271344 w 360000"/>
                  <a:gd name="connsiteY16" fmla="*/ 0 h 354000"/>
                  <a:gd name="connsiteX17" fmla="*/ 205344 w 360000"/>
                  <a:gd name="connsiteY17" fmla="*/ 294000 h 354000"/>
                  <a:gd name="connsiteX18" fmla="*/ 196686 w 360000"/>
                  <a:gd name="connsiteY18" fmla="*/ 294000 h 354000"/>
                  <a:gd name="connsiteX19" fmla="*/ 99318 w 360000"/>
                  <a:gd name="connsiteY19" fmla="*/ 333708 h 354000"/>
                  <a:gd name="connsiteX20" fmla="*/ 96000 w 360000"/>
                  <a:gd name="connsiteY20" fmla="*/ 337032 h 354000"/>
                  <a:gd name="connsiteX21" fmla="*/ 96000 w 360000"/>
                  <a:gd name="connsiteY21" fmla="*/ 300000 h 354000"/>
                  <a:gd name="connsiteX22" fmla="*/ 96000 w 360000"/>
                  <a:gd name="connsiteY22" fmla="*/ 294000 h 354000"/>
                  <a:gd name="connsiteX23" fmla="*/ 96000 w 360000"/>
                  <a:gd name="connsiteY23" fmla="*/ 275070 h 354000"/>
                  <a:gd name="connsiteX24" fmla="*/ 90000 w 360000"/>
                  <a:gd name="connsiteY24" fmla="*/ 269070 h 354000"/>
                  <a:gd name="connsiteX25" fmla="*/ 84000 w 360000"/>
                  <a:gd name="connsiteY25" fmla="*/ 275070 h 354000"/>
                  <a:gd name="connsiteX26" fmla="*/ 84000 w 360000"/>
                  <a:gd name="connsiteY26" fmla="*/ 293688 h 354000"/>
                  <a:gd name="connsiteX27" fmla="*/ 12000 w 360000"/>
                  <a:gd name="connsiteY27" fmla="*/ 216726 h 354000"/>
                  <a:gd name="connsiteX28" fmla="*/ 12000 w 360000"/>
                  <a:gd name="connsiteY28" fmla="*/ 148656 h 354000"/>
                  <a:gd name="connsiteX29" fmla="*/ 72840 w 360000"/>
                  <a:gd name="connsiteY29" fmla="*/ 73662 h 354000"/>
                  <a:gd name="connsiteX30" fmla="*/ 75654 w 360000"/>
                  <a:gd name="connsiteY30" fmla="*/ 73188 h 354000"/>
                  <a:gd name="connsiteX31" fmla="*/ 76050 w 360000"/>
                  <a:gd name="connsiteY31" fmla="*/ 73128 h 354000"/>
                  <a:gd name="connsiteX32" fmla="*/ 82182 w 360000"/>
                  <a:gd name="connsiteY32" fmla="*/ 72330 h 354000"/>
                  <a:gd name="connsiteX33" fmla="*/ 88656 w 360000"/>
                  <a:gd name="connsiteY33" fmla="*/ 72000 h 354000"/>
                  <a:gd name="connsiteX34" fmla="*/ 205344 w 360000"/>
                  <a:gd name="connsiteY34" fmla="*/ 72000 h 354000"/>
                  <a:gd name="connsiteX35" fmla="*/ 282000 w 360000"/>
                  <a:gd name="connsiteY35" fmla="*/ 148656 h 354000"/>
                  <a:gd name="connsiteX36" fmla="*/ 282000 w 360000"/>
                  <a:gd name="connsiteY36" fmla="*/ 216732 h 354000"/>
                  <a:gd name="connsiteX37" fmla="*/ 281676 w 360000"/>
                  <a:gd name="connsiteY37" fmla="*/ 223158 h 354000"/>
                  <a:gd name="connsiteX38" fmla="*/ 281352 w 360000"/>
                  <a:gd name="connsiteY38" fmla="*/ 226254 h 354000"/>
                  <a:gd name="connsiteX39" fmla="*/ 281070 w 360000"/>
                  <a:gd name="connsiteY39" fmla="*/ 228132 h 354000"/>
                  <a:gd name="connsiteX40" fmla="*/ 279210 w 360000"/>
                  <a:gd name="connsiteY40" fmla="*/ 236994 h 354000"/>
                  <a:gd name="connsiteX41" fmla="*/ 278286 w 360000"/>
                  <a:gd name="connsiteY41" fmla="*/ 240408 h 354000"/>
                  <a:gd name="connsiteX42" fmla="*/ 205344 w 360000"/>
                  <a:gd name="connsiteY42" fmla="*/ 294000 h 354000"/>
                  <a:gd name="connsiteX43" fmla="*/ 348000 w 360000"/>
                  <a:gd name="connsiteY43" fmla="*/ 156726 h 354000"/>
                  <a:gd name="connsiteX44" fmla="*/ 292884 w 360000"/>
                  <a:gd name="connsiteY44" fmla="*/ 230430 h 354000"/>
                  <a:gd name="connsiteX45" fmla="*/ 293052 w 360000"/>
                  <a:gd name="connsiteY45" fmla="*/ 229032 h 354000"/>
                  <a:gd name="connsiteX46" fmla="*/ 293610 w 360000"/>
                  <a:gd name="connsiteY46" fmla="*/ 224448 h 354000"/>
                  <a:gd name="connsiteX47" fmla="*/ 294000 w 360000"/>
                  <a:gd name="connsiteY47" fmla="*/ 216726 h 354000"/>
                  <a:gd name="connsiteX48" fmla="*/ 294000 w 360000"/>
                  <a:gd name="connsiteY48" fmla="*/ 148656 h 354000"/>
                  <a:gd name="connsiteX49" fmla="*/ 205344 w 360000"/>
                  <a:gd name="connsiteY49" fmla="*/ 60006 h 354000"/>
                  <a:gd name="connsiteX50" fmla="*/ 88656 w 360000"/>
                  <a:gd name="connsiteY50" fmla="*/ 60006 h 354000"/>
                  <a:gd name="connsiteX51" fmla="*/ 83568 w 360000"/>
                  <a:gd name="connsiteY51" fmla="*/ 60174 h 354000"/>
                  <a:gd name="connsiteX52" fmla="*/ 154656 w 360000"/>
                  <a:gd name="connsiteY52" fmla="*/ 12006 h 354000"/>
                  <a:gd name="connsiteX53" fmla="*/ 271344 w 360000"/>
                  <a:gd name="connsiteY53" fmla="*/ 12006 h 354000"/>
                  <a:gd name="connsiteX54" fmla="*/ 348000 w 360000"/>
                  <a:gd name="connsiteY54" fmla="*/ 88656 h 354000"/>
                  <a:gd name="connsiteX55" fmla="*/ 348000 w 360000"/>
                  <a:gd name="connsiteY55" fmla="*/ 156726 h 3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360000" h="354000">
                    <a:moveTo>
                      <a:pt x="271344" y="0"/>
                    </a:moveTo>
                    <a:lnTo>
                      <a:pt x="154656" y="0"/>
                    </a:lnTo>
                    <a:cubicBezTo>
                      <a:pt x="115968" y="0"/>
                      <a:pt x="81864" y="25296"/>
                      <a:pt x="70278" y="61938"/>
                    </a:cubicBezTo>
                    <a:cubicBezTo>
                      <a:pt x="30186" y="70428"/>
                      <a:pt x="0" y="106068"/>
                      <a:pt x="0" y="148656"/>
                    </a:cubicBezTo>
                    <a:lnTo>
                      <a:pt x="0" y="216732"/>
                    </a:lnTo>
                    <a:cubicBezTo>
                      <a:pt x="0" y="263124"/>
                      <a:pt x="37878" y="302616"/>
                      <a:pt x="84000" y="305796"/>
                    </a:cubicBezTo>
                    <a:lnTo>
                      <a:pt x="84000" y="344676"/>
                    </a:lnTo>
                    <a:cubicBezTo>
                      <a:pt x="84000" y="348726"/>
                      <a:pt x="86052" y="352092"/>
                      <a:pt x="89358" y="353466"/>
                    </a:cubicBezTo>
                    <a:cubicBezTo>
                      <a:pt x="90336" y="353868"/>
                      <a:pt x="91356" y="354072"/>
                      <a:pt x="92382" y="354072"/>
                    </a:cubicBezTo>
                    <a:cubicBezTo>
                      <a:pt x="94626" y="354072"/>
                      <a:pt x="96876" y="353124"/>
                      <a:pt x="98682" y="351318"/>
                    </a:cubicBezTo>
                    <a:lnTo>
                      <a:pt x="107808" y="342192"/>
                    </a:lnTo>
                    <a:cubicBezTo>
                      <a:pt x="131148" y="318852"/>
                      <a:pt x="162714" y="306000"/>
                      <a:pt x="196686" y="306000"/>
                    </a:cubicBezTo>
                    <a:lnTo>
                      <a:pt x="205344" y="306000"/>
                    </a:lnTo>
                    <a:cubicBezTo>
                      <a:pt x="244938" y="306000"/>
                      <a:pt x="278538" y="279720"/>
                      <a:pt x="289884" y="243576"/>
                    </a:cubicBezTo>
                    <a:cubicBezTo>
                      <a:pt x="330102" y="234282"/>
                      <a:pt x="360000" y="197670"/>
                      <a:pt x="360000" y="156726"/>
                    </a:cubicBezTo>
                    <a:lnTo>
                      <a:pt x="360000" y="88656"/>
                    </a:lnTo>
                    <a:cubicBezTo>
                      <a:pt x="360000" y="39768"/>
                      <a:pt x="320232" y="0"/>
                      <a:pt x="271344" y="0"/>
                    </a:cubicBezTo>
                    <a:close/>
                    <a:moveTo>
                      <a:pt x="205344" y="294000"/>
                    </a:moveTo>
                    <a:lnTo>
                      <a:pt x="196686" y="294000"/>
                    </a:lnTo>
                    <a:cubicBezTo>
                      <a:pt x="159504" y="294000"/>
                      <a:pt x="124926" y="308106"/>
                      <a:pt x="99318" y="333708"/>
                    </a:cubicBezTo>
                    <a:lnTo>
                      <a:pt x="96000" y="337032"/>
                    </a:lnTo>
                    <a:lnTo>
                      <a:pt x="96000" y="300000"/>
                    </a:lnTo>
                    <a:lnTo>
                      <a:pt x="96000" y="294000"/>
                    </a:lnTo>
                    <a:lnTo>
                      <a:pt x="96000" y="275070"/>
                    </a:lnTo>
                    <a:cubicBezTo>
                      <a:pt x="96000" y="271752"/>
                      <a:pt x="93312" y="269070"/>
                      <a:pt x="90000" y="269070"/>
                    </a:cubicBezTo>
                    <a:cubicBezTo>
                      <a:pt x="86688" y="269070"/>
                      <a:pt x="84000" y="271752"/>
                      <a:pt x="84000" y="275070"/>
                    </a:cubicBezTo>
                    <a:lnTo>
                      <a:pt x="84000" y="293688"/>
                    </a:lnTo>
                    <a:cubicBezTo>
                      <a:pt x="44400" y="290532"/>
                      <a:pt x="12000" y="256614"/>
                      <a:pt x="12000" y="216726"/>
                    </a:cubicBezTo>
                    <a:lnTo>
                      <a:pt x="12000" y="148656"/>
                    </a:lnTo>
                    <a:cubicBezTo>
                      <a:pt x="12000" y="111816"/>
                      <a:pt x="38136" y="80976"/>
                      <a:pt x="72840" y="73662"/>
                    </a:cubicBezTo>
                    <a:lnTo>
                      <a:pt x="75654" y="73188"/>
                    </a:lnTo>
                    <a:cubicBezTo>
                      <a:pt x="75786" y="73164"/>
                      <a:pt x="75918" y="73152"/>
                      <a:pt x="76050" y="73128"/>
                    </a:cubicBezTo>
                    <a:cubicBezTo>
                      <a:pt x="78180" y="72774"/>
                      <a:pt x="80214" y="72516"/>
                      <a:pt x="82182" y="72330"/>
                    </a:cubicBezTo>
                    <a:cubicBezTo>
                      <a:pt x="84324" y="72150"/>
                      <a:pt x="86472" y="72000"/>
                      <a:pt x="88656" y="72000"/>
                    </a:cubicBezTo>
                    <a:lnTo>
                      <a:pt x="205344" y="72000"/>
                    </a:lnTo>
                    <a:cubicBezTo>
                      <a:pt x="247614" y="72000"/>
                      <a:pt x="282000" y="106392"/>
                      <a:pt x="282000" y="148656"/>
                    </a:cubicBezTo>
                    <a:lnTo>
                      <a:pt x="282000" y="216732"/>
                    </a:lnTo>
                    <a:cubicBezTo>
                      <a:pt x="282000" y="218904"/>
                      <a:pt x="281850" y="221034"/>
                      <a:pt x="281676" y="223158"/>
                    </a:cubicBezTo>
                    <a:cubicBezTo>
                      <a:pt x="281586" y="224190"/>
                      <a:pt x="281490" y="225216"/>
                      <a:pt x="281352" y="226254"/>
                    </a:cubicBezTo>
                    <a:cubicBezTo>
                      <a:pt x="281274" y="226884"/>
                      <a:pt x="281160" y="227502"/>
                      <a:pt x="281070" y="228132"/>
                    </a:cubicBezTo>
                    <a:cubicBezTo>
                      <a:pt x="280614" y="231078"/>
                      <a:pt x="280014" y="234036"/>
                      <a:pt x="279210" y="236994"/>
                    </a:cubicBezTo>
                    <a:lnTo>
                      <a:pt x="278286" y="240408"/>
                    </a:lnTo>
                    <a:cubicBezTo>
                      <a:pt x="268338" y="271458"/>
                      <a:pt x="239418" y="294000"/>
                      <a:pt x="205344" y="294000"/>
                    </a:cubicBezTo>
                    <a:close/>
                    <a:moveTo>
                      <a:pt x="348000" y="156726"/>
                    </a:moveTo>
                    <a:cubicBezTo>
                      <a:pt x="348000" y="190200"/>
                      <a:pt x="324870" y="220410"/>
                      <a:pt x="292884" y="230430"/>
                    </a:cubicBezTo>
                    <a:cubicBezTo>
                      <a:pt x="292962" y="229962"/>
                      <a:pt x="292986" y="229500"/>
                      <a:pt x="293052" y="229032"/>
                    </a:cubicBezTo>
                    <a:cubicBezTo>
                      <a:pt x="293262" y="227508"/>
                      <a:pt x="293472" y="225996"/>
                      <a:pt x="293610" y="224448"/>
                    </a:cubicBezTo>
                    <a:cubicBezTo>
                      <a:pt x="293850" y="221862"/>
                      <a:pt x="294000" y="219282"/>
                      <a:pt x="294000" y="216726"/>
                    </a:cubicBezTo>
                    <a:lnTo>
                      <a:pt x="294000" y="148656"/>
                    </a:lnTo>
                    <a:cubicBezTo>
                      <a:pt x="294000" y="99774"/>
                      <a:pt x="254232" y="60006"/>
                      <a:pt x="205344" y="60006"/>
                    </a:cubicBezTo>
                    <a:lnTo>
                      <a:pt x="88656" y="60006"/>
                    </a:lnTo>
                    <a:cubicBezTo>
                      <a:pt x="86988" y="60006"/>
                      <a:pt x="85296" y="60060"/>
                      <a:pt x="83568" y="60174"/>
                    </a:cubicBezTo>
                    <a:cubicBezTo>
                      <a:pt x="95070" y="31410"/>
                      <a:pt x="123132" y="12006"/>
                      <a:pt x="154656" y="12006"/>
                    </a:cubicBezTo>
                    <a:lnTo>
                      <a:pt x="271344" y="12006"/>
                    </a:lnTo>
                    <a:cubicBezTo>
                      <a:pt x="313614" y="12000"/>
                      <a:pt x="348000" y="46392"/>
                      <a:pt x="348000" y="88656"/>
                    </a:cubicBezTo>
                    <a:lnTo>
                      <a:pt x="348000" y="156726"/>
                    </a:ln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>
                  <a:latin typeface="+mj-lt"/>
                </a:endParaRPr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D3E343A4-7F4C-47C9-86A1-3CB8FDB27054}"/>
                  </a:ext>
                </a:extLst>
              </p:cNvPr>
              <p:cNvSpPr/>
              <p:nvPr/>
            </p:nvSpPr>
            <p:spPr>
              <a:xfrm>
                <a:off x="8436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79144058-9121-4DB7-B8E3-A2D32730B669}"/>
                  </a:ext>
                </a:extLst>
              </p:cNvPr>
              <p:cNvSpPr/>
              <p:nvPr/>
            </p:nvSpPr>
            <p:spPr>
              <a:xfrm>
                <a:off x="8508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8E0F105F-C0C1-43CA-835A-2EA10CB182B0}"/>
                  </a:ext>
                </a:extLst>
              </p:cNvPr>
              <p:cNvSpPr/>
              <p:nvPr/>
            </p:nvSpPr>
            <p:spPr>
              <a:xfrm>
                <a:off x="8580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</p:grp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A9C2FF6-0B56-44E0-BBA7-1C96F9BF3327}"/>
              </a:ext>
            </a:extLst>
          </p:cNvPr>
          <p:cNvGrpSpPr/>
          <p:nvPr userDrawn="1"/>
        </p:nvGrpSpPr>
        <p:grpSpPr>
          <a:xfrm>
            <a:off x="2057400" y="4683187"/>
            <a:ext cx="803489" cy="803937"/>
            <a:chOff x="2057400" y="4683187"/>
            <a:chExt cx="803489" cy="803937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64C6D98-1113-4C69-894C-7E9ED1BCC0A8}"/>
                </a:ext>
              </a:extLst>
            </p:cNvPr>
            <p:cNvSpPr/>
            <p:nvPr/>
          </p:nvSpPr>
          <p:spPr>
            <a:xfrm>
              <a:off x="2140889" y="4767124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D0A96724-D66D-403E-8C02-5ABC8F17454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4683187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9" name="Graphique 72">
              <a:extLst>
                <a:ext uri="{FF2B5EF4-FFF2-40B4-BE49-F238E27FC236}">
                  <a16:creationId xmlns:a16="http://schemas.microsoft.com/office/drawing/2014/main" id="{63204FAE-1EF2-476E-8F9B-62CBC85056D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4947124"/>
              <a:ext cx="360000" cy="360000"/>
              <a:chOff x="8056856" y="2434780"/>
              <a:chExt cx="360000" cy="360000"/>
            </a:xfrm>
            <a:solidFill>
              <a:schemeClr val="tx2"/>
            </a:solidFill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EA0AC6C3-382D-4D41-80EF-248975CA8A2A}"/>
                  </a:ext>
                </a:extLst>
              </p:cNvPr>
              <p:cNvSpPr/>
              <p:nvPr/>
            </p:nvSpPr>
            <p:spPr>
              <a:xfrm>
                <a:off x="8056856" y="2485780"/>
                <a:ext cx="360000" cy="258000"/>
              </a:xfrm>
              <a:custGeom>
                <a:avLst/>
                <a:gdLst>
                  <a:gd name="connsiteX0" fmla="*/ 0 w 360000"/>
                  <a:gd name="connsiteY0" fmla="*/ 0 h 258000"/>
                  <a:gd name="connsiteX1" fmla="*/ 0 w 360000"/>
                  <a:gd name="connsiteY1" fmla="*/ 13746 h 258000"/>
                  <a:gd name="connsiteX2" fmla="*/ 0 w 360000"/>
                  <a:gd name="connsiteY2" fmla="*/ 244254 h 258000"/>
                  <a:gd name="connsiteX3" fmla="*/ 0 w 360000"/>
                  <a:gd name="connsiteY3" fmla="*/ 258000 h 258000"/>
                  <a:gd name="connsiteX4" fmla="*/ 360000 w 360000"/>
                  <a:gd name="connsiteY4" fmla="*/ 258000 h 258000"/>
                  <a:gd name="connsiteX5" fmla="*/ 360000 w 360000"/>
                  <a:gd name="connsiteY5" fmla="*/ 244254 h 258000"/>
                  <a:gd name="connsiteX6" fmla="*/ 360000 w 360000"/>
                  <a:gd name="connsiteY6" fmla="*/ 13746 h 258000"/>
                  <a:gd name="connsiteX7" fmla="*/ 360000 w 360000"/>
                  <a:gd name="connsiteY7" fmla="*/ 0 h 258000"/>
                  <a:gd name="connsiteX8" fmla="*/ 0 w 360000"/>
                  <a:gd name="connsiteY8" fmla="*/ 0 h 258000"/>
                  <a:gd name="connsiteX9" fmla="*/ 219750 w 360000"/>
                  <a:gd name="connsiteY9" fmla="*/ 132384 h 258000"/>
                  <a:gd name="connsiteX10" fmla="*/ 187074 w 360000"/>
                  <a:gd name="connsiteY10" fmla="*/ 165216 h 258000"/>
                  <a:gd name="connsiteX11" fmla="*/ 173082 w 360000"/>
                  <a:gd name="connsiteY11" fmla="*/ 165372 h 258000"/>
                  <a:gd name="connsiteX12" fmla="*/ 140244 w 360000"/>
                  <a:gd name="connsiteY12" fmla="*/ 132384 h 258000"/>
                  <a:gd name="connsiteX13" fmla="*/ 140532 w 360000"/>
                  <a:gd name="connsiteY13" fmla="*/ 132102 h 258000"/>
                  <a:gd name="connsiteX14" fmla="*/ 21882 w 360000"/>
                  <a:gd name="connsiteY14" fmla="*/ 12000 h 258000"/>
                  <a:gd name="connsiteX15" fmla="*/ 338196 w 360000"/>
                  <a:gd name="connsiteY15" fmla="*/ 12000 h 258000"/>
                  <a:gd name="connsiteX16" fmla="*/ 219462 w 360000"/>
                  <a:gd name="connsiteY16" fmla="*/ 132108 h 258000"/>
                  <a:gd name="connsiteX17" fmla="*/ 219750 w 360000"/>
                  <a:gd name="connsiteY17" fmla="*/ 132384 h 258000"/>
                  <a:gd name="connsiteX18" fmla="*/ 123144 w 360000"/>
                  <a:gd name="connsiteY18" fmla="*/ 132198 h 258000"/>
                  <a:gd name="connsiteX19" fmla="*/ 12000 w 360000"/>
                  <a:gd name="connsiteY19" fmla="*/ 239130 h 258000"/>
                  <a:gd name="connsiteX20" fmla="*/ 12000 w 360000"/>
                  <a:gd name="connsiteY20" fmla="*/ 20538 h 258000"/>
                  <a:gd name="connsiteX21" fmla="*/ 123144 w 360000"/>
                  <a:gd name="connsiteY21" fmla="*/ 132198 h 258000"/>
                  <a:gd name="connsiteX22" fmla="*/ 131604 w 360000"/>
                  <a:gd name="connsiteY22" fmla="*/ 140700 h 258000"/>
                  <a:gd name="connsiteX23" fmla="*/ 164742 w 360000"/>
                  <a:gd name="connsiteY23" fmla="*/ 173994 h 258000"/>
                  <a:gd name="connsiteX24" fmla="*/ 179940 w 360000"/>
                  <a:gd name="connsiteY24" fmla="*/ 179952 h 258000"/>
                  <a:gd name="connsiteX25" fmla="*/ 195426 w 360000"/>
                  <a:gd name="connsiteY25" fmla="*/ 173832 h 258000"/>
                  <a:gd name="connsiteX26" fmla="*/ 228402 w 360000"/>
                  <a:gd name="connsiteY26" fmla="*/ 140700 h 258000"/>
                  <a:gd name="connsiteX27" fmla="*/ 337824 w 360000"/>
                  <a:gd name="connsiteY27" fmla="*/ 246000 h 258000"/>
                  <a:gd name="connsiteX28" fmla="*/ 22116 w 360000"/>
                  <a:gd name="connsiteY28" fmla="*/ 246000 h 258000"/>
                  <a:gd name="connsiteX29" fmla="*/ 131604 w 360000"/>
                  <a:gd name="connsiteY29" fmla="*/ 140700 h 258000"/>
                  <a:gd name="connsiteX30" fmla="*/ 236862 w 360000"/>
                  <a:gd name="connsiteY30" fmla="*/ 132204 h 258000"/>
                  <a:gd name="connsiteX31" fmla="*/ 348000 w 360000"/>
                  <a:gd name="connsiteY31" fmla="*/ 20532 h 258000"/>
                  <a:gd name="connsiteX32" fmla="*/ 348000 w 360000"/>
                  <a:gd name="connsiteY32" fmla="*/ 239130 h 258000"/>
                  <a:gd name="connsiteX33" fmla="*/ 236862 w 360000"/>
                  <a:gd name="connsiteY33" fmla="*/ 132204 h 2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60000" h="258000">
                    <a:moveTo>
                      <a:pt x="0" y="0"/>
                    </a:moveTo>
                    <a:lnTo>
                      <a:pt x="0" y="13746"/>
                    </a:lnTo>
                    <a:lnTo>
                      <a:pt x="0" y="244254"/>
                    </a:lnTo>
                    <a:lnTo>
                      <a:pt x="0" y="258000"/>
                    </a:lnTo>
                    <a:lnTo>
                      <a:pt x="360000" y="258000"/>
                    </a:lnTo>
                    <a:lnTo>
                      <a:pt x="360000" y="244254"/>
                    </a:lnTo>
                    <a:lnTo>
                      <a:pt x="360000" y="13746"/>
                    </a:lnTo>
                    <a:lnTo>
                      <a:pt x="360000" y="0"/>
                    </a:lnTo>
                    <a:lnTo>
                      <a:pt x="0" y="0"/>
                    </a:lnTo>
                    <a:close/>
                    <a:moveTo>
                      <a:pt x="219750" y="132384"/>
                    </a:moveTo>
                    <a:lnTo>
                      <a:pt x="187074" y="165216"/>
                    </a:lnTo>
                    <a:cubicBezTo>
                      <a:pt x="183102" y="168906"/>
                      <a:pt x="176886" y="168900"/>
                      <a:pt x="173082" y="165372"/>
                    </a:cubicBezTo>
                    <a:lnTo>
                      <a:pt x="140244" y="132384"/>
                    </a:lnTo>
                    <a:lnTo>
                      <a:pt x="140532" y="132102"/>
                    </a:lnTo>
                    <a:lnTo>
                      <a:pt x="21882" y="12000"/>
                    </a:lnTo>
                    <a:lnTo>
                      <a:pt x="338196" y="12000"/>
                    </a:lnTo>
                    <a:lnTo>
                      <a:pt x="219462" y="132108"/>
                    </a:lnTo>
                    <a:lnTo>
                      <a:pt x="219750" y="132384"/>
                    </a:lnTo>
                    <a:close/>
                    <a:moveTo>
                      <a:pt x="123144" y="132198"/>
                    </a:moveTo>
                    <a:lnTo>
                      <a:pt x="12000" y="239130"/>
                    </a:lnTo>
                    <a:lnTo>
                      <a:pt x="12000" y="20538"/>
                    </a:lnTo>
                    <a:lnTo>
                      <a:pt x="123144" y="132198"/>
                    </a:lnTo>
                    <a:close/>
                    <a:moveTo>
                      <a:pt x="131604" y="140700"/>
                    </a:moveTo>
                    <a:lnTo>
                      <a:pt x="164742" y="173994"/>
                    </a:lnTo>
                    <a:cubicBezTo>
                      <a:pt x="168996" y="177960"/>
                      <a:pt x="174456" y="179952"/>
                      <a:pt x="179940" y="179952"/>
                    </a:cubicBezTo>
                    <a:cubicBezTo>
                      <a:pt x="185478" y="179952"/>
                      <a:pt x="191040" y="177918"/>
                      <a:pt x="195426" y="173832"/>
                    </a:cubicBezTo>
                    <a:lnTo>
                      <a:pt x="228402" y="140700"/>
                    </a:lnTo>
                    <a:lnTo>
                      <a:pt x="337824" y="246000"/>
                    </a:lnTo>
                    <a:lnTo>
                      <a:pt x="22116" y="246000"/>
                    </a:lnTo>
                    <a:lnTo>
                      <a:pt x="131604" y="140700"/>
                    </a:lnTo>
                    <a:close/>
                    <a:moveTo>
                      <a:pt x="236862" y="132204"/>
                    </a:moveTo>
                    <a:lnTo>
                      <a:pt x="348000" y="20532"/>
                    </a:lnTo>
                    <a:lnTo>
                      <a:pt x="348000" y="239130"/>
                    </a:lnTo>
                    <a:lnTo>
                      <a:pt x="236862" y="132204"/>
                    </a:ln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</p:grp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3E424B0F-B0C8-415F-8166-EDAA7D43672B}"/>
              </a:ext>
            </a:extLst>
          </p:cNvPr>
          <p:cNvGrpSpPr/>
          <p:nvPr userDrawn="1"/>
        </p:nvGrpSpPr>
        <p:grpSpPr>
          <a:xfrm>
            <a:off x="2057400" y="1525989"/>
            <a:ext cx="803489" cy="803937"/>
            <a:chOff x="2057400" y="1525989"/>
            <a:chExt cx="803489" cy="80393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13814E-3F73-455D-98A3-87C4A9A0668C}"/>
                </a:ext>
              </a:extLst>
            </p:cNvPr>
            <p:cNvSpPr/>
            <p:nvPr/>
          </p:nvSpPr>
          <p:spPr>
            <a:xfrm>
              <a:off x="2140889" y="1609926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91977FF7-AB36-4367-993E-6E182FB1BD49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1525989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34" name="Graphique 44">
              <a:extLst>
                <a:ext uri="{FF2B5EF4-FFF2-40B4-BE49-F238E27FC236}">
                  <a16:creationId xmlns:a16="http://schemas.microsoft.com/office/drawing/2014/main" id="{43C55475-980C-4EDE-BC71-89B0E3396AF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1789926"/>
              <a:ext cx="360000" cy="360000"/>
              <a:chOff x="3657600" y="990600"/>
              <a:chExt cx="4876800" cy="4876800"/>
            </a:xfrm>
            <a:solidFill>
              <a:schemeClr val="accent1"/>
            </a:solidFill>
          </p:grpSpPr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93E3DF60-4F02-4ED1-A7DB-94B8CB956CB0}"/>
                  </a:ext>
                </a:extLst>
              </p:cNvPr>
              <p:cNvSpPr/>
              <p:nvPr/>
            </p:nvSpPr>
            <p:spPr>
              <a:xfrm>
                <a:off x="3754983" y="990600"/>
                <a:ext cx="4682051" cy="4876809"/>
              </a:xfrm>
              <a:custGeom>
                <a:avLst/>
                <a:gdLst>
                  <a:gd name="connsiteX0" fmla="*/ 2341017 w 4682051"/>
                  <a:gd name="connsiteY0" fmla="*/ 0 h 4876809"/>
                  <a:gd name="connsiteX1" fmla="*/ 0 w 4682051"/>
                  <a:gd name="connsiteY1" fmla="*/ 2341036 h 4876809"/>
                  <a:gd name="connsiteX2" fmla="*/ 621087 w 4682051"/>
                  <a:gd name="connsiteY2" fmla="*/ 3929091 h 4876809"/>
                  <a:gd name="connsiteX3" fmla="*/ 490528 w 4682051"/>
                  <a:gd name="connsiteY3" fmla="*/ 4770549 h 4876809"/>
                  <a:gd name="connsiteX4" fmla="*/ 527771 w 4682051"/>
                  <a:gd name="connsiteY4" fmla="*/ 4859474 h 4876809"/>
                  <a:gd name="connsiteX5" fmla="*/ 581558 w 4682051"/>
                  <a:gd name="connsiteY5" fmla="*/ 4876810 h 4876809"/>
                  <a:gd name="connsiteX6" fmla="*/ 623916 w 4682051"/>
                  <a:gd name="connsiteY6" fmla="*/ 4866494 h 4876809"/>
                  <a:gd name="connsiteX7" fmla="*/ 1378687 w 4682051"/>
                  <a:gd name="connsiteY7" fmla="*/ 4475626 h 4876809"/>
                  <a:gd name="connsiteX8" fmla="*/ 2341017 w 4682051"/>
                  <a:gd name="connsiteY8" fmla="*/ 4682081 h 4876809"/>
                  <a:gd name="connsiteX9" fmla="*/ 4682052 w 4682051"/>
                  <a:gd name="connsiteY9" fmla="*/ 2341045 h 4876809"/>
                  <a:gd name="connsiteX10" fmla="*/ 2341017 w 4682051"/>
                  <a:gd name="connsiteY10" fmla="*/ 0 h 4876809"/>
                  <a:gd name="connsiteX11" fmla="*/ 2341017 w 4682051"/>
                  <a:gd name="connsiteY11" fmla="*/ 4497810 h 4876809"/>
                  <a:gd name="connsiteX12" fmla="*/ 1416006 w 4682051"/>
                  <a:gd name="connsiteY12" fmla="*/ 4289832 h 4876809"/>
                  <a:gd name="connsiteX13" fmla="*/ 1334081 w 4682051"/>
                  <a:gd name="connsiteY13" fmla="*/ 4291222 h 4876809"/>
                  <a:gd name="connsiteX14" fmla="*/ 700440 w 4682051"/>
                  <a:gd name="connsiteY14" fmla="*/ 4619358 h 4876809"/>
                  <a:gd name="connsiteX15" fmla="*/ 810073 w 4682051"/>
                  <a:gd name="connsiteY15" fmla="*/ 3912823 h 4876809"/>
                  <a:gd name="connsiteX16" fmla="*/ 785479 w 4682051"/>
                  <a:gd name="connsiteY16" fmla="*/ 3834870 h 4876809"/>
                  <a:gd name="connsiteX17" fmla="*/ 184252 w 4682051"/>
                  <a:gd name="connsiteY17" fmla="*/ 2341017 h 4876809"/>
                  <a:gd name="connsiteX18" fmla="*/ 2341017 w 4682051"/>
                  <a:gd name="connsiteY18" fmla="*/ 184252 h 4876809"/>
                  <a:gd name="connsiteX19" fmla="*/ 4497791 w 4682051"/>
                  <a:gd name="connsiteY19" fmla="*/ 2341026 h 4876809"/>
                  <a:gd name="connsiteX20" fmla="*/ 2341017 w 4682051"/>
                  <a:gd name="connsiteY20" fmla="*/ 4497810 h 4876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682051" h="4876809">
                    <a:moveTo>
                      <a:pt x="2341017" y="0"/>
                    </a:moveTo>
                    <a:cubicBezTo>
                      <a:pt x="1050160" y="0"/>
                      <a:pt x="0" y="1050179"/>
                      <a:pt x="0" y="2341036"/>
                    </a:cubicBezTo>
                    <a:cubicBezTo>
                      <a:pt x="0" y="2933214"/>
                      <a:pt x="220218" y="3495332"/>
                      <a:pt x="621087" y="3929091"/>
                    </a:cubicBezTo>
                    <a:lnTo>
                      <a:pt x="490528" y="4770549"/>
                    </a:lnTo>
                    <a:cubicBezTo>
                      <a:pt x="485213" y="4804849"/>
                      <a:pt x="499605" y="4839205"/>
                      <a:pt x="527771" y="4859474"/>
                    </a:cubicBezTo>
                    <a:cubicBezTo>
                      <a:pt x="543744" y="4870971"/>
                      <a:pt x="562604" y="4876810"/>
                      <a:pt x="581558" y="4876810"/>
                    </a:cubicBezTo>
                    <a:cubicBezTo>
                      <a:pt x="596036" y="4876810"/>
                      <a:pt x="610572" y="4873409"/>
                      <a:pt x="623916" y="4866494"/>
                    </a:cubicBezTo>
                    <a:lnTo>
                      <a:pt x="1378687" y="4475626"/>
                    </a:lnTo>
                    <a:cubicBezTo>
                      <a:pt x="1681820" y="4612653"/>
                      <a:pt x="2005317" y="4682081"/>
                      <a:pt x="2341017" y="4682081"/>
                    </a:cubicBezTo>
                    <a:cubicBezTo>
                      <a:pt x="3631854" y="4682081"/>
                      <a:pt x="4682052" y="3631902"/>
                      <a:pt x="4682052" y="2341045"/>
                    </a:cubicBezTo>
                    <a:cubicBezTo>
                      <a:pt x="4682052" y="1050179"/>
                      <a:pt x="3631873" y="0"/>
                      <a:pt x="2341017" y="0"/>
                    </a:cubicBezTo>
                    <a:close/>
                    <a:moveTo>
                      <a:pt x="2341017" y="4497810"/>
                    </a:moveTo>
                    <a:cubicBezTo>
                      <a:pt x="2017424" y="4497810"/>
                      <a:pt x="1706213" y="4427830"/>
                      <a:pt x="1416006" y="4289832"/>
                    </a:cubicBezTo>
                    <a:cubicBezTo>
                      <a:pt x="1389993" y="4277449"/>
                      <a:pt x="1359675" y="4277973"/>
                      <a:pt x="1334081" y="4291222"/>
                    </a:cubicBezTo>
                    <a:lnTo>
                      <a:pt x="700440" y="4619358"/>
                    </a:lnTo>
                    <a:lnTo>
                      <a:pt x="810073" y="3912823"/>
                    </a:lnTo>
                    <a:cubicBezTo>
                      <a:pt x="814483" y="3884419"/>
                      <a:pt x="805377" y="3855606"/>
                      <a:pt x="785479" y="3834870"/>
                    </a:cubicBezTo>
                    <a:cubicBezTo>
                      <a:pt x="397774" y="3431267"/>
                      <a:pt x="184252" y="2900734"/>
                      <a:pt x="184252" y="2341017"/>
                    </a:cubicBezTo>
                    <a:cubicBezTo>
                      <a:pt x="184252" y="1151782"/>
                      <a:pt x="1151773" y="184252"/>
                      <a:pt x="2341017" y="184252"/>
                    </a:cubicBezTo>
                    <a:cubicBezTo>
                      <a:pt x="3530261" y="184252"/>
                      <a:pt x="4497791" y="1151773"/>
                      <a:pt x="4497791" y="2341026"/>
                    </a:cubicBezTo>
                    <a:cubicBezTo>
                      <a:pt x="4497791" y="3530279"/>
                      <a:pt x="3530270" y="4497810"/>
                      <a:pt x="2341017" y="449781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F84D6493-1905-48BD-AC88-4412AECF5FB8}"/>
                  </a:ext>
                </a:extLst>
              </p:cNvPr>
              <p:cNvSpPr/>
              <p:nvPr/>
            </p:nvSpPr>
            <p:spPr>
              <a:xfrm>
                <a:off x="5608243" y="1664093"/>
                <a:ext cx="975512" cy="975512"/>
              </a:xfrm>
              <a:custGeom>
                <a:avLst/>
                <a:gdLst>
                  <a:gd name="connsiteX0" fmla="*/ 487756 w 975512"/>
                  <a:gd name="connsiteY0" fmla="*/ 0 h 975512"/>
                  <a:gd name="connsiteX1" fmla="*/ 0 w 975512"/>
                  <a:gd name="connsiteY1" fmla="*/ 487756 h 975512"/>
                  <a:gd name="connsiteX2" fmla="*/ 487756 w 975512"/>
                  <a:gd name="connsiteY2" fmla="*/ 975512 h 975512"/>
                  <a:gd name="connsiteX3" fmla="*/ 975512 w 975512"/>
                  <a:gd name="connsiteY3" fmla="*/ 487756 h 975512"/>
                  <a:gd name="connsiteX4" fmla="*/ 487756 w 975512"/>
                  <a:gd name="connsiteY4" fmla="*/ 0 h 975512"/>
                  <a:gd name="connsiteX5" fmla="*/ 487756 w 975512"/>
                  <a:gd name="connsiteY5" fmla="*/ 791261 h 975512"/>
                  <a:gd name="connsiteX6" fmla="*/ 184252 w 975512"/>
                  <a:gd name="connsiteY6" fmla="*/ 487756 h 975512"/>
                  <a:gd name="connsiteX7" fmla="*/ 487756 w 975512"/>
                  <a:gd name="connsiteY7" fmla="*/ 184252 h 975512"/>
                  <a:gd name="connsiteX8" fmla="*/ 791261 w 975512"/>
                  <a:gd name="connsiteY8" fmla="*/ 487756 h 975512"/>
                  <a:gd name="connsiteX9" fmla="*/ 487756 w 975512"/>
                  <a:gd name="connsiteY9" fmla="*/ 791261 h 975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5512" h="975512">
                    <a:moveTo>
                      <a:pt x="487756" y="0"/>
                    </a:moveTo>
                    <a:cubicBezTo>
                      <a:pt x="218808" y="0"/>
                      <a:pt x="0" y="218808"/>
                      <a:pt x="0" y="487756"/>
                    </a:cubicBezTo>
                    <a:cubicBezTo>
                      <a:pt x="0" y="756704"/>
                      <a:pt x="218808" y="975512"/>
                      <a:pt x="487756" y="975512"/>
                    </a:cubicBezTo>
                    <a:cubicBezTo>
                      <a:pt x="756723" y="975512"/>
                      <a:pt x="975512" y="756704"/>
                      <a:pt x="975512" y="487756"/>
                    </a:cubicBezTo>
                    <a:cubicBezTo>
                      <a:pt x="975512" y="218789"/>
                      <a:pt x="756704" y="0"/>
                      <a:pt x="487756" y="0"/>
                    </a:cubicBezTo>
                    <a:close/>
                    <a:moveTo>
                      <a:pt x="487756" y="791261"/>
                    </a:moveTo>
                    <a:cubicBezTo>
                      <a:pt x="320402" y="791261"/>
                      <a:pt x="184252" y="655110"/>
                      <a:pt x="184252" y="487756"/>
                    </a:cubicBezTo>
                    <a:cubicBezTo>
                      <a:pt x="184252" y="320402"/>
                      <a:pt x="320402" y="184252"/>
                      <a:pt x="487756" y="184252"/>
                    </a:cubicBezTo>
                    <a:cubicBezTo>
                      <a:pt x="655120" y="184252"/>
                      <a:pt x="791261" y="320402"/>
                      <a:pt x="791261" y="487756"/>
                    </a:cubicBezTo>
                    <a:cubicBezTo>
                      <a:pt x="791261" y="655110"/>
                      <a:pt x="655110" y="791261"/>
                      <a:pt x="487756" y="79126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7" name="Forme libre : forme 36">
                <a:extLst>
                  <a:ext uri="{FF2B5EF4-FFF2-40B4-BE49-F238E27FC236}">
                    <a16:creationId xmlns:a16="http://schemas.microsoft.com/office/drawing/2014/main" id="{534E025E-1704-405B-9879-E01865388E1A}"/>
                  </a:ext>
                </a:extLst>
              </p:cNvPr>
              <p:cNvSpPr/>
              <p:nvPr/>
            </p:nvSpPr>
            <p:spPr>
              <a:xfrm>
                <a:off x="5463282" y="2795358"/>
                <a:ext cx="1265472" cy="2093137"/>
              </a:xfrm>
              <a:custGeom>
                <a:avLst/>
                <a:gdLst>
                  <a:gd name="connsiteX0" fmla="*/ 1173337 w 1265472"/>
                  <a:gd name="connsiteY0" fmla="*/ 1602715 h 2093137"/>
                  <a:gd name="connsiteX1" fmla="*/ 1068438 w 1265472"/>
                  <a:gd name="connsiteY1" fmla="*/ 1602715 h 2093137"/>
                  <a:gd name="connsiteX2" fmla="*/ 1068438 w 1265472"/>
                  <a:gd name="connsiteY2" fmla="*/ 92126 h 2093137"/>
                  <a:gd name="connsiteX3" fmla="*/ 976313 w 1265472"/>
                  <a:gd name="connsiteY3" fmla="*/ 0 h 2093137"/>
                  <a:gd name="connsiteX4" fmla="*/ 92126 w 1265472"/>
                  <a:gd name="connsiteY4" fmla="*/ 0 h 2093137"/>
                  <a:gd name="connsiteX5" fmla="*/ 0 w 1265472"/>
                  <a:gd name="connsiteY5" fmla="*/ 92126 h 2093137"/>
                  <a:gd name="connsiteX6" fmla="*/ 0 w 1265472"/>
                  <a:gd name="connsiteY6" fmla="*/ 398288 h 2093137"/>
                  <a:gd name="connsiteX7" fmla="*/ 92126 w 1265472"/>
                  <a:gd name="connsiteY7" fmla="*/ 490414 h 2093137"/>
                  <a:gd name="connsiteX8" fmla="*/ 197025 w 1265472"/>
                  <a:gd name="connsiteY8" fmla="*/ 490414 h 2093137"/>
                  <a:gd name="connsiteX9" fmla="*/ 197025 w 1265472"/>
                  <a:gd name="connsiteY9" fmla="*/ 1602715 h 2093137"/>
                  <a:gd name="connsiteX10" fmla="*/ 92126 w 1265472"/>
                  <a:gd name="connsiteY10" fmla="*/ 1602715 h 2093137"/>
                  <a:gd name="connsiteX11" fmla="*/ 0 w 1265472"/>
                  <a:gd name="connsiteY11" fmla="*/ 1694840 h 2093137"/>
                  <a:gd name="connsiteX12" fmla="*/ 0 w 1265472"/>
                  <a:gd name="connsiteY12" fmla="*/ 2001002 h 2093137"/>
                  <a:gd name="connsiteX13" fmla="*/ 92126 w 1265472"/>
                  <a:gd name="connsiteY13" fmla="*/ 2093138 h 2093137"/>
                  <a:gd name="connsiteX14" fmla="*/ 1173347 w 1265472"/>
                  <a:gd name="connsiteY14" fmla="*/ 2093138 h 2093137"/>
                  <a:gd name="connsiteX15" fmla="*/ 1265473 w 1265472"/>
                  <a:gd name="connsiteY15" fmla="*/ 2001012 h 2093137"/>
                  <a:gd name="connsiteX16" fmla="*/ 1265473 w 1265472"/>
                  <a:gd name="connsiteY16" fmla="*/ 1694850 h 2093137"/>
                  <a:gd name="connsiteX17" fmla="*/ 1173337 w 1265472"/>
                  <a:gd name="connsiteY17" fmla="*/ 1602715 h 2093137"/>
                  <a:gd name="connsiteX18" fmla="*/ 1081202 w 1265472"/>
                  <a:gd name="connsiteY18" fmla="*/ 1908886 h 2093137"/>
                  <a:gd name="connsiteX19" fmla="*/ 184233 w 1265472"/>
                  <a:gd name="connsiteY19" fmla="*/ 1908886 h 2093137"/>
                  <a:gd name="connsiteX20" fmla="*/ 184233 w 1265472"/>
                  <a:gd name="connsiteY20" fmla="*/ 1786966 h 2093137"/>
                  <a:gd name="connsiteX21" fmla="*/ 289131 w 1265472"/>
                  <a:gd name="connsiteY21" fmla="*/ 1786966 h 2093137"/>
                  <a:gd name="connsiteX22" fmla="*/ 381257 w 1265472"/>
                  <a:gd name="connsiteY22" fmla="*/ 1694840 h 2093137"/>
                  <a:gd name="connsiteX23" fmla="*/ 381257 w 1265472"/>
                  <a:gd name="connsiteY23" fmla="*/ 398288 h 2093137"/>
                  <a:gd name="connsiteX24" fmla="*/ 289131 w 1265472"/>
                  <a:gd name="connsiteY24" fmla="*/ 306162 h 2093137"/>
                  <a:gd name="connsiteX25" fmla="*/ 184233 w 1265472"/>
                  <a:gd name="connsiteY25" fmla="*/ 306162 h 2093137"/>
                  <a:gd name="connsiteX26" fmla="*/ 184233 w 1265472"/>
                  <a:gd name="connsiteY26" fmla="*/ 184261 h 2093137"/>
                  <a:gd name="connsiteX27" fmla="*/ 884177 w 1265472"/>
                  <a:gd name="connsiteY27" fmla="*/ 184261 h 2093137"/>
                  <a:gd name="connsiteX28" fmla="*/ 884177 w 1265472"/>
                  <a:gd name="connsiteY28" fmla="*/ 1694860 h 2093137"/>
                  <a:gd name="connsiteX29" fmla="*/ 976303 w 1265472"/>
                  <a:gd name="connsiteY29" fmla="*/ 1786985 h 2093137"/>
                  <a:gd name="connsiteX30" fmla="*/ 1081202 w 1265472"/>
                  <a:gd name="connsiteY30" fmla="*/ 1786985 h 2093137"/>
                  <a:gd name="connsiteX31" fmla="*/ 1081202 w 1265472"/>
                  <a:gd name="connsiteY31" fmla="*/ 1908886 h 2093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265472" h="2093137">
                    <a:moveTo>
                      <a:pt x="1173337" y="1602715"/>
                    </a:moveTo>
                    <a:lnTo>
                      <a:pt x="1068438" y="1602715"/>
                    </a:lnTo>
                    <a:lnTo>
                      <a:pt x="1068438" y="92126"/>
                    </a:lnTo>
                    <a:cubicBezTo>
                      <a:pt x="1068438" y="41243"/>
                      <a:pt x="1027186" y="0"/>
                      <a:pt x="976313" y="0"/>
                    </a:cubicBezTo>
                    <a:lnTo>
                      <a:pt x="92126" y="0"/>
                    </a:lnTo>
                    <a:cubicBezTo>
                      <a:pt x="41243" y="0"/>
                      <a:pt x="0" y="41253"/>
                      <a:pt x="0" y="92126"/>
                    </a:cubicBezTo>
                    <a:lnTo>
                      <a:pt x="0" y="398288"/>
                    </a:lnTo>
                    <a:cubicBezTo>
                      <a:pt x="0" y="449170"/>
                      <a:pt x="41253" y="490414"/>
                      <a:pt x="92126" y="490414"/>
                    </a:cubicBezTo>
                    <a:lnTo>
                      <a:pt x="197025" y="490414"/>
                    </a:lnTo>
                    <a:lnTo>
                      <a:pt x="197025" y="1602715"/>
                    </a:lnTo>
                    <a:lnTo>
                      <a:pt x="92126" y="1602715"/>
                    </a:lnTo>
                    <a:cubicBezTo>
                      <a:pt x="41243" y="1602715"/>
                      <a:pt x="0" y="1643968"/>
                      <a:pt x="0" y="1694840"/>
                    </a:cubicBezTo>
                    <a:lnTo>
                      <a:pt x="0" y="2001002"/>
                    </a:lnTo>
                    <a:cubicBezTo>
                      <a:pt x="0" y="2051895"/>
                      <a:pt x="41253" y="2093138"/>
                      <a:pt x="92126" y="2093138"/>
                    </a:cubicBezTo>
                    <a:lnTo>
                      <a:pt x="1173347" y="2093138"/>
                    </a:lnTo>
                    <a:cubicBezTo>
                      <a:pt x="1224229" y="2093138"/>
                      <a:pt x="1265473" y="2051885"/>
                      <a:pt x="1265473" y="2001012"/>
                    </a:cubicBezTo>
                    <a:lnTo>
                      <a:pt x="1265473" y="1694850"/>
                    </a:lnTo>
                    <a:cubicBezTo>
                      <a:pt x="1265463" y="1643968"/>
                      <a:pt x="1224210" y="1602715"/>
                      <a:pt x="1173337" y="1602715"/>
                    </a:cubicBezTo>
                    <a:close/>
                    <a:moveTo>
                      <a:pt x="1081202" y="1908886"/>
                    </a:moveTo>
                    <a:lnTo>
                      <a:pt x="184233" y="1908886"/>
                    </a:lnTo>
                    <a:lnTo>
                      <a:pt x="184233" y="1786966"/>
                    </a:lnTo>
                    <a:lnTo>
                      <a:pt x="289131" y="1786966"/>
                    </a:lnTo>
                    <a:cubicBezTo>
                      <a:pt x="340014" y="1786966"/>
                      <a:pt x="381257" y="1745713"/>
                      <a:pt x="381257" y="1694840"/>
                    </a:cubicBezTo>
                    <a:lnTo>
                      <a:pt x="381257" y="398288"/>
                    </a:lnTo>
                    <a:cubicBezTo>
                      <a:pt x="381257" y="347405"/>
                      <a:pt x="340004" y="306162"/>
                      <a:pt x="289131" y="306162"/>
                    </a:cubicBezTo>
                    <a:lnTo>
                      <a:pt x="184233" y="306162"/>
                    </a:lnTo>
                    <a:lnTo>
                      <a:pt x="184233" y="184261"/>
                    </a:lnTo>
                    <a:lnTo>
                      <a:pt x="884177" y="184261"/>
                    </a:lnTo>
                    <a:lnTo>
                      <a:pt x="884177" y="1694860"/>
                    </a:lnTo>
                    <a:cubicBezTo>
                      <a:pt x="884177" y="1745742"/>
                      <a:pt x="925430" y="1786985"/>
                      <a:pt x="976303" y="1786985"/>
                    </a:cubicBezTo>
                    <a:lnTo>
                      <a:pt x="1081202" y="1786985"/>
                    </a:lnTo>
                    <a:lnTo>
                      <a:pt x="1081202" y="190888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2521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iapo. Expe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FD0DC3-0716-4FBA-8ECF-8B662AC2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20D9-317A-46AA-92A9-08AF7FA15874}" type="datetime1">
              <a:rPr lang="fr-FR" smtClean="0"/>
              <a:t>22/11/2022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A80FB-47F2-40DE-8A78-6C494EB4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4889D4-E6AF-4419-A1C5-9F2A4527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4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EFC01D8-57EE-4CE7-A41E-E8137515BD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924" y="2533648"/>
            <a:ext cx="11110913" cy="3786190"/>
          </a:xfrm>
          <a:noFill/>
        </p:spPr>
        <p:txBody>
          <a:bodyPr lIns="0" tIns="360000" rIns="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none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21400" y="6532412"/>
            <a:ext cx="274320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212E0B-7047-4374-B227-A14B37D8E2BB}" type="datetime1">
              <a:rPr lang="fr-FR" smtClean="0"/>
              <a:t>22/11/2022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Présentation SA « Produits </a:t>
            </a:r>
            <a:r>
              <a:rPr lang="fr-FR" dirty="0" err="1"/>
              <a:t>biosourcés</a:t>
            </a:r>
            <a:r>
              <a:rPr lang="fr-FR" dirty="0"/>
              <a:t>, biotechnologies industrielles, carburants durables »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AB78A3F-8167-4616-AA74-6BA59ADC99BC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64" y="289926"/>
            <a:ext cx="2388882" cy="143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83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uv.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D41AD266-2510-4D3C-ABB2-6DDD2A5A25D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2923" y="1321534"/>
            <a:ext cx="11649077" cy="4998304"/>
          </a:xfrm>
          <a:solidFill>
            <a:schemeClr val="bg2"/>
          </a:solidFill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3D7B1467-59D2-488A-A5B0-29A18B9A0F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88571" y="2891246"/>
            <a:ext cx="10206000" cy="3428592"/>
          </a:xfrm>
          <a:noFill/>
        </p:spPr>
        <p:txBody>
          <a:bodyPr lIns="0" tIns="0" rIns="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none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A40CE7-3588-4868-A742-C03A4FC9F025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1" name="Graphique 2">
            <a:extLst>
              <a:ext uri="{FF2B5EF4-FFF2-40B4-BE49-F238E27FC236}">
                <a16:creationId xmlns:a16="http://schemas.microsoft.com/office/drawing/2014/main" id="{4110A57E-9D94-48A5-B9EA-3EEA1C9AF31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4F1FA2EC-F16A-4F26-A340-7CE6C73237A3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42F073CD-090A-471D-86EC-AEBE602B22A3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32" name="Graphique 2">
              <a:extLst>
                <a:ext uri="{FF2B5EF4-FFF2-40B4-BE49-F238E27FC236}">
                  <a16:creationId xmlns:a16="http://schemas.microsoft.com/office/drawing/2014/main" id="{0E8512DB-979A-4DDC-94CD-95CB897B8246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1921B7DC-4D67-4A0C-823D-81901F7D550D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E423729E-75B1-4BB4-9955-34772C60C72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4D2FA81F-5A1E-4E3C-84BC-33128EB3922B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77C4A9B6-98D3-43FF-90C5-BEA89CD3B46B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4DE3489-48E7-4BEC-BD4C-757ADE8FA8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1778322"/>
            <a:ext cx="1990800" cy="484712"/>
          </a:xfrm>
          <a:solidFill>
            <a:schemeClr val="bg1"/>
          </a:solidFill>
        </p:spPr>
        <p:txBody>
          <a:bodyPr wrap="square" lIns="540000" tIns="144000" rIns="144000" bIns="144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400" b="1" cap="all" baseline="0">
                <a:solidFill>
                  <a:schemeClr val="tx1"/>
                </a:solidFill>
              </a:defRPr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400" b="1" cap="all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97830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ull avec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A8B1F395-3B50-4F7C-B3EA-4120D9B2C6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43998"/>
            <a:ext cx="12192000" cy="5814002"/>
          </a:xfrm>
          <a:solidFill>
            <a:schemeClr val="accent2"/>
          </a:solidFill>
        </p:spPr>
        <p:txBody>
          <a:bodyPr anchor="ctr"/>
          <a:lstStyle>
            <a:lvl1pPr algn="ctr">
              <a:spcBef>
                <a:spcPts val="0"/>
              </a:spcBef>
              <a:defRPr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puis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624DB8-5159-4B87-B44B-7D891CE92F46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6F09BCC-0950-40DF-A0B0-370132F99F8C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11BD2823-5869-4500-B061-41647F00345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6308A32B-51D3-447E-873C-1179DD55C572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6174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ond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96F4B6-B01F-4AB3-ABC6-8527D7A2733A}"/>
              </a:ext>
            </a:extLst>
          </p:cNvPr>
          <p:cNvSpPr/>
          <p:nvPr userDrawn="1"/>
        </p:nvSpPr>
        <p:spPr>
          <a:xfrm>
            <a:off x="0" y="0"/>
            <a:ext cx="12192000" cy="1043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40CD10-8C5F-4412-9285-E7009438FA08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49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avec tit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EFC01D8-57EE-4CE7-A41E-E8137515BD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924" y="2533648"/>
            <a:ext cx="11110913" cy="3786190"/>
          </a:xfrm>
          <a:solidFill>
            <a:schemeClr val="bg2"/>
          </a:solidFill>
        </p:spPr>
        <p:txBody>
          <a:bodyPr lIns="540000" tIns="360000" rIns="54000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none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all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4000" b="1" cap="all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None/>
              <a:defRPr sz="1800" b="1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0BC306-EA7A-45FE-B0A8-C74C1DE09885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2" name="Graphique 2">
            <a:extLst>
              <a:ext uri="{FF2B5EF4-FFF2-40B4-BE49-F238E27FC236}">
                <a16:creationId xmlns:a16="http://schemas.microsoft.com/office/drawing/2014/main" id="{BAFCFACF-744B-41CF-9027-75F34070712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540000"/>
            <a:ext cx="1311592" cy="1528762"/>
            <a:chOff x="269557" y="269557"/>
            <a:chExt cx="1311592" cy="1528762"/>
          </a:xfrm>
        </p:grpSpPr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99F0D0AD-326D-4154-AAA7-DE4E8BD0CE08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997DA47D-4E0B-443C-93DE-3C42349D39A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5" name="Graphique 2">
              <a:extLst>
                <a:ext uri="{FF2B5EF4-FFF2-40B4-BE49-F238E27FC236}">
                  <a16:creationId xmlns:a16="http://schemas.microsoft.com/office/drawing/2014/main" id="{1A08C8C9-5027-4203-ABA6-F3D1AA132AAB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B6F47A7D-C08F-42F4-930E-21A8723DAA02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390BFA88-83AD-4926-B934-62558F71A45F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5128CC23-F937-4C44-A534-5F4DE1A7D780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6F4489A5-3996-4AF1-B392-21E6091A4C7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8159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rcalaire - Fond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01EDB64C-C1DC-4435-87B7-BF733F665D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2923" y="2669868"/>
            <a:ext cx="11649077" cy="3649969"/>
          </a:xfrm>
          <a:solidFill>
            <a:schemeClr val="bg2"/>
          </a:solidFill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B3F652-A52F-4445-8844-64FD2938FFB3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5"/>
            <a:ext cx="11115675" cy="1180386"/>
          </a:xfrm>
          <a:prstGeom prst="rect">
            <a:avLst/>
          </a:prstGeom>
          <a:ln w="10160">
            <a:noFill/>
          </a:ln>
        </p:spPr>
        <p:txBody>
          <a:bodyPr lIns="0" bIns="0" anchor="b" anchorCtr="0"/>
          <a:lstStyle>
            <a:lvl1pPr marL="0" indent="0">
              <a:buFont typeface="+mj-lt"/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8167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ul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96F4B6-B01F-4AB3-ABC6-8527D7A2733A}"/>
              </a:ext>
            </a:extLst>
          </p:cNvPr>
          <p:cNvSpPr/>
          <p:nvPr userDrawn="1"/>
        </p:nvSpPr>
        <p:spPr>
          <a:xfrm>
            <a:off x="0" y="0"/>
            <a:ext cx="12192000" cy="1043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E5E28-6AF4-477F-B82D-4F5ABBAB60BE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EC170AE-291A-4368-8AA9-201269AED348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C39679EB-EF3D-4154-95A5-3688B66C79ED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EF3265D-3945-4A76-97F2-A9A6DE6D4106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5901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1"/>
            <a:ext cx="12192000" cy="5174343"/>
          </a:xfrm>
          <a:prstGeom prst="rect">
            <a:avLst/>
          </a:prstGeom>
          <a:noFill/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96" y="4899492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800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47" y="899102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0" y="4823460"/>
            <a:ext cx="12192000" cy="739140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10" name="Image 9" descr="Le Programme d&amp;#39;investissements d&amp;#39;avenir | Gouvernement.fr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377" y="5601908"/>
            <a:ext cx="907979" cy="687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ADEME Agence de la transition énergetique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391" y="5593942"/>
            <a:ext cx="799202" cy="718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64BCCE4-9674-E34F-AE62-F6429200F520}"/>
              </a:ext>
            </a:extLst>
          </p:cNvPr>
          <p:cNvPicPr/>
          <p:nvPr userDrawn="1"/>
        </p:nvPicPr>
        <p:blipFill rotWithShape="1">
          <a:blip r:embed="rId8"/>
          <a:srcRect l="20661" t="8787" r="67040" b="70778"/>
          <a:stretch/>
        </p:blipFill>
        <p:spPr>
          <a:xfrm>
            <a:off x="7846607" y="5587832"/>
            <a:ext cx="1049446" cy="742311"/>
          </a:xfrm>
          <a:prstGeom prst="rect">
            <a:avLst/>
          </a:prstGeom>
        </p:spPr>
      </p:pic>
      <p:pic>
        <p:nvPicPr>
          <p:cNvPr id="14" name="Picture 653" descr="Afficher l’image source"/>
          <p:cNvPicPr>
            <a:picLocks noChangeAspect="1" noChangeArrowheads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709" y="5781677"/>
            <a:ext cx="1293446" cy="32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25377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93080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BAA649-0F9E-429E-AB9E-6666D2264527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AFE3D777-CF3D-4D93-B6B9-F8E877275345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BDF9B0C-A546-4F48-832A-6F6263C1C4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1327983"/>
            <a:ext cx="11111999" cy="418576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9pPr>
          </a:lstStyle>
          <a:p>
            <a:pPr lvl="0"/>
            <a:r>
              <a:rPr lang="fr-FR" dirty="0"/>
              <a:t>Sommaire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100756D5-C78A-432E-AB8C-8AC18D8599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8163" y="2613600"/>
            <a:ext cx="11115675" cy="3060000"/>
          </a:xfrm>
        </p:spPr>
        <p:txBody>
          <a:bodyPr numCol="3" spcCol="540000"/>
          <a:lstStyle>
            <a:lvl1pPr marL="216000" indent="-216000">
              <a:lnSpc>
                <a:spcPct val="100000"/>
              </a:lnSpc>
              <a:spcBef>
                <a:spcPts val="1800"/>
              </a:spcBef>
              <a:spcAft>
                <a:spcPts val="4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1pPr>
            <a:lvl2pPr marL="432000" indent="-180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defRPr sz="1200"/>
            </a:lvl2pPr>
            <a:lvl3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</a:defRPr>
            </a:lvl3pPr>
            <a:lvl4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4pPr>
            <a:lvl5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</a:defRPr>
            </a:lvl5pPr>
            <a:lvl6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6pPr>
            <a:lvl7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7pPr>
            <a:lvl8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8pPr>
            <a:lvl9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6</a:t>
            </a:r>
          </a:p>
          <a:p>
            <a:pPr lvl="6"/>
            <a:r>
              <a:rPr lang="fr-FR" dirty="0"/>
              <a:t>7</a:t>
            </a:r>
          </a:p>
          <a:p>
            <a:pPr lvl="7"/>
            <a:r>
              <a:rPr lang="fr-FR" dirty="0"/>
              <a:t>8</a:t>
            </a:r>
          </a:p>
          <a:p>
            <a:pPr lvl="8"/>
            <a:r>
              <a:rPr lang="fr-FR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6525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622182-9503-47B3-86EC-4DB299C9BA25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27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17F9-BDB0-4370-ADE4-B87E6BE79637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93DE30-B296-400D-A9A6-1A1E15A5DBB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47203" y="2267998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E8141E5C-E022-4BED-AF31-C29127E9BE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73792" y="2267999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texte 7">
            <a:extLst>
              <a:ext uri="{FF2B5EF4-FFF2-40B4-BE49-F238E27FC236}">
                <a16:creationId xmlns:a16="http://schemas.microsoft.com/office/drawing/2014/main" id="{F2C5C8AA-3286-4EC7-AC82-00DE8727B1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00380" y="2267999"/>
            <a:ext cx="295162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572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A81EA1E2-18F3-449A-A11C-9F07CB2DC93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73792" y="2267997"/>
            <a:ext cx="6818208" cy="3849023"/>
          </a:xfrm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160-DC7D-4CD0-A688-6AD4796B11B1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93DE30-B296-400D-A9A6-1A1E15A5DBB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47203" y="2267998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0617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0570-3EC5-4E56-8984-6BB07BA7D7A2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954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cocar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56C6-7EA6-48BC-8893-3E8C4DFBD60D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A91631E-6EF0-4B58-9AC5-3BCD2A95FE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203" y="2267998"/>
            <a:ext cx="9605996" cy="38484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5F5DA4-F074-4917-9D2D-E0334BF5EC08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503B301-F34B-45C8-BC3D-BD78061D0C73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6D8EA498-FCF7-4A40-85F3-A03DB3538B27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129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1A54-8D99-453F-95E7-C4348E665EE0}" type="datetime1">
              <a:rPr lang="fr-FR" smtClean="0"/>
              <a:t>22/11/2022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A91631E-6EF0-4B58-9AC5-3BCD2A95FE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2267998"/>
            <a:ext cx="11113200" cy="38484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368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6DE50D-4D1B-487C-AC7F-A37DEBC37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fr-FR" dirty="0"/>
              <a:t>Modifiez le </a:t>
            </a:r>
            <a:br>
              <a:rPr lang="fr-FR" dirty="0"/>
            </a:br>
            <a:r>
              <a:rPr lang="fr-FR" dirty="0"/>
              <a:t>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F4B84-25CB-4691-A0ED-00201C88C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268000"/>
            <a:ext cx="11113838" cy="384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</a:t>
            </a:r>
          </a:p>
          <a:p>
            <a:pPr lvl="6"/>
            <a:r>
              <a:rPr lang="fr-FR" dirty="0"/>
              <a:t>Sept</a:t>
            </a:r>
          </a:p>
          <a:p>
            <a:pPr lvl="7"/>
            <a:r>
              <a:rPr lang="fr-FR" dirty="0"/>
              <a:t>Huit</a:t>
            </a:r>
          </a:p>
          <a:p>
            <a:pPr lvl="8"/>
            <a:r>
              <a:rPr lang="fr-FR" dirty="0"/>
              <a:t>Neuf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585B3A-0AE6-4965-9AD4-16CDEFB930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08800" y="6511056"/>
            <a:ext cx="27432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B33E9765-494A-4E95-B947-406CD3FB9FAF}" type="datetime1">
              <a:rPr lang="fr-FR" smtClean="0"/>
              <a:t>22/11/2022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296DC-2BB8-4DEF-A00C-23621F190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162" y="6511056"/>
            <a:ext cx="64800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Présentation SA « Produits </a:t>
            </a:r>
            <a:r>
              <a:rPr lang="fr-FR" dirty="0" err="1"/>
              <a:t>biosourcés</a:t>
            </a:r>
            <a:r>
              <a:rPr lang="fr-FR" dirty="0"/>
              <a:t>, biotechnologies industrielles, carburants durables »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BFCA44-53F9-47B8-BA6C-5E4C4A054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92590" y="6511056"/>
            <a:ext cx="65024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549381A-CAF3-4E1A-88B6-67DEEF9DBC85}"/>
              </a:ext>
            </a:extLst>
          </p:cNvPr>
          <p:cNvSpPr>
            <a:spLocks noChangeAspect="1"/>
          </p:cNvSpPr>
          <p:nvPr userDrawn="1"/>
        </p:nvSpPr>
        <p:spPr>
          <a:xfrm>
            <a:off x="11545838" y="6534000"/>
            <a:ext cx="108000" cy="10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7DBB911-5E2F-465B-AB7B-52BB437A4B6D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E612FD9-BDB7-4BF4-AF45-B268FC47A720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20FE8B89-46E2-4A7C-A774-76FA05A9F30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79AA6D-2F37-4C4B-81C1-743DD51074BD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81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8" r:id="rId2"/>
    <p:sldLayoutId id="2147483664" r:id="rId3"/>
    <p:sldLayoutId id="2147483670" r:id="rId4"/>
    <p:sldLayoutId id="2147483673" r:id="rId5"/>
    <p:sldLayoutId id="2147483674" r:id="rId6"/>
    <p:sldLayoutId id="2147483666" r:id="rId7"/>
    <p:sldLayoutId id="2147483676" r:id="rId8"/>
    <p:sldLayoutId id="2147483650" r:id="rId9"/>
    <p:sldLayoutId id="2147483661" r:id="rId10"/>
    <p:sldLayoutId id="2147483663" r:id="rId11"/>
    <p:sldLayoutId id="2147483654" r:id="rId12"/>
    <p:sldLayoutId id="2147483655" r:id="rId13"/>
    <p:sldLayoutId id="2147483675" r:id="rId14"/>
    <p:sldLayoutId id="2147483672" r:id="rId15"/>
    <p:sldLayoutId id="2147483665" r:id="rId16"/>
    <p:sldLayoutId id="2147483669" r:id="rId17"/>
    <p:sldLayoutId id="2147483649" r:id="rId18"/>
    <p:sldLayoutId id="2147483667" r:id="rId19"/>
    <p:sldLayoutId id="2147483671" r:id="rId20"/>
    <p:sldLayoutId id="2147483662" r:id="rId21"/>
    <p:sldLayoutId id="2147483677" r:id="rId22"/>
    <p:sldLayoutId id="2147483678" r:id="rId23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300"/>
        </a:spcAft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just" defTabSz="914400" rtl="0" eaLnBrk="1" latinLnBrk="0" hangingPunct="1">
        <a:lnSpc>
          <a:spcPct val="120000"/>
        </a:lnSpc>
        <a:spcBef>
          <a:spcPts val="600"/>
        </a:spcBef>
        <a:spcAft>
          <a:spcPts val="4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00" indent="-180000" algn="l" defTabSz="914400" rtl="0" eaLnBrk="1" latinLnBrk="0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‒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00" i="1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39" userDrawn="1">
          <p15:clr>
            <a:srgbClr val="A4A3A4"/>
          </p15:clr>
        </p15:guide>
        <p15:guide id="4" pos="7341" userDrawn="1">
          <p15:clr>
            <a:srgbClr val="A4A3A4"/>
          </p15:clr>
        </p15:guide>
        <p15:guide id="5" orient="horz" pos="339" userDrawn="1">
          <p15:clr>
            <a:srgbClr val="A4A3A4"/>
          </p15:clr>
        </p15:guide>
        <p15:guide id="6" orient="horz" pos="3981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555038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29" y="5791640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29" y="6273225"/>
            <a:ext cx="38239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4126291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1923129" y="1698031"/>
            <a:ext cx="7423150" cy="390525"/>
          </a:xfrm>
        </p:spPr>
        <p:txBody>
          <a:bodyPr/>
          <a:lstStyle/>
          <a:p>
            <a:r>
              <a:rPr lang="fr-FR" sz="2000" b="1" dirty="0"/>
              <a:t>Stratégie :  </a:t>
            </a:r>
            <a:r>
              <a:rPr lang="fr-FR" sz="2000" dirty="0"/>
              <a:t>TASE</a:t>
            </a:r>
            <a:endParaRPr lang="fr-FR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1923129" y="2118967"/>
            <a:ext cx="10160000" cy="4001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>
              <a:spcAft>
                <a:spcPts val="300"/>
              </a:spcAft>
            </a:pPr>
            <a:r>
              <a:rPr lang="fr-FR" sz="2000" b="1" dirty="0">
                <a:solidFill>
                  <a:schemeClr val="bg1">
                    <a:lumMod val="50000"/>
                  </a:schemeClr>
                </a:solidFill>
              </a:rPr>
              <a:t>Appel à Projet : Indus ENR</a:t>
            </a:r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842" y="494347"/>
            <a:ext cx="142875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1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7. Organisation du projet</a:t>
            </a:r>
            <a:br>
              <a:rPr lang="fr-FR" dirty="0"/>
            </a:br>
            <a:r>
              <a:rPr lang="fr-FR" b="0" dirty="0"/>
              <a:t>(cf. Annexe 2) </a:t>
            </a:r>
            <a:endParaRPr lang="fr-FR" dirty="0"/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90392" cy="1948414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Durée et localisation du projet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</p:txBody>
      </p:sp>
    </p:spTree>
    <p:extLst>
      <p:ext uri="{BB962C8B-B14F-4D97-AF65-F5344CB8AC3E}">
        <p14:creationId xmlns:p14="http://schemas.microsoft.com/office/powerpoint/2010/main" val="362681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5. Partenariat  et pertinence du consortium</a:t>
            </a:r>
            <a:br>
              <a:rPr lang="fr-FR" dirty="0"/>
            </a:br>
            <a:r>
              <a:rPr lang="fr-FR" b="0" dirty="0"/>
              <a:t>(cf. Annexe 2) </a:t>
            </a:r>
            <a:endParaRPr lang="fr-FR" dirty="0"/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499882" cy="2583681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3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243794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8. Budget global du projet</a:t>
            </a:r>
            <a:br>
              <a:rPr lang="fr-FR" dirty="0"/>
            </a:br>
            <a:r>
              <a:rPr lang="fr-FR" b="0" dirty="0"/>
              <a:t>(cf. Annexe 3)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20700"/>
              </p:ext>
            </p:extLst>
          </p:nvPr>
        </p:nvGraphicFramePr>
        <p:xfrm>
          <a:off x="2487728" y="2128512"/>
          <a:ext cx="8724901" cy="23355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(3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81089" y="1667577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40034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9. Plan de financement du projet</a:t>
            </a:r>
            <a:br>
              <a:rPr lang="fr-FR" dirty="0"/>
            </a:br>
            <a:r>
              <a:rPr lang="fr-FR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62261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5775725"/>
            <a:ext cx="8362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95300" y="1412569"/>
            <a:ext cx="8915399" cy="4363156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just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2000" indent="-180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‒"/>
              <a:defRPr sz="10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7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des (via l’adresse mail suivante, </a:t>
            </a:r>
            <a:r>
              <a:rPr lang="fr-FR" sz="1200" b="0" dirty="0">
                <a:solidFill>
                  <a:srgbClr val="FF000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industrieenr@ademe.fr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) pour organiser une réunion de pré-dépôt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emplois, chiffres d’affaires, … 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</p:spTree>
    <p:extLst>
      <p:ext uri="{BB962C8B-B14F-4D97-AF65-F5344CB8AC3E}">
        <p14:creationId xmlns:p14="http://schemas.microsoft.com/office/powerpoint/2010/main" val="413331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Nature du projet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8575" lvl="1" indent="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None/>
              <a:defRPr/>
            </a:pPr>
            <a:endParaRPr lang="fr-FR" altLang="fr-FR" sz="1200" dirty="0"/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demandée : X XXX k€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industrialisation : XXX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Thème AAP :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42834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62608" y="721647"/>
            <a:ext cx="63467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</p:txBody>
      </p:sp>
    </p:spTree>
    <p:extLst>
      <p:ext uri="{BB962C8B-B14F-4D97-AF65-F5344CB8AC3E}">
        <p14:creationId xmlns:p14="http://schemas.microsoft.com/office/powerpoint/2010/main" val="170633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589" y="407787"/>
            <a:ext cx="1428750" cy="719455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743939" y="234229"/>
            <a:ext cx="8915400" cy="770095"/>
          </a:xfrm>
        </p:spPr>
        <p:txBody>
          <a:bodyPr/>
          <a:lstStyle/>
          <a:p>
            <a:r>
              <a:rPr lang="fr-FR" dirty="0"/>
              <a:t>Carte d’identité du site industriel YY*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133697"/>
              </p:ext>
            </p:extLst>
          </p:nvPr>
        </p:nvGraphicFramePr>
        <p:xfrm>
          <a:off x="1892344" y="1413854"/>
          <a:ext cx="8407311" cy="4905984"/>
        </p:xfrm>
        <a:graphic>
          <a:graphicData uri="http://schemas.openxmlformats.org/drawingml/2006/table">
            <a:tbl>
              <a:tblPr/>
              <a:tblGrid>
                <a:gridCol w="3333549">
                  <a:extLst>
                    <a:ext uri="{9D8B030D-6E8A-4147-A177-3AD203B41FA5}">
                      <a16:colId xmlns:a16="http://schemas.microsoft.com/office/drawing/2014/main" val="582415107"/>
                    </a:ext>
                  </a:extLst>
                </a:gridCol>
                <a:gridCol w="1450229">
                  <a:extLst>
                    <a:ext uri="{9D8B030D-6E8A-4147-A177-3AD203B41FA5}">
                      <a16:colId xmlns:a16="http://schemas.microsoft.com/office/drawing/2014/main" val="1136896342"/>
                    </a:ext>
                  </a:extLst>
                </a:gridCol>
                <a:gridCol w="1749059">
                  <a:extLst>
                    <a:ext uri="{9D8B030D-6E8A-4147-A177-3AD203B41FA5}">
                      <a16:colId xmlns:a16="http://schemas.microsoft.com/office/drawing/2014/main" val="2349481498"/>
                    </a:ext>
                  </a:extLst>
                </a:gridCol>
                <a:gridCol w="1874474">
                  <a:extLst>
                    <a:ext uri="{9D8B030D-6E8A-4147-A177-3AD203B41FA5}">
                      <a16:colId xmlns:a16="http://schemas.microsoft.com/office/drawing/2014/main" val="3963554419"/>
                    </a:ext>
                  </a:extLst>
                </a:gridCol>
              </a:tblGrid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36396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Localisation du site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-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dpt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région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91295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d'activité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principal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Sous-secteur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124904"/>
                  </a:ext>
                </a:extLst>
              </a:tr>
              <a:tr h="139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Description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succinte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 projet sur le site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574775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"Entreprise en difficulté"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068988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1892344" y="6270519"/>
            <a:ext cx="4717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</a:rPr>
              <a:t>*Si concerné, à dupliquer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71110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 dirty="0"/>
              <a:t>1. Contexte du projet</a:t>
            </a:r>
            <a:br>
              <a:rPr lang="fr-FR" dirty="0"/>
            </a:b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91229" y="1299411"/>
            <a:ext cx="4819471" cy="1429763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0" dirty="0"/>
              <a:t>Thématique de </a:t>
            </a:r>
            <a:r>
              <a:rPr lang="fr-FR" b="0" dirty="0" err="1"/>
              <a:t>décarbonation</a:t>
            </a:r>
            <a:r>
              <a:rPr lang="fr-FR" b="0" dirty="0"/>
              <a:t> de l’industrie dans laquelle se situe le projet, positionnement du projet dans la chaîne de valeur de l’offre de </a:t>
            </a:r>
            <a:r>
              <a:rPr lang="fr-FR" b="0" dirty="0" err="1"/>
              <a:t>décarbonation</a:t>
            </a:r>
            <a:r>
              <a:rPr lang="fr-FR" b="0" dirty="0"/>
              <a:t> envisagée</a:t>
            </a:r>
          </a:p>
        </p:txBody>
      </p:sp>
    </p:spTree>
    <p:extLst>
      <p:ext uri="{BB962C8B-B14F-4D97-AF65-F5344CB8AC3E}">
        <p14:creationId xmlns:p14="http://schemas.microsoft.com/office/powerpoint/2010/main" val="65068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 dirty="0"/>
              <a:t>2. Solution développée</a:t>
            </a:r>
            <a:br>
              <a:rPr lang="fr-FR" dirty="0"/>
            </a:br>
            <a:r>
              <a:rPr lang="fr-FR" b="0" dirty="0"/>
              <a:t>(cf. Annexe 2)  </a:t>
            </a:r>
            <a:endParaRPr lang="fr-FR" dirty="0"/>
          </a:p>
        </p:txBody>
      </p:sp>
      <p:sp>
        <p:nvSpPr>
          <p:cNvPr id="10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01094" cy="1938789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Présentation de la technologie, produits ou services développés </a:t>
            </a:r>
          </a:p>
          <a:p>
            <a:pPr marL="88900"/>
            <a:r>
              <a:rPr lang="fr-FR" b="0" i="1" dirty="0"/>
              <a:t>(le cas échéant le caractère innovant du projet sera détaillé, il peut être lié au produit lui-même, à son procédé de fabrication, à l’amélioration de l’empreinte environnementale liée à sa production, …)</a:t>
            </a:r>
          </a:p>
        </p:txBody>
      </p:sp>
    </p:spTree>
    <p:extLst>
      <p:ext uri="{BB962C8B-B14F-4D97-AF65-F5344CB8AC3E}">
        <p14:creationId xmlns:p14="http://schemas.microsoft.com/office/powerpoint/2010/main" val="143566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17052"/>
            <a:ext cx="8915400" cy="770095"/>
          </a:xfrm>
        </p:spPr>
        <p:txBody>
          <a:bodyPr/>
          <a:lstStyle/>
          <a:p>
            <a:r>
              <a:rPr lang="fr-FR" dirty="0"/>
              <a:t>3.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1 : Impacts sur le marché des ENR 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293576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Times New Roman" panose="02020603050405020304" pitchFamily="18" charset="0"/>
              </a:rPr>
              <a:t>Impact environnemental</a:t>
            </a:r>
            <a:endParaRPr lang="fr-FR" altLang="fr-FR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Déploiement de la solution et pertinence du modèle d’affaires</a:t>
            </a: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Cohérence globale</a:t>
            </a: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587615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45927"/>
            <a:ext cx="8915400" cy="770095"/>
          </a:xfrm>
        </p:spPr>
        <p:txBody>
          <a:bodyPr/>
          <a:lstStyle/>
          <a:p>
            <a:r>
              <a:rPr lang="fr-FR" dirty="0"/>
              <a:t>4.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2 : Impacts du projet 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652623" y="1304925"/>
            <a:ext cx="5176325" cy="1293576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Times New Roman" panose="02020603050405020304" pitchFamily="18" charset="0"/>
              </a:rPr>
              <a:t>Impact </a:t>
            </a:r>
            <a:r>
              <a:rPr lang="fr-FR" altLang="fr-FR" b="0" dirty="0" err="1">
                <a:latin typeface="Arial" panose="020B0604020202020204" pitchFamily="34" charset="0"/>
                <a:cs typeface="Times New Roman" panose="02020603050405020304" pitchFamily="18" charset="0"/>
              </a:rPr>
              <a:t>décarbonnation</a:t>
            </a:r>
            <a:endParaRPr lang="fr-FR" altLang="fr-FR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Impacts social et économique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Arial" panose="020B0604020202020204" pitchFamily="34" charset="0"/>
              </a:rPr>
              <a:t>Impact environnemental </a:t>
            </a: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206403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45927"/>
            <a:ext cx="8915400" cy="770095"/>
          </a:xfrm>
        </p:spPr>
        <p:txBody>
          <a:bodyPr/>
          <a:lstStyle/>
          <a:p>
            <a:r>
              <a:rPr lang="fr-FR" dirty="0"/>
              <a:t>4.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3 : Enjeux </a:t>
            </a:r>
            <a:r>
              <a:rPr lang="fr-FR" dirty="0"/>
              <a:t>économico-financiers et résilience du projet 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005138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Times New Roman" panose="02020603050405020304" pitchFamily="18" charset="0"/>
              </a:rPr>
              <a:t>Financement logistique</a:t>
            </a:r>
            <a:endParaRPr lang="fr-FR" altLang="fr-FR" sz="700" b="0" dirty="0"/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Maturité technique et financière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3471502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PM_SGPI_2020">
      <a:dk1>
        <a:sysClr val="windowText" lastClr="000000"/>
      </a:dk1>
      <a:lt1>
        <a:sysClr val="window" lastClr="FFFFFF"/>
      </a:lt1>
      <a:dk2>
        <a:srgbClr val="7F7F7F"/>
      </a:dk2>
      <a:lt2>
        <a:srgbClr val="E5E5E5"/>
      </a:lt2>
      <a:accent1>
        <a:srgbClr val="000091"/>
      </a:accent1>
      <a:accent2>
        <a:srgbClr val="5770BE"/>
      </a:accent2>
      <a:accent3>
        <a:srgbClr val="E1000F"/>
      </a:accent3>
      <a:accent4>
        <a:srgbClr val="FF8D7E"/>
      </a:accent4>
      <a:accent5>
        <a:srgbClr val="00AC8C"/>
      </a:accent5>
      <a:accent6>
        <a:srgbClr val="FDCF41"/>
      </a:accent6>
      <a:hlink>
        <a:srgbClr val="000000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8599</TotalTime>
  <Words>734</Words>
  <Application>Microsoft Office PowerPoint</Application>
  <PresentationFormat>Grand écran</PresentationFormat>
  <Paragraphs>120</Paragraphs>
  <Slides>13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Gill Sans MT</vt:lpstr>
      <vt:lpstr>Marianne</vt:lpstr>
      <vt:lpstr>Wingdings</vt:lpstr>
      <vt:lpstr>Wingdings 2</vt:lpstr>
      <vt:lpstr>Thème Office</vt:lpstr>
      <vt:lpstr>think-cell Slide</vt:lpstr>
      <vt:lpstr>Présentation de pré-dépôt  </vt:lpstr>
      <vt:lpstr>Notice  </vt:lpstr>
      <vt:lpstr>Projet XXX AAP visé : XXXXX</vt:lpstr>
      <vt:lpstr>Carte d’identité du site industriel YY*</vt:lpstr>
      <vt:lpstr>1. Contexte du projet (cf. Annexe 2) </vt:lpstr>
      <vt:lpstr>2. Solution développée (cf. Annexe 2)  </vt:lpstr>
      <vt:lpstr>3. Critère 1 : Impacts sur le marché des ENR (cf. Annexe 2) </vt:lpstr>
      <vt:lpstr>4. Critère 2 : Impacts du projet (cf. Annexe 2) </vt:lpstr>
      <vt:lpstr>4. Critère 3 : Enjeux économico-financiers et résilience du projet (cf. Annexe 2) </vt:lpstr>
      <vt:lpstr>7. Organisation du projet (cf. Annexe 2) </vt:lpstr>
      <vt:lpstr>5. Partenariat  et pertinence du consortium (cf. Annexe 2) </vt:lpstr>
      <vt:lpstr>8. Budget global du projet (cf. Annexe 3) </vt:lpstr>
      <vt:lpstr>9. Plan de financement du projet (cf. Annexe 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sgpi@pm.gouv.fr</dc:creator>
  <cp:lastModifiedBy>DE TOUCHET Adélaïde</cp:lastModifiedBy>
  <cp:revision>572</cp:revision>
  <dcterms:created xsi:type="dcterms:W3CDTF">2020-10-08T08:28:58Z</dcterms:created>
  <dcterms:modified xsi:type="dcterms:W3CDTF">2022-11-22T14:31:27Z</dcterms:modified>
</cp:coreProperties>
</file>