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7" r:id="rId1"/>
  </p:sldMasterIdLst>
  <p:notesMasterIdLst>
    <p:notesMasterId r:id="rId17"/>
  </p:notesMasterIdLst>
  <p:handoutMasterIdLst>
    <p:handoutMasterId r:id="rId18"/>
  </p:handoutMasterIdLst>
  <p:sldIdLst>
    <p:sldId id="262" r:id="rId2"/>
    <p:sldId id="306" r:id="rId3"/>
    <p:sldId id="283" r:id="rId4"/>
    <p:sldId id="280" r:id="rId5"/>
    <p:sldId id="286" r:id="rId6"/>
    <p:sldId id="285" r:id="rId7"/>
    <p:sldId id="290" r:id="rId8"/>
    <p:sldId id="302" r:id="rId9"/>
    <p:sldId id="301" r:id="rId10"/>
    <p:sldId id="292" r:id="rId11"/>
    <p:sldId id="293" r:id="rId12"/>
    <p:sldId id="309" r:id="rId13"/>
    <p:sldId id="307" r:id="rId14"/>
    <p:sldId id="308" r:id="rId15"/>
    <p:sldId id="304" r:id="rId16"/>
  </p:sldIdLst>
  <p:sldSz cx="9906000" cy="6858000" type="A4"/>
  <p:notesSz cx="6797675" cy="9872663"/>
  <p:defaultTextStyle>
    <a:defPPr>
      <a:defRPr lang="de-DE"/>
    </a:defPPr>
    <a:lvl1pPr marL="0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27">
          <p15:clr>
            <a:srgbClr val="A4A3A4"/>
          </p15:clr>
        </p15:guide>
        <p15:guide id="2" pos="284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PESANT Benoît" initials="LB" lastIdx="1" clrIdx="0"/>
  <p:cmAuthor id="1" name="Denis BENITA" initials="DB" lastIdx="6" clrIdx="1">
    <p:extLst>
      <p:ext uri="{19B8F6BF-5375-455C-9EA6-DF929625EA0E}">
        <p15:presenceInfo xmlns:p15="http://schemas.microsoft.com/office/powerpoint/2012/main" userId="Denis BENIT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AEE"/>
    <a:srgbClr val="EF4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36" autoAdjust="0"/>
    <p:restoredTop sz="93979" autoAdjust="0"/>
  </p:normalViewPr>
  <p:slideViewPr>
    <p:cSldViewPr snapToGrid="0" snapToObjects="1" showGuides="1">
      <p:cViewPr varScale="1">
        <p:scale>
          <a:sx n="107" d="100"/>
          <a:sy n="107" d="100"/>
        </p:scale>
        <p:origin x="1590" y="108"/>
      </p:cViewPr>
      <p:guideLst>
        <p:guide orient="horz" pos="2827"/>
        <p:guide pos="2841"/>
      </p:guideLst>
    </p:cSldViewPr>
  </p:slideViewPr>
  <p:outlineViewPr>
    <p:cViewPr>
      <p:scale>
        <a:sx n="33" d="100"/>
        <a:sy n="33" d="100"/>
      </p:scale>
      <p:origin x="0" y="-912"/>
    </p:cViewPr>
    <p:sldLst>
      <p:sld r:id="rId1" collapse="1"/>
    </p:sldLst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984" y="-96"/>
      </p:cViewPr>
      <p:guideLst>
        <p:guide orient="horz" pos="3109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LASSAT Gabriel" userId="d191f74f-9dc5-435a-a2d2-2fe3ff529712" providerId="ADAL" clId="{442FF597-60E9-49EE-A553-8A724ED5EADB}"/>
    <pc:docChg chg="modSld">
      <pc:chgData name="PLASSAT Gabriel" userId="d191f74f-9dc5-435a-a2d2-2fe3ff529712" providerId="ADAL" clId="{442FF597-60E9-49EE-A553-8A724ED5EADB}" dt="2023-11-29T13:15:09.607" v="103" actId="14100"/>
      <pc:docMkLst>
        <pc:docMk/>
      </pc:docMkLst>
      <pc:sldChg chg="modSp mod">
        <pc:chgData name="PLASSAT Gabriel" userId="d191f74f-9dc5-435a-a2d2-2fe3ff529712" providerId="ADAL" clId="{442FF597-60E9-49EE-A553-8A724ED5EADB}" dt="2023-11-29T13:11:43.942" v="50" actId="20577"/>
        <pc:sldMkLst>
          <pc:docMk/>
          <pc:sldMk cId="2180989171" sldId="262"/>
        </pc:sldMkLst>
        <pc:spChg chg="mod">
          <ac:chgData name="PLASSAT Gabriel" userId="d191f74f-9dc5-435a-a2d2-2fe3ff529712" providerId="ADAL" clId="{442FF597-60E9-49EE-A553-8A724ED5EADB}" dt="2023-11-29T13:11:43.942" v="50" actId="20577"/>
          <ac:spMkLst>
            <pc:docMk/>
            <pc:sldMk cId="2180989171" sldId="262"/>
            <ac:spMk id="7" creationId="{00000000-0000-0000-0000-000000000000}"/>
          </ac:spMkLst>
        </pc:spChg>
      </pc:sldChg>
      <pc:sldChg chg="modSp mod">
        <pc:chgData name="PLASSAT Gabriel" userId="d191f74f-9dc5-435a-a2d2-2fe3ff529712" providerId="ADAL" clId="{442FF597-60E9-49EE-A553-8A724ED5EADB}" dt="2023-11-29T13:15:09.607" v="103" actId="14100"/>
        <pc:sldMkLst>
          <pc:docMk/>
          <pc:sldMk cId="4064731237" sldId="285"/>
        </pc:sldMkLst>
        <pc:spChg chg="mod">
          <ac:chgData name="PLASSAT Gabriel" userId="d191f74f-9dc5-435a-a2d2-2fe3ff529712" providerId="ADAL" clId="{442FF597-60E9-49EE-A553-8A724ED5EADB}" dt="2023-11-29T13:15:09.607" v="103" actId="14100"/>
          <ac:spMkLst>
            <pc:docMk/>
            <pc:sldMk cId="4064731237" sldId="285"/>
            <ac:spMk id="6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296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r">
              <a:defRPr sz="1200"/>
            </a:lvl1pPr>
          </a:lstStyle>
          <a:p>
            <a:fld id="{CE2766EF-0B0F-409F-94E9-F5ABA7DF872D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296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r">
              <a:defRPr sz="1200"/>
            </a:lvl1pPr>
          </a:lstStyle>
          <a:p>
            <a:fld id="{7DC3BA33-EA0D-4779-B935-5D00980F58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201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296" y="3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/>
          <a:lstStyle>
            <a:lvl1pPr algn="r">
              <a:defRPr sz="1200"/>
            </a:lvl1pPr>
          </a:lstStyle>
          <a:p>
            <a:fld id="{CBDEAA81-7E2A-445A-802D-2620101974C7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27075" y="741363"/>
            <a:ext cx="5343525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936" tIns="43968" rIns="87936" bIns="4396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65" y="4689018"/>
            <a:ext cx="5438748" cy="4442469"/>
          </a:xfrm>
          <a:prstGeom prst="rect">
            <a:avLst/>
          </a:prstGeom>
        </p:spPr>
        <p:txBody>
          <a:bodyPr vert="horz" lIns="87936" tIns="43968" rIns="87936" bIns="43968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296" y="9378037"/>
            <a:ext cx="2945862" cy="493097"/>
          </a:xfrm>
          <a:prstGeom prst="rect">
            <a:avLst/>
          </a:prstGeom>
        </p:spPr>
        <p:txBody>
          <a:bodyPr vert="horz" lIns="87936" tIns="43968" rIns="87936" bIns="43968" rtlCol="0" anchor="b"/>
          <a:lstStyle>
            <a:lvl1pPr algn="r">
              <a:defRPr sz="1200"/>
            </a:lvl1pPr>
          </a:lstStyle>
          <a:p>
            <a:fld id="{0E366BEB-254D-4931-A9C0-3DF231E8E6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480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525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9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defTabSz="957263" fontAlgn="base">
              <a:spcBef>
                <a:spcPct val="0"/>
              </a:spcBef>
              <a:spcAft>
                <a:spcPct val="0"/>
              </a:spcAft>
            </a:pPr>
            <a:fld id="{D6C50811-B646-438C-A1EB-3E8664517BF6}" type="slidenum">
              <a:rPr lang="fr-FR" altLang="fr-FR" sz="1200">
                <a:latin typeface="Calibri" pitchFamily="34" charset="0"/>
              </a:rPr>
              <a:pPr defTabSz="957263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altLang="fr-FR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733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86528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** Types d'unités d'œuvre </a:t>
            </a:r>
            <a:br>
              <a:rPr lang="fr-FR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fr-FR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générant le CA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matériel - produits, équipements, matériaux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matériel - déploiement de systèmes de productions (lignes ou usines complètes)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matériel - autre 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offre de service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méthodologie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algorithme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logiciel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outil juridique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 procédé industriel</a:t>
            </a:r>
            <a:r>
              <a:rPr lang="fr-FR" dirty="0"/>
              <a:t> </a:t>
            </a:r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Bien immatériel - autre </a:t>
            </a:r>
          </a:p>
          <a:p>
            <a:endParaRPr lang="fr-FR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1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AIDE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 le projet a déjà généré du CA durant le projet, le renseigner en Année 1.</a:t>
            </a:r>
            <a:r>
              <a:rPr lang="fr-FR" dirty="0"/>
              <a:t> 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 CA comprend les débouchés économiques, matériels ou immatériels, du projet, que vous décrirez sur</a:t>
            </a:r>
            <a:r>
              <a:rPr lang="fr-FR" sz="1200" b="0" i="1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 ligne suivante </a:t>
            </a:r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(vente de biens, de services ou de propriété intellectuelle par exemple sous forme de licence).  </a:t>
            </a:r>
            <a:r>
              <a:rPr lang="fr-FR" dirty="0"/>
              <a:t> 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Choisir dans la liste les types d'unités d'œuvre, c'est-à-dire les types de biens matériels ou immatériels que vous comptez vendre dans les 5 années suivant le projet. Si autre, précisez.</a:t>
            </a:r>
            <a:r>
              <a:rPr lang="fr-FR" dirty="0"/>
              <a:t> </a:t>
            </a:r>
          </a:p>
          <a:p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Les emplois directs sont ceux qui concernent votre entreprise ou l'une de ses filiales pour la valorisation des résultats du projet (industrialisation, commercialisation...). Ils seront renseignés en effectifs physiques observables à un temps T (1 an après le projet, 2 ans après le projet </a:t>
            </a:r>
            <a:r>
              <a:rPr lang="fr-FR" sz="1200" b="0" i="1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etc</a:t>
            </a:r>
            <a:r>
              <a:rPr lang="fr-FR" sz="1200" b="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66BEB-254D-4931-A9C0-3DF231E8E68A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937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6" Type="http://schemas.openxmlformats.org/officeDocument/2006/relationships/image" Target="../media/image5.png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oleObject" Target="../embeddings/oleObject3.bin"/><Relationship Id="rId7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6" Type="http://schemas.openxmlformats.org/officeDocument/2006/relationships/image" Target="../media/image6.png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728" y="171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11" name="Object 10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8" y="171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 descr="C:\Users\zineb_glila\Desktop\Clients en cours\ADEME\Cover5-gris.jpg"/>
          <p:cNvPicPr>
            <a:picLocks noChangeAspect="1" noChangeArrowheads="1"/>
          </p:cNvPicPr>
          <p:nvPr userDrawn="1"/>
        </p:nvPicPr>
        <p:blipFill>
          <a:blip r:embed="rId5" cstate="print"/>
          <a:srcRect t="24550"/>
          <a:stretch>
            <a:fillRect/>
          </a:stretch>
        </p:blipFill>
        <p:spPr bwMode="auto">
          <a:xfrm>
            <a:off x="0" y="1683780"/>
            <a:ext cx="9906000" cy="5174343"/>
          </a:xfrm>
          <a:prstGeom prst="rect">
            <a:avLst/>
          </a:prstGeom>
          <a:noFill/>
        </p:spPr>
      </p:pic>
      <p:sp>
        <p:nvSpPr>
          <p:cNvPr id="6" name="Freeform 8"/>
          <p:cNvSpPr>
            <a:spLocks/>
          </p:cNvSpPr>
          <p:nvPr userDrawn="1"/>
        </p:nvSpPr>
        <p:spPr bwMode="auto">
          <a:xfrm>
            <a:off x="78" y="4899491"/>
            <a:ext cx="9905999" cy="1957427"/>
          </a:xfrm>
          <a:custGeom>
            <a:avLst/>
            <a:gdLst>
              <a:gd name="connsiteX0" fmla="*/ 0 w 10000"/>
              <a:gd name="connsiteY0" fmla="*/ 3307 h 10363"/>
              <a:gd name="connsiteX1" fmla="*/ 0 w 10000"/>
              <a:gd name="connsiteY1" fmla="*/ 10000 h 10363"/>
              <a:gd name="connsiteX2" fmla="*/ 437 w 10000"/>
              <a:gd name="connsiteY2" fmla="*/ 10000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307 h 10363"/>
              <a:gd name="connsiteX1" fmla="*/ 0 w 10000"/>
              <a:gd name="connsiteY1" fmla="*/ 10363 h 10363"/>
              <a:gd name="connsiteX2" fmla="*/ 437 w 10000"/>
              <a:gd name="connsiteY2" fmla="*/ 10000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307 h 10363"/>
              <a:gd name="connsiteX1" fmla="*/ 0 w 10000"/>
              <a:gd name="connsiteY1" fmla="*/ 10363 h 10363"/>
              <a:gd name="connsiteX2" fmla="*/ 420 w 10000"/>
              <a:gd name="connsiteY2" fmla="*/ 10363 h 10363"/>
              <a:gd name="connsiteX3" fmla="*/ 10000 w 10000"/>
              <a:gd name="connsiteY3" fmla="*/ 10363 h 10363"/>
              <a:gd name="connsiteX4" fmla="*/ 10000 w 10000"/>
              <a:gd name="connsiteY4" fmla="*/ 0 h 10363"/>
              <a:gd name="connsiteX5" fmla="*/ 0 w 10000"/>
              <a:gd name="connsiteY5" fmla="*/ 3307 h 10363"/>
              <a:gd name="connsiteX0" fmla="*/ 0 w 10000"/>
              <a:gd name="connsiteY0" fmla="*/ 3597 h 10653"/>
              <a:gd name="connsiteX1" fmla="*/ 0 w 10000"/>
              <a:gd name="connsiteY1" fmla="*/ 10653 h 10653"/>
              <a:gd name="connsiteX2" fmla="*/ 420 w 10000"/>
              <a:gd name="connsiteY2" fmla="*/ 10653 h 10653"/>
              <a:gd name="connsiteX3" fmla="*/ 10000 w 10000"/>
              <a:gd name="connsiteY3" fmla="*/ 10653 h 10653"/>
              <a:gd name="connsiteX4" fmla="*/ 10000 w 10000"/>
              <a:gd name="connsiteY4" fmla="*/ 0 h 10653"/>
              <a:gd name="connsiteX5" fmla="*/ 0 w 10000"/>
              <a:gd name="connsiteY5" fmla="*/ 3597 h 10653"/>
              <a:gd name="connsiteX0" fmla="*/ 0 w 10008"/>
              <a:gd name="connsiteY0" fmla="*/ 2602 h 10653"/>
              <a:gd name="connsiteX1" fmla="*/ 8 w 10008"/>
              <a:gd name="connsiteY1" fmla="*/ 10653 h 10653"/>
              <a:gd name="connsiteX2" fmla="*/ 428 w 10008"/>
              <a:gd name="connsiteY2" fmla="*/ 10653 h 10653"/>
              <a:gd name="connsiteX3" fmla="*/ 10008 w 10008"/>
              <a:gd name="connsiteY3" fmla="*/ 10653 h 10653"/>
              <a:gd name="connsiteX4" fmla="*/ 10008 w 10008"/>
              <a:gd name="connsiteY4" fmla="*/ 0 h 10653"/>
              <a:gd name="connsiteX5" fmla="*/ 0 w 10008"/>
              <a:gd name="connsiteY5" fmla="*/ 2602 h 10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8" h="10653">
                <a:moveTo>
                  <a:pt x="0" y="2602"/>
                </a:moveTo>
                <a:cubicBezTo>
                  <a:pt x="3" y="5286"/>
                  <a:pt x="5" y="7969"/>
                  <a:pt x="8" y="10653"/>
                </a:cubicBezTo>
                <a:lnTo>
                  <a:pt x="428" y="10653"/>
                </a:lnTo>
                <a:lnTo>
                  <a:pt x="10008" y="10653"/>
                </a:lnTo>
                <a:lnTo>
                  <a:pt x="10008" y="0"/>
                </a:lnTo>
                <a:lnTo>
                  <a:pt x="0" y="2602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>
              <a:solidFill>
                <a:srgbClr val="40404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0976" y="410029"/>
            <a:ext cx="6826654" cy="488950"/>
          </a:xfrm>
        </p:spPr>
        <p:txBody>
          <a:bodyPr lIns="0" tIns="0" rIns="0" bIns="0" anchor="b">
            <a:noAutofit/>
          </a:bodyPr>
          <a:lstStyle>
            <a:lvl1pPr algn="l"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0976" y="899101"/>
            <a:ext cx="6826654" cy="390525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16" name="Freeform 15"/>
          <p:cNvSpPr/>
          <p:nvPr userDrawn="1"/>
        </p:nvSpPr>
        <p:spPr>
          <a:xfrm>
            <a:off x="0" y="4823460"/>
            <a:ext cx="9906000" cy="739140"/>
          </a:xfrm>
          <a:custGeom>
            <a:avLst/>
            <a:gdLst>
              <a:gd name="connsiteX0" fmla="*/ 0 w 9906000"/>
              <a:gd name="connsiteY0" fmla="*/ 0 h 739140"/>
              <a:gd name="connsiteX1" fmla="*/ 9906000 w 9906000"/>
              <a:gd name="connsiteY1" fmla="*/ 0 h 739140"/>
              <a:gd name="connsiteX2" fmla="*/ 9906000 w 9906000"/>
              <a:gd name="connsiteY2" fmla="*/ 739140 h 739140"/>
              <a:gd name="connsiteX3" fmla="*/ 0 w 9906000"/>
              <a:gd name="connsiteY3" fmla="*/ 739140 h 739140"/>
              <a:gd name="connsiteX4" fmla="*/ 0 w 9906000"/>
              <a:gd name="connsiteY4" fmla="*/ 0 h 739140"/>
              <a:gd name="connsiteX0" fmla="*/ 0 w 9906000"/>
              <a:gd name="connsiteY0" fmla="*/ 0 h 739140"/>
              <a:gd name="connsiteX1" fmla="*/ 9906000 w 9906000"/>
              <a:gd name="connsiteY1" fmla="*/ 0 h 739140"/>
              <a:gd name="connsiteX2" fmla="*/ 9883140 w 9906000"/>
              <a:gd name="connsiteY2" fmla="*/ 129540 h 739140"/>
              <a:gd name="connsiteX3" fmla="*/ 0 w 9906000"/>
              <a:gd name="connsiteY3" fmla="*/ 739140 h 739140"/>
              <a:gd name="connsiteX4" fmla="*/ 0 w 9906000"/>
              <a:gd name="connsiteY4" fmla="*/ 0 h 739140"/>
              <a:gd name="connsiteX0" fmla="*/ 0 w 9906000"/>
              <a:gd name="connsiteY0" fmla="*/ 0 h 739140"/>
              <a:gd name="connsiteX1" fmla="*/ 9906000 w 9906000"/>
              <a:gd name="connsiteY1" fmla="*/ 0 h 739140"/>
              <a:gd name="connsiteX2" fmla="*/ 9906000 w 9906000"/>
              <a:gd name="connsiteY2" fmla="*/ 189716 h 739140"/>
              <a:gd name="connsiteX3" fmla="*/ 0 w 9906000"/>
              <a:gd name="connsiteY3" fmla="*/ 739140 h 739140"/>
              <a:gd name="connsiteX4" fmla="*/ 0 w 9906000"/>
              <a:gd name="connsiteY4" fmla="*/ 0 h 739140"/>
              <a:gd name="connsiteX0" fmla="*/ 0 w 9906000"/>
              <a:gd name="connsiteY0" fmla="*/ 0 h 739140"/>
              <a:gd name="connsiteX1" fmla="*/ 9906000 w 9906000"/>
              <a:gd name="connsiteY1" fmla="*/ 0 h 739140"/>
              <a:gd name="connsiteX2" fmla="*/ 9906000 w 9906000"/>
              <a:gd name="connsiteY2" fmla="*/ 128773 h 739140"/>
              <a:gd name="connsiteX3" fmla="*/ 0 w 9906000"/>
              <a:gd name="connsiteY3" fmla="*/ 739140 h 739140"/>
              <a:gd name="connsiteX4" fmla="*/ 0 w 9906000"/>
              <a:gd name="connsiteY4" fmla="*/ 0 h 739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0" h="739140">
                <a:moveTo>
                  <a:pt x="0" y="0"/>
                </a:moveTo>
                <a:lnTo>
                  <a:pt x="9906000" y="0"/>
                </a:lnTo>
                <a:lnTo>
                  <a:pt x="9906000" y="128773"/>
                </a:lnTo>
                <a:lnTo>
                  <a:pt x="0" y="739140"/>
                </a:lnTo>
                <a:lnTo>
                  <a:pt x="0" y="0"/>
                </a:lnTo>
                <a:close/>
              </a:path>
            </a:pathLst>
          </a:custGeom>
          <a:solidFill>
            <a:srgbClr val="EF4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prstClr val="white"/>
              </a:solidFill>
            </a:endParaRPr>
          </a:p>
        </p:txBody>
      </p:sp>
      <p:pic>
        <p:nvPicPr>
          <p:cNvPr id="9" name="Image 8" descr="ADEME Agence de la transition énergetique"/>
          <p:cNvPicPr/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379" y="5324450"/>
            <a:ext cx="900430" cy="10693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534764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728" y="171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11" name="Object 10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8" y="171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3" descr="C:\Users\zineb_glila\Desktop\Clients en cours\ADEME\Cover5-gris.jpg"/>
          <p:cNvPicPr>
            <a:picLocks noChangeAspect="1" noChangeArrowheads="1"/>
          </p:cNvPicPr>
          <p:nvPr userDrawn="1"/>
        </p:nvPicPr>
        <p:blipFill>
          <a:blip r:embed="rId5" cstate="print"/>
          <a:srcRect l="2307" b="49"/>
          <a:stretch>
            <a:fillRect/>
          </a:stretch>
        </p:blipFill>
        <p:spPr bwMode="gray">
          <a:xfrm rot="16200000">
            <a:off x="-1000207" y="1000210"/>
            <a:ext cx="6858002" cy="4857587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 userDrawn="1">
            <p:ph type="title"/>
          </p:nvPr>
        </p:nvSpPr>
        <p:spPr bwMode="gray">
          <a:xfrm>
            <a:off x="5475796" y="2438400"/>
            <a:ext cx="4146503" cy="1714500"/>
          </a:xfrm>
        </p:spPr>
        <p:txBody>
          <a:bodyPr anchor="ctr"/>
          <a:lstStyle>
            <a:lvl1pPr algn="ctr">
              <a:defRPr sz="3200" b="1" cap="none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3" name="Freeform 12"/>
          <p:cNvSpPr/>
          <p:nvPr userDrawn="1"/>
        </p:nvSpPr>
        <p:spPr bwMode="gray">
          <a:xfrm rot="16200000" flipH="1">
            <a:off x="1597822" y="3177023"/>
            <a:ext cx="6858001" cy="503962"/>
          </a:xfrm>
          <a:custGeom>
            <a:avLst/>
            <a:gdLst>
              <a:gd name="connsiteX0" fmla="*/ 0 w 9906000"/>
              <a:gd name="connsiteY0" fmla="*/ 0 h 739140"/>
              <a:gd name="connsiteX1" fmla="*/ 9906000 w 9906000"/>
              <a:gd name="connsiteY1" fmla="*/ 0 h 739140"/>
              <a:gd name="connsiteX2" fmla="*/ 9906000 w 9906000"/>
              <a:gd name="connsiteY2" fmla="*/ 739140 h 739140"/>
              <a:gd name="connsiteX3" fmla="*/ 0 w 9906000"/>
              <a:gd name="connsiteY3" fmla="*/ 739140 h 739140"/>
              <a:gd name="connsiteX4" fmla="*/ 0 w 9906000"/>
              <a:gd name="connsiteY4" fmla="*/ 0 h 739140"/>
              <a:gd name="connsiteX0" fmla="*/ 0 w 9906000"/>
              <a:gd name="connsiteY0" fmla="*/ 0 h 739140"/>
              <a:gd name="connsiteX1" fmla="*/ 9906000 w 9906000"/>
              <a:gd name="connsiteY1" fmla="*/ 0 h 739140"/>
              <a:gd name="connsiteX2" fmla="*/ 9883140 w 9906000"/>
              <a:gd name="connsiteY2" fmla="*/ 129540 h 739140"/>
              <a:gd name="connsiteX3" fmla="*/ 0 w 9906000"/>
              <a:gd name="connsiteY3" fmla="*/ 739140 h 739140"/>
              <a:gd name="connsiteX4" fmla="*/ 0 w 9906000"/>
              <a:gd name="connsiteY4" fmla="*/ 0 h 739140"/>
              <a:gd name="connsiteX0" fmla="*/ 0 w 9906000"/>
              <a:gd name="connsiteY0" fmla="*/ 0 h 739140"/>
              <a:gd name="connsiteX1" fmla="*/ 9906000 w 9906000"/>
              <a:gd name="connsiteY1" fmla="*/ 0 h 739140"/>
              <a:gd name="connsiteX2" fmla="*/ 9906000 w 9906000"/>
              <a:gd name="connsiteY2" fmla="*/ 189716 h 739140"/>
              <a:gd name="connsiteX3" fmla="*/ 0 w 9906000"/>
              <a:gd name="connsiteY3" fmla="*/ 739140 h 739140"/>
              <a:gd name="connsiteX4" fmla="*/ 0 w 9906000"/>
              <a:gd name="connsiteY4" fmla="*/ 0 h 739140"/>
              <a:gd name="connsiteX0" fmla="*/ 0 w 9906000"/>
              <a:gd name="connsiteY0" fmla="*/ 0 h 739140"/>
              <a:gd name="connsiteX1" fmla="*/ 9906000 w 9906000"/>
              <a:gd name="connsiteY1" fmla="*/ 0 h 739140"/>
              <a:gd name="connsiteX2" fmla="*/ 9906000 w 9906000"/>
              <a:gd name="connsiteY2" fmla="*/ 128773 h 739140"/>
              <a:gd name="connsiteX3" fmla="*/ 0 w 9906000"/>
              <a:gd name="connsiteY3" fmla="*/ 739140 h 739140"/>
              <a:gd name="connsiteX4" fmla="*/ 0 w 9906000"/>
              <a:gd name="connsiteY4" fmla="*/ 0 h 739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6000" h="739140">
                <a:moveTo>
                  <a:pt x="0" y="0"/>
                </a:moveTo>
                <a:lnTo>
                  <a:pt x="9906000" y="0"/>
                </a:lnTo>
                <a:lnTo>
                  <a:pt x="9906000" y="128773"/>
                </a:lnTo>
                <a:lnTo>
                  <a:pt x="0" y="739140"/>
                </a:lnTo>
                <a:lnTo>
                  <a:pt x="0" y="0"/>
                </a:lnTo>
                <a:close/>
              </a:path>
            </a:pathLst>
          </a:custGeom>
          <a:solidFill>
            <a:srgbClr val="EF4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prstClr val="white"/>
              </a:solidFill>
            </a:endParaRPr>
          </a:p>
        </p:txBody>
      </p:sp>
      <p:pic>
        <p:nvPicPr>
          <p:cNvPr id="8" name="Image 7" descr="Le Programme d&amp;#39;investissements d&amp;#39;avenir | Gouvernement.fr"/>
          <p:cNvPicPr/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6444" y="5347628"/>
            <a:ext cx="1022985" cy="10229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 descr="ADEME Agence de la transition énergetique"/>
          <p:cNvPicPr/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127" y="5324450"/>
            <a:ext cx="900430" cy="10693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764BCCE4-9674-E34F-AE62-F6429200F520}"/>
              </a:ext>
            </a:extLst>
          </p:cNvPr>
          <p:cNvPicPr/>
          <p:nvPr userDrawn="1"/>
        </p:nvPicPr>
        <p:blipFill rotWithShape="1">
          <a:blip r:embed="rId8"/>
          <a:srcRect l="20661" t="8787" r="67040" b="70778"/>
          <a:stretch/>
        </p:blipFill>
        <p:spPr>
          <a:xfrm>
            <a:off x="6911593" y="5306670"/>
            <a:ext cx="1182370" cy="11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01064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112598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394397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boî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728" y="171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7" name="Object 6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8" y="171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5162314" y="2093063"/>
            <a:ext cx="4248619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495412" y="2093063"/>
            <a:ext cx="4319656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prstClr val="white"/>
              </a:solidFill>
            </a:endParaRPr>
          </a:p>
        </p:txBody>
      </p:sp>
      <p:sp>
        <p:nvSpPr>
          <p:cNvPr id="15" name="ColumnHeader"/>
          <p:cNvSpPr txBox="1">
            <a:spLocks/>
          </p:cNvSpPr>
          <p:nvPr userDrawn="1"/>
        </p:nvSpPr>
        <p:spPr bwMode="gray">
          <a:xfrm>
            <a:off x="495412" y="1662176"/>
            <a:ext cx="4319656" cy="43088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wrap="square" tIns="91440" bIns="91440" anchor="b">
            <a:spAutoFit/>
          </a:bodyPr>
          <a:lstStyle/>
          <a:p>
            <a:pPr algn="ctr" defTabSz="914400">
              <a:buClr>
                <a:srgbClr val="EC0000"/>
              </a:buClr>
              <a:defRPr/>
            </a:pPr>
            <a:endParaRPr lang="fr-FR" altLang="fr-FR" sz="16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16" name="ColumnHeader"/>
          <p:cNvSpPr txBox="1">
            <a:spLocks/>
          </p:cNvSpPr>
          <p:nvPr userDrawn="1"/>
        </p:nvSpPr>
        <p:spPr bwMode="gray">
          <a:xfrm>
            <a:off x="5162314" y="1662176"/>
            <a:ext cx="4248619" cy="43088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wrap="square" tIns="91440" bIns="91440" anchor="b">
            <a:spAutoFit/>
          </a:bodyPr>
          <a:lstStyle/>
          <a:p>
            <a:pPr algn="ctr" defTabSz="914400">
              <a:buClr>
                <a:srgbClr val="EC0000"/>
              </a:buClr>
              <a:defRPr/>
            </a:pPr>
            <a:endParaRPr lang="fr-FR" altLang="fr-FR" sz="16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95412" y="1662176"/>
            <a:ext cx="4319656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5162314" y="1662176"/>
            <a:ext cx="424861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403" y="2194912"/>
            <a:ext cx="4128256" cy="3300152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9" name="Content Placeholder 2"/>
          <p:cNvSpPr>
            <a:spLocks noGrp="1"/>
          </p:cNvSpPr>
          <p:nvPr>
            <p:ph idx="10"/>
          </p:nvPr>
        </p:nvSpPr>
        <p:spPr>
          <a:xfrm>
            <a:off x="5260296" y="2194912"/>
            <a:ext cx="4060367" cy="3300152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286924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es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728" y="171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7" name="Object 6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8" y="171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495443" y="2301413"/>
            <a:ext cx="4067049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prstClr val="white"/>
              </a:solidFill>
            </a:endParaRPr>
          </a:p>
        </p:txBody>
      </p:sp>
      <p:sp>
        <p:nvSpPr>
          <p:cNvPr id="16" name="ColumnHeader"/>
          <p:cNvSpPr txBox="1">
            <a:spLocks/>
          </p:cNvSpPr>
          <p:nvPr userDrawn="1"/>
        </p:nvSpPr>
        <p:spPr bwMode="gray">
          <a:xfrm>
            <a:off x="495443" y="1593689"/>
            <a:ext cx="4067049" cy="43088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91440" bIns="91440" anchor="b">
            <a:spAutoFit/>
          </a:bodyPr>
          <a:lstStyle/>
          <a:p>
            <a:pPr algn="ctr" defTabSz="914400">
              <a:buClr>
                <a:srgbClr val="EC0000"/>
              </a:buClr>
              <a:defRPr/>
            </a:pPr>
            <a:endParaRPr lang="fr-FR" altLang="fr-FR" sz="16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495443" y="1534967"/>
            <a:ext cx="406704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8" name="Chart Placeholder 13"/>
          <p:cNvSpPr>
            <a:spLocks noGrp="1"/>
          </p:cNvSpPr>
          <p:nvPr>
            <p:ph type="chart" sz="quarter" idx="13"/>
          </p:nvPr>
        </p:nvSpPr>
        <p:spPr>
          <a:xfrm>
            <a:off x="585547" y="2403262"/>
            <a:ext cx="3886841" cy="3300152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  <p:sp>
        <p:nvSpPr>
          <p:cNvPr id="19" name="Rectangle 18"/>
          <p:cNvSpPr/>
          <p:nvPr userDrawn="1"/>
        </p:nvSpPr>
        <p:spPr>
          <a:xfrm>
            <a:off x="5343945" y="2301413"/>
            <a:ext cx="4067049" cy="35038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prstClr val="white"/>
              </a:solidFill>
            </a:endParaRPr>
          </a:p>
        </p:txBody>
      </p:sp>
      <p:sp>
        <p:nvSpPr>
          <p:cNvPr id="20" name="ColumnHeader"/>
          <p:cNvSpPr txBox="1">
            <a:spLocks/>
          </p:cNvSpPr>
          <p:nvPr userDrawn="1"/>
        </p:nvSpPr>
        <p:spPr bwMode="gray">
          <a:xfrm>
            <a:off x="5343945" y="1551748"/>
            <a:ext cx="4067049" cy="43088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91440" bIns="91440" anchor="b">
            <a:spAutoFit/>
          </a:bodyPr>
          <a:lstStyle/>
          <a:p>
            <a:pPr algn="ctr" defTabSz="914400">
              <a:buClr>
                <a:srgbClr val="EC0000"/>
              </a:buClr>
              <a:defRPr/>
            </a:pPr>
            <a:endParaRPr lang="fr-FR" altLang="fr-FR" sz="16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5343945" y="1551748"/>
            <a:ext cx="406704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2" name="Chart Placeholder 13"/>
          <p:cNvSpPr>
            <a:spLocks noGrp="1"/>
          </p:cNvSpPr>
          <p:nvPr>
            <p:ph type="chart" sz="quarter" idx="17"/>
          </p:nvPr>
        </p:nvSpPr>
        <p:spPr>
          <a:xfrm>
            <a:off x="5434049" y="2403262"/>
            <a:ext cx="3886841" cy="3300152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354877798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s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728" y="171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7" name="Object 6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8" y="171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 userDrawn="1"/>
        </p:nvSpPr>
        <p:spPr>
          <a:xfrm>
            <a:off x="495443" y="2301958"/>
            <a:ext cx="4067049" cy="134361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5343945" y="1819275"/>
            <a:ext cx="4067049" cy="3985988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4" name="ColumnHeader"/>
          <p:cNvSpPr txBox="1">
            <a:spLocks/>
          </p:cNvSpPr>
          <p:nvPr userDrawn="1"/>
        </p:nvSpPr>
        <p:spPr bwMode="gray">
          <a:xfrm>
            <a:off x="495443" y="1870526"/>
            <a:ext cx="4067049" cy="43088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91440" bIns="91440" anchor="b">
            <a:spAutoFit/>
          </a:bodyPr>
          <a:lstStyle/>
          <a:p>
            <a:pPr algn="ctr" defTabSz="914400">
              <a:buClr>
                <a:srgbClr val="EC0000"/>
              </a:buClr>
              <a:defRPr/>
            </a:pPr>
            <a:endParaRPr lang="fr-FR" altLang="fr-FR" sz="16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495443" y="1870526"/>
            <a:ext cx="406704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Chart Placeholder 13"/>
          <p:cNvSpPr>
            <a:spLocks noGrp="1"/>
          </p:cNvSpPr>
          <p:nvPr>
            <p:ph type="chart" sz="quarter" idx="13"/>
          </p:nvPr>
        </p:nvSpPr>
        <p:spPr>
          <a:xfrm>
            <a:off x="585547" y="2396758"/>
            <a:ext cx="3886841" cy="1154011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495443" y="4462196"/>
            <a:ext cx="4067049" cy="134361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prstClr val="white"/>
              </a:solidFill>
            </a:endParaRPr>
          </a:p>
        </p:txBody>
      </p:sp>
      <p:sp>
        <p:nvSpPr>
          <p:cNvPr id="17" name="ColumnHeader"/>
          <p:cNvSpPr txBox="1">
            <a:spLocks/>
          </p:cNvSpPr>
          <p:nvPr userDrawn="1"/>
        </p:nvSpPr>
        <p:spPr bwMode="gray">
          <a:xfrm>
            <a:off x="495443" y="4030891"/>
            <a:ext cx="4067049" cy="43088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91440" bIns="91440" anchor="b">
            <a:spAutoFit/>
          </a:bodyPr>
          <a:lstStyle/>
          <a:p>
            <a:pPr algn="ctr" defTabSz="914400">
              <a:buClr>
                <a:srgbClr val="EC0000"/>
              </a:buClr>
              <a:defRPr/>
            </a:pPr>
            <a:endParaRPr lang="fr-FR" altLang="fr-FR" sz="1600" b="1" kern="0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7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495443" y="4030891"/>
            <a:ext cx="4067049" cy="430887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8" name="Chart Placeholder 13"/>
          <p:cNvSpPr>
            <a:spLocks noGrp="1"/>
          </p:cNvSpPr>
          <p:nvPr>
            <p:ph type="chart" sz="quarter" idx="18"/>
          </p:nvPr>
        </p:nvSpPr>
        <p:spPr>
          <a:xfrm>
            <a:off x="585547" y="4556996"/>
            <a:ext cx="3886841" cy="1154011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214678903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728" y="171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7" name="Object 6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8" y="171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767"/>
            <a:ext cx="8915400" cy="77009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4" name="Table Placeholder 13"/>
          <p:cNvSpPr>
            <a:spLocks noGrp="1"/>
          </p:cNvSpPr>
          <p:nvPr>
            <p:ph type="tbl" sz="quarter" idx="10"/>
          </p:nvPr>
        </p:nvSpPr>
        <p:spPr>
          <a:xfrm>
            <a:off x="495300" y="1819279"/>
            <a:ext cx="8915400" cy="394144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fr-FR"/>
              <a:t>Cliquez sur l'icône pour ajouter un tableau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156852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23976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11"/>
            </p:custDataLst>
          </p:nvPr>
        </p:nvGraphicFramePr>
        <p:xfrm>
          <a:off x="1728" y="171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5" name="Object 4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8" y="171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Freeform 18"/>
          <p:cNvSpPr/>
          <p:nvPr/>
        </p:nvSpPr>
        <p:spPr bwMode="gray">
          <a:xfrm>
            <a:off x="0" y="6457629"/>
            <a:ext cx="9907991" cy="261505"/>
          </a:xfrm>
          <a:custGeom>
            <a:avLst/>
            <a:gdLst>
              <a:gd name="connsiteX0" fmla="*/ 0 w 9906000"/>
              <a:gd name="connsiteY0" fmla="*/ 0 h 739140"/>
              <a:gd name="connsiteX1" fmla="*/ 9906000 w 9906000"/>
              <a:gd name="connsiteY1" fmla="*/ 0 h 739140"/>
              <a:gd name="connsiteX2" fmla="*/ 9906000 w 9906000"/>
              <a:gd name="connsiteY2" fmla="*/ 739140 h 739140"/>
              <a:gd name="connsiteX3" fmla="*/ 0 w 9906000"/>
              <a:gd name="connsiteY3" fmla="*/ 739140 h 739140"/>
              <a:gd name="connsiteX4" fmla="*/ 0 w 9906000"/>
              <a:gd name="connsiteY4" fmla="*/ 0 h 739140"/>
              <a:gd name="connsiteX0" fmla="*/ 0 w 9906000"/>
              <a:gd name="connsiteY0" fmla="*/ 0 h 739140"/>
              <a:gd name="connsiteX1" fmla="*/ 9906000 w 9906000"/>
              <a:gd name="connsiteY1" fmla="*/ 0 h 739140"/>
              <a:gd name="connsiteX2" fmla="*/ 9883140 w 9906000"/>
              <a:gd name="connsiteY2" fmla="*/ 129540 h 739140"/>
              <a:gd name="connsiteX3" fmla="*/ 0 w 9906000"/>
              <a:gd name="connsiteY3" fmla="*/ 739140 h 739140"/>
              <a:gd name="connsiteX4" fmla="*/ 0 w 9906000"/>
              <a:gd name="connsiteY4" fmla="*/ 0 h 739140"/>
              <a:gd name="connsiteX0" fmla="*/ 0 w 9906000"/>
              <a:gd name="connsiteY0" fmla="*/ 0 h 739140"/>
              <a:gd name="connsiteX1" fmla="*/ 9906000 w 9906000"/>
              <a:gd name="connsiteY1" fmla="*/ 0 h 739140"/>
              <a:gd name="connsiteX2" fmla="*/ 9906000 w 9906000"/>
              <a:gd name="connsiteY2" fmla="*/ 189716 h 739140"/>
              <a:gd name="connsiteX3" fmla="*/ 0 w 9906000"/>
              <a:gd name="connsiteY3" fmla="*/ 739140 h 739140"/>
              <a:gd name="connsiteX4" fmla="*/ 0 w 9906000"/>
              <a:gd name="connsiteY4" fmla="*/ 0 h 739140"/>
              <a:gd name="connsiteX0" fmla="*/ 0 w 9906000"/>
              <a:gd name="connsiteY0" fmla="*/ 0 h 739140"/>
              <a:gd name="connsiteX1" fmla="*/ 9906000 w 9906000"/>
              <a:gd name="connsiteY1" fmla="*/ 0 h 739140"/>
              <a:gd name="connsiteX2" fmla="*/ 9906000 w 9906000"/>
              <a:gd name="connsiteY2" fmla="*/ 128773 h 739140"/>
              <a:gd name="connsiteX3" fmla="*/ 0 w 9906000"/>
              <a:gd name="connsiteY3" fmla="*/ 739140 h 739140"/>
              <a:gd name="connsiteX4" fmla="*/ 0 w 9906000"/>
              <a:gd name="connsiteY4" fmla="*/ 0 h 739140"/>
              <a:gd name="connsiteX0" fmla="*/ 0 w 9906000"/>
              <a:gd name="connsiteY0" fmla="*/ 0 h 1331860"/>
              <a:gd name="connsiteX1" fmla="*/ 9906000 w 9906000"/>
              <a:gd name="connsiteY1" fmla="*/ 0 h 1331860"/>
              <a:gd name="connsiteX2" fmla="*/ 9906000 w 9906000"/>
              <a:gd name="connsiteY2" fmla="*/ 128773 h 1331860"/>
              <a:gd name="connsiteX3" fmla="*/ 0 w 9906000"/>
              <a:gd name="connsiteY3" fmla="*/ 1331860 h 1331860"/>
              <a:gd name="connsiteX4" fmla="*/ 0 w 9906000"/>
              <a:gd name="connsiteY4" fmla="*/ 0 h 1331860"/>
              <a:gd name="connsiteX0" fmla="*/ 0 w 9914313"/>
              <a:gd name="connsiteY0" fmla="*/ 0 h 1331860"/>
              <a:gd name="connsiteX1" fmla="*/ 9906000 w 9914313"/>
              <a:gd name="connsiteY1" fmla="*/ 0 h 1331860"/>
              <a:gd name="connsiteX2" fmla="*/ 9914313 w 9914313"/>
              <a:gd name="connsiteY2" fmla="*/ 382794 h 1331860"/>
              <a:gd name="connsiteX3" fmla="*/ 0 w 9914313"/>
              <a:gd name="connsiteY3" fmla="*/ 1331860 h 1331860"/>
              <a:gd name="connsiteX4" fmla="*/ 0 w 9914313"/>
              <a:gd name="connsiteY4" fmla="*/ 0 h 1331860"/>
              <a:gd name="connsiteX0" fmla="*/ 0 w 9906000"/>
              <a:gd name="connsiteY0" fmla="*/ 0 h 1331860"/>
              <a:gd name="connsiteX1" fmla="*/ 9906000 w 9906000"/>
              <a:gd name="connsiteY1" fmla="*/ 0 h 1331860"/>
              <a:gd name="connsiteX2" fmla="*/ 9900026 w 9906000"/>
              <a:gd name="connsiteY2" fmla="*/ 431306 h 1331860"/>
              <a:gd name="connsiteX3" fmla="*/ 0 w 9906000"/>
              <a:gd name="connsiteY3" fmla="*/ 1331860 h 1331860"/>
              <a:gd name="connsiteX4" fmla="*/ 0 w 9906000"/>
              <a:gd name="connsiteY4" fmla="*/ 0 h 1331860"/>
              <a:gd name="connsiteX0" fmla="*/ 0 w 9907991"/>
              <a:gd name="connsiteY0" fmla="*/ 0 h 1331860"/>
              <a:gd name="connsiteX1" fmla="*/ 9906000 w 9907991"/>
              <a:gd name="connsiteY1" fmla="*/ 0 h 1331860"/>
              <a:gd name="connsiteX2" fmla="*/ 9906000 w 9907991"/>
              <a:gd name="connsiteY2" fmla="*/ 319024 h 1331860"/>
              <a:gd name="connsiteX3" fmla="*/ 0 w 9907991"/>
              <a:gd name="connsiteY3" fmla="*/ 1331860 h 1331860"/>
              <a:gd name="connsiteX4" fmla="*/ 0 w 9907991"/>
              <a:gd name="connsiteY4" fmla="*/ 0 h 1331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07991" h="1331860">
                <a:moveTo>
                  <a:pt x="0" y="0"/>
                </a:moveTo>
                <a:lnTo>
                  <a:pt x="9906000" y="0"/>
                </a:lnTo>
                <a:cubicBezTo>
                  <a:pt x="9904009" y="143769"/>
                  <a:pt x="9907991" y="175255"/>
                  <a:pt x="9906000" y="319024"/>
                </a:cubicBezTo>
                <a:lnTo>
                  <a:pt x="0" y="1331860"/>
                </a:lnTo>
                <a:lnTo>
                  <a:pt x="0" y="0"/>
                </a:lnTo>
                <a:close/>
              </a:path>
            </a:pathLst>
          </a:custGeom>
          <a:solidFill>
            <a:srgbClr val="EF4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57816" rtl="0" eaLnBrk="1" latinLnBrk="0" hangingPunct="1">
              <a:defRPr sz="1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78908" algn="l" defTabSz="957816" rtl="0" eaLnBrk="1" latinLnBrk="0" hangingPunct="1">
              <a:defRPr sz="1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57816" algn="l" defTabSz="957816" rtl="0" eaLnBrk="1" latinLnBrk="0" hangingPunct="1">
              <a:defRPr sz="1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436724" algn="l" defTabSz="957816" rtl="0" eaLnBrk="1" latinLnBrk="0" hangingPunct="1">
              <a:defRPr sz="1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915631" algn="l" defTabSz="957816" rtl="0" eaLnBrk="1" latinLnBrk="0" hangingPunct="1">
              <a:defRPr sz="1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394539" algn="l" defTabSz="957816" rtl="0" eaLnBrk="1" latinLnBrk="0" hangingPunct="1">
              <a:defRPr sz="1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873447" algn="l" defTabSz="957816" rtl="0" eaLnBrk="1" latinLnBrk="0" hangingPunct="1">
              <a:defRPr sz="1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352355" algn="l" defTabSz="957816" rtl="0" eaLnBrk="1" latinLnBrk="0" hangingPunct="1">
              <a:defRPr sz="1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31263" algn="l" defTabSz="957816" rtl="0" eaLnBrk="1" latinLnBrk="0" hangingPunct="1">
              <a:defRPr sz="19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 sz="1600" dirty="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95300" y="1819275"/>
            <a:ext cx="8915400" cy="419100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pic>
        <p:nvPicPr>
          <p:cNvPr id="7" name="Picture 3" descr="C:\Users\zineb_glila\Desktop\Clients en cours\ADEME\Cover5-gris.jpg"/>
          <p:cNvPicPr>
            <a:picLocks noChangeAspect="1" noChangeArrowheads="1"/>
          </p:cNvPicPr>
          <p:nvPr/>
        </p:nvPicPr>
        <p:blipFill>
          <a:blip r:embed="rId14" cstate="print">
            <a:lum bright="10000"/>
          </a:blip>
          <a:srcRect b="82222"/>
          <a:stretch>
            <a:fillRect/>
          </a:stretch>
        </p:blipFill>
        <p:spPr bwMode="auto">
          <a:xfrm>
            <a:off x="0" y="0"/>
            <a:ext cx="9906000" cy="1219200"/>
          </a:xfrm>
          <a:prstGeom prst="rect">
            <a:avLst/>
          </a:prstGeom>
          <a:noFill/>
        </p:spPr>
      </p:pic>
      <p:pic>
        <p:nvPicPr>
          <p:cNvPr id="14" name="Picture 113" descr="C:\Users\zineb_glila\Desktop\Clients en cours\ADEME\SIG_Investissements_D'avenir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gray">
          <a:xfrm>
            <a:off x="794052" y="6405974"/>
            <a:ext cx="355005" cy="355005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 bwMode="gray">
          <a:xfrm>
            <a:off x="1189389" y="6503490"/>
            <a:ext cx="806311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sz="800" dirty="0">
                <a:solidFill>
                  <a:prstClr val="white"/>
                </a:solidFill>
              </a:rPr>
              <a:t>Présentation</a:t>
            </a:r>
            <a:r>
              <a:rPr lang="fr-FR" sz="800" baseline="0" dirty="0">
                <a:solidFill>
                  <a:prstClr val="white"/>
                </a:solidFill>
              </a:rPr>
              <a:t> projet</a:t>
            </a:r>
            <a:endParaRPr lang="fr-FR" sz="800" dirty="0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/>
        </p:nvSpPr>
        <p:spPr bwMode="gray">
          <a:xfrm>
            <a:off x="54522" y="6508930"/>
            <a:ext cx="184345" cy="12311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r"/>
            <a:fld id="{6A895693-0027-4F28-9367-92E39A51F51C}" type="slidenum">
              <a:rPr lang="fr-FR" sz="800" smtClean="0">
                <a:solidFill>
                  <a:prstClr val="white"/>
                </a:solidFill>
              </a:rPr>
              <a:pPr algn="r"/>
              <a:t>‹N°›</a:t>
            </a:fld>
            <a:endParaRPr lang="fr-FR" sz="800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495300" y="274767"/>
            <a:ext cx="8915400" cy="770095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/>
          <a:p>
            <a:r>
              <a:rPr lang="fr-FR"/>
              <a:t>Modifiez le style du titre</a:t>
            </a:r>
            <a:endParaRPr lang="fr-FR" dirty="0"/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344445" y="6372078"/>
            <a:ext cx="377307" cy="418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861456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8" r:id="rId1"/>
    <p:sldLayoutId id="2147484139" r:id="rId2"/>
    <p:sldLayoutId id="2147484140" r:id="rId3"/>
    <p:sldLayoutId id="2147484141" r:id="rId4"/>
    <p:sldLayoutId id="2147484142" r:id="rId5"/>
    <p:sldLayoutId id="2147484144" r:id="rId6"/>
    <p:sldLayoutId id="2147484145" r:id="rId7"/>
    <p:sldLayoutId id="2147484146" r:id="rId8"/>
    <p:sldLayoutId id="2147484147" r:id="rId9"/>
  </p:sldLayoutIdLst>
  <p:transition>
    <p:fade/>
  </p:transition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300"/>
        </a:spcAft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25600" indent="-285750" algn="l" defTabSz="914400" rtl="0" eaLnBrk="1" latinLnBrk="0" hangingPunct="1">
        <a:spcBef>
          <a:spcPts val="0"/>
        </a:spcBef>
        <a:spcAft>
          <a:spcPts val="300"/>
        </a:spcAft>
        <a:buClr>
          <a:schemeClr val="tx2"/>
        </a:buClr>
        <a:buSzPct val="130000"/>
        <a:buFont typeface="Wingdings 2" pitchFamily="18" charset="2"/>
        <a:buChar char="¡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32400" indent="-230400" algn="l" defTabSz="914400" rtl="0" eaLnBrk="1" latinLnBrk="0" hangingPunct="1">
        <a:spcBef>
          <a:spcPts val="0"/>
        </a:spcBef>
        <a:spcAft>
          <a:spcPts val="300"/>
        </a:spcAft>
        <a:buClr>
          <a:schemeClr val="tx2"/>
        </a:buClr>
        <a:buSzPct val="13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defTabSz="914400" rtl="0" eaLnBrk="1" latinLnBrk="0" hangingPunct="1">
        <a:spcBef>
          <a:spcPts val="0"/>
        </a:spcBef>
        <a:spcAft>
          <a:spcPts val="300"/>
        </a:spcAft>
        <a:buClr>
          <a:schemeClr val="bg1">
            <a:lumMod val="65000"/>
          </a:schemeClr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789200" indent="-180000" algn="l" defTabSz="914400" rtl="0" eaLnBrk="1" latinLnBrk="0" hangingPunct="1">
        <a:spcBef>
          <a:spcPts val="0"/>
        </a:spcBef>
        <a:spcAft>
          <a:spcPts val="300"/>
        </a:spcAft>
        <a:buClr>
          <a:schemeClr val="bg1">
            <a:lumMod val="65000"/>
          </a:schemeClr>
        </a:buClr>
        <a:buFont typeface="Arial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780129" y="2413427"/>
            <a:ext cx="35202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3600" b="1" dirty="0"/>
              <a:t>Nom du projet 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E12BE57F-CB59-4CE9-9433-AB9FB19989D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89605" y="370880"/>
            <a:ext cx="1094870" cy="1080020"/>
          </a:xfrm>
          <a:prstGeom prst="rect">
            <a:avLst/>
          </a:prstGeom>
          <a:noFill/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3439926" y="6006922"/>
            <a:ext cx="41210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FF0000"/>
                </a:solidFill>
              </a:rPr>
              <a:t>Document confidentiel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7162538" y="5883812"/>
            <a:ext cx="25333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ts val="600"/>
              </a:spcBef>
              <a:spcAft>
                <a:spcPts val="600"/>
              </a:spcAft>
            </a:pPr>
            <a:r>
              <a:rPr lang="fr-FR" sz="1600" b="1" dirty="0"/>
              <a:t>Date de présentation : JJ/MM/AAAA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66FBF7F-9D8A-4414-B720-4B4CC0523A5A}"/>
              </a:ext>
            </a:extLst>
          </p:cNvPr>
          <p:cNvSpPr/>
          <p:nvPr/>
        </p:nvSpPr>
        <p:spPr>
          <a:xfrm>
            <a:off x="780129" y="3649758"/>
            <a:ext cx="67808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400" b="1" dirty="0"/>
              <a:t>Sous-titre du projet </a:t>
            </a:r>
          </a:p>
        </p:txBody>
      </p:sp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28719" y="149390"/>
            <a:ext cx="8796510" cy="218477"/>
          </a:xfrm>
        </p:spPr>
        <p:txBody>
          <a:bodyPr/>
          <a:lstStyle/>
          <a:p>
            <a:r>
              <a:rPr lang="fr-FR" sz="2000" dirty="0"/>
              <a:t>Présentation de pré-dépôt  </a:t>
            </a:r>
          </a:p>
        </p:txBody>
      </p:sp>
      <p:sp>
        <p:nvSpPr>
          <p:cNvPr id="7" name="Sous-titre 6"/>
          <p:cNvSpPr>
            <a:spLocks noGrp="1"/>
          </p:cNvSpPr>
          <p:nvPr>
            <p:ph type="subTitle" idx="1"/>
          </p:nvPr>
        </p:nvSpPr>
        <p:spPr>
          <a:xfrm>
            <a:off x="28719" y="436810"/>
            <a:ext cx="7423787" cy="390525"/>
          </a:xfrm>
        </p:spPr>
        <p:txBody>
          <a:bodyPr/>
          <a:lstStyle/>
          <a:p>
            <a:r>
              <a:rPr lang="fr-FR" sz="2000" b="1" dirty="0"/>
              <a:t>Appel à Projet : Industrie des Véhicules Intermédiaires XD</a:t>
            </a:r>
            <a:endParaRPr lang="fr-FR" sz="2000" dirty="0"/>
          </a:p>
          <a:p>
            <a:endParaRPr lang="fr-FR" sz="2000" b="1" dirty="0"/>
          </a:p>
        </p:txBody>
      </p:sp>
      <p:pic>
        <p:nvPicPr>
          <p:cNvPr id="12" name="Image 1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0337" y="436810"/>
            <a:ext cx="1428750" cy="719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989171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dirty="0"/>
              <a:t>6. Budget global du projet</a:t>
            </a:r>
            <a:br>
              <a:rPr lang="fr-FR" dirty="0"/>
            </a:br>
            <a:r>
              <a:rPr lang="fr-FR" b="0" dirty="0"/>
              <a:t>(cf. Annexe 4) 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56679"/>
              </p:ext>
            </p:extLst>
          </p:nvPr>
        </p:nvGraphicFramePr>
        <p:xfrm>
          <a:off x="495298" y="2061135"/>
          <a:ext cx="8724901" cy="336549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{F2DE63D5-997A-4646-A377-4702673A728D}</a:tableStyleId>
              </a:tblPr>
              <a:tblGrid>
                <a:gridCol w="1433261">
                  <a:extLst>
                    <a:ext uri="{9D8B030D-6E8A-4147-A177-3AD203B41FA5}">
                      <a16:colId xmlns:a16="http://schemas.microsoft.com/office/drawing/2014/main" val="1470891619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063732247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43791032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178414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722010453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26921755"/>
                    </a:ext>
                  </a:extLst>
                </a:gridCol>
              </a:tblGrid>
              <a:tr h="79061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u="none" strike="noStrike" kern="1200" dirty="0">
                          <a:effectLst/>
                        </a:rPr>
                        <a:t>Partenaires </a:t>
                      </a:r>
                      <a:br>
                        <a:rPr lang="fr-FR" sz="1050" u="none" strike="noStrike" kern="1200" dirty="0">
                          <a:effectLst/>
                        </a:rPr>
                      </a:br>
                      <a:r>
                        <a:rPr lang="fr-FR" sz="1050" u="none" strike="noStrike" kern="1200" dirty="0">
                          <a:effectLst/>
                        </a:rPr>
                        <a:t> (5 max)</a:t>
                      </a:r>
                      <a:endParaRPr lang="fr-FR" sz="105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fr-FR" sz="1050" b="1" i="0" u="none" strike="noStrike" kern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Dont Frais</a:t>
                      </a:r>
                      <a:r>
                        <a:rPr lang="fr-FR" sz="105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personnels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Dont Sous-traitance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Dont Investissement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Commentaires</a:t>
                      </a:r>
                      <a:endParaRPr lang="fr-FR" sz="105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503865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160925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151173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1388124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612844"/>
                  </a:ext>
                </a:extLst>
              </a:tr>
              <a:tr h="514977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273960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388659" y="1600200"/>
            <a:ext cx="5831540" cy="29583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ysClr val="windowText" lastClr="000000"/>
                </a:solidFill>
                <a:latin typeface="Gill Sans MT" pitchFamily="34" charset="0"/>
              </a:rPr>
              <a:t>A titre informatif</a:t>
            </a:r>
          </a:p>
        </p:txBody>
      </p:sp>
    </p:spTree>
    <p:extLst>
      <p:ext uri="{BB962C8B-B14F-4D97-AF65-F5344CB8AC3E}">
        <p14:creationId xmlns:p14="http://schemas.microsoft.com/office/powerpoint/2010/main" val="3263114173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dirty="0"/>
              <a:t>7. Marché(s)</a:t>
            </a:r>
            <a:r>
              <a:rPr lang="fr-FR" baseline="0" dirty="0"/>
              <a:t> visé(s)</a:t>
            </a:r>
            <a:br>
              <a:rPr lang="fr-FR" baseline="0" dirty="0"/>
            </a:br>
            <a:r>
              <a:rPr lang="fr-FR" b="0" dirty="0"/>
              <a:t>(cf. Annexe 3b et 6)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contenu 8"/>
          <p:cNvSpPr txBox="1">
            <a:spLocks/>
          </p:cNvSpPr>
          <p:nvPr/>
        </p:nvSpPr>
        <p:spPr bwMode="gray">
          <a:xfrm>
            <a:off x="3543301" y="1819275"/>
            <a:ext cx="5867400" cy="2506239"/>
          </a:xfrm>
          <a:prstGeom prst="wedgeRectCallout">
            <a:avLst>
              <a:gd name="adj1" fmla="val -62107"/>
              <a:gd name="adj2" fmla="val -10308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Marché(s) visé(s)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Etat des lieux du(es) marché(s) visé(s) (national, européens, internationaux)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Taille par segment de marchés visés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Typologie des clients et besoins identifiés (qualitatif/quantitatif)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Prix de vente du produit et benchmark de la concurrence, sensibilité du prix selon paramètres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Canaux de distribution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Enjeux réglementaires (ICPE, autorisations de mise sur le marché, </a:t>
            </a:r>
            <a:r>
              <a:rPr lang="fr-FR" b="0" i="1" dirty="0" err="1"/>
              <a:t>etc</a:t>
            </a:r>
            <a:r>
              <a:rPr lang="fr-FR" b="0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58981200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dirty="0"/>
              <a:t>8. Impacts environnementaux</a:t>
            </a:r>
            <a:br>
              <a:rPr lang="fr-FR" dirty="0"/>
            </a:br>
            <a:r>
              <a:rPr lang="fr-FR" b="0" dirty="0"/>
              <a:t>(cf. Annexe 5)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16278" y="1320613"/>
            <a:ext cx="8764536" cy="508136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contenu 8"/>
          <p:cNvSpPr txBox="1">
            <a:spLocks/>
          </p:cNvSpPr>
          <p:nvPr/>
        </p:nvSpPr>
        <p:spPr bwMode="gray">
          <a:xfrm>
            <a:off x="3883377" y="1512711"/>
            <a:ext cx="5297437" cy="4697170"/>
          </a:xfrm>
          <a:prstGeom prst="wedgeRectCallout">
            <a:avLst>
              <a:gd name="adj1" fmla="val -60139"/>
              <a:gd name="adj2" fmla="val -37222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sz="1400" b="0" i="1" dirty="0"/>
              <a:t>Quel est le service rendu par le projet d'un point de vue environnemental ? 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sz="1400" b="0" i="1" dirty="0"/>
              <a:t>Etude environnementale de type ACV, empreinte carbone ou autres diagnostics déjà réalisés ? 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sz="1400" b="0" i="1" dirty="0"/>
              <a:t>Objectifs chiffrés en matière de gains environnementaux ?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sz="1400" b="0" i="1" dirty="0"/>
              <a:t>Qualification des Externalités / impacts : Climat via la réduction des gaz à effet de serre; Pollution de l'air; Qualité de l'eau; Consommation des ressources; Réduction et recyclage des déchets; Impact énergétique ou bilan énergie-matière; Impact sur la biodiversité; le cas échéant Impact sociétal (acceptabilité, création/maintien emplois &amp; filière)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sz="1400" b="0" i="1" dirty="0"/>
              <a:t>Solution de référence ? (Solution la plus probable mise en œuvre en l'absence d'innovation, ou Situation actuelle)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sz="1400" b="0" i="1" dirty="0"/>
              <a:t>Etapes du cycle de vie sur lesquelles la performance environnementale de l’innovation est la plus forte (par rapport à la solution de référence), c’est-à-dire apportant les bénéfices environnementaux les plus importants : Extraction et ou production des ressources / Fabrication de la solution /Distribution de la solution / utilisation de la solution / Elimination, valorisation de la solution 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r>
              <a:rPr lang="fr-FR" sz="1400" b="0" i="1" dirty="0"/>
              <a:t>Avez-vous identifié des transferts d’impacts potentiels entre les étapes du cycle de vie ou entre externalités / impacts (Ex. baisse des GES impacts utilisation / hausse des impacts fin de vie (déchets)) ?</a:t>
            </a:r>
          </a:p>
          <a:p>
            <a:pPr marL="285750" indent="-196850" fontAlgn="ctr">
              <a:buFont typeface="Arial" panose="020B0604020202020204" pitchFamily="34" charset="0"/>
              <a:buChar char="•"/>
            </a:pPr>
            <a:endParaRPr lang="fr-FR" sz="1400" b="0" i="1" dirty="0"/>
          </a:p>
          <a:p>
            <a:pPr marL="285750" indent="-196850" fontAlgn="ctr">
              <a:buFont typeface="Arial" panose="020B0604020202020204" pitchFamily="34" charset="0"/>
              <a:buChar char="•"/>
            </a:pPr>
            <a:endParaRPr lang="fr-FR" sz="1400" b="0" i="1" dirty="0"/>
          </a:p>
        </p:txBody>
      </p:sp>
    </p:spTree>
    <p:extLst>
      <p:ext uri="{BB962C8B-B14F-4D97-AF65-F5344CB8AC3E}">
        <p14:creationId xmlns:p14="http://schemas.microsoft.com/office/powerpoint/2010/main" val="2858997803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dirty="0"/>
              <a:t>9. Modèle économique</a:t>
            </a:r>
            <a:br>
              <a:rPr lang="fr-FR" dirty="0"/>
            </a:br>
            <a:r>
              <a:rPr lang="fr-FR" b="0" dirty="0"/>
              <a:t>(cf. Annexe 3b)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contenu 8"/>
          <p:cNvSpPr txBox="1">
            <a:spLocks/>
          </p:cNvSpPr>
          <p:nvPr/>
        </p:nvSpPr>
        <p:spPr bwMode="gray">
          <a:xfrm>
            <a:off x="3526971" y="1819275"/>
            <a:ext cx="5883729" cy="2384425"/>
          </a:xfrm>
          <a:prstGeom prst="wedgeRectCallout">
            <a:avLst>
              <a:gd name="adj1" fmla="val -60132"/>
              <a:gd name="adj2" fmla="val -11961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Modèle économique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/>
              <a:t>Coûts </a:t>
            </a:r>
            <a:r>
              <a:rPr lang="fr-FR" b="0" i="1" dirty="0"/>
              <a:t>de production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TCO (Coût Total de Possession) de la solution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Stratégie de développement / de commercialisation / d’industrialisation / de propriété intellectuelle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Garantie et services annexes proposés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Facteurs compétitifs face aux concurrents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Graphe de rentabilité du projet (flux financiers, marge, impact cours, </a:t>
            </a:r>
            <a:r>
              <a:rPr lang="fr-FR" b="0" i="1" dirty="0" err="1"/>
              <a:t>etc</a:t>
            </a:r>
            <a:r>
              <a:rPr lang="fr-FR" b="0" i="1" dirty="0"/>
              <a:t>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2521338729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dirty="0"/>
              <a:t>10. Impacts emploi et économiques</a:t>
            </a:r>
            <a:br>
              <a:rPr lang="fr-FR" dirty="0"/>
            </a:br>
            <a:r>
              <a:rPr lang="fr-FR" b="0" dirty="0"/>
              <a:t>(cf. Annexe 5) 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4621664"/>
              </p:ext>
            </p:extLst>
          </p:nvPr>
        </p:nvGraphicFramePr>
        <p:xfrm>
          <a:off x="495301" y="1135422"/>
          <a:ext cx="9239827" cy="5310062"/>
        </p:xfrm>
        <a:graphic>
          <a:graphicData uri="http://schemas.openxmlformats.org/drawingml/2006/table">
            <a:tbl>
              <a:tblPr/>
              <a:tblGrid>
                <a:gridCol w="1753075">
                  <a:extLst>
                    <a:ext uri="{9D8B030D-6E8A-4147-A177-3AD203B41FA5}">
                      <a16:colId xmlns:a16="http://schemas.microsoft.com/office/drawing/2014/main" val="2851751558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86482548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950211767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2852040055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599104622"/>
                    </a:ext>
                  </a:extLst>
                </a:gridCol>
                <a:gridCol w="1174077">
                  <a:extLst>
                    <a:ext uri="{9D8B030D-6E8A-4147-A177-3AD203B41FA5}">
                      <a16:colId xmlns:a16="http://schemas.microsoft.com/office/drawing/2014/main" val="3227503757"/>
                    </a:ext>
                  </a:extLst>
                </a:gridCol>
                <a:gridCol w="1077578">
                  <a:extLst>
                    <a:ext uri="{9D8B030D-6E8A-4147-A177-3AD203B41FA5}">
                      <a16:colId xmlns:a16="http://schemas.microsoft.com/office/drawing/2014/main" val="2005536837"/>
                    </a:ext>
                  </a:extLst>
                </a:gridCol>
                <a:gridCol w="538789">
                  <a:extLst>
                    <a:ext uri="{9D8B030D-6E8A-4147-A177-3AD203B41FA5}">
                      <a16:colId xmlns:a16="http://schemas.microsoft.com/office/drawing/2014/main" val="50069715"/>
                    </a:ext>
                  </a:extLst>
                </a:gridCol>
              </a:tblGrid>
              <a:tr h="267432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 dupliquer par partenaire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564362"/>
                  </a:ext>
                </a:extLst>
              </a:tr>
              <a:tr h="617151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Impact prévisionnel du projet, post-projet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1 après le projet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Année 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1552662"/>
                  </a:ext>
                </a:extLst>
              </a:tr>
              <a:tr h="473149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Impacts économiques 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9767910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(Chiffre d’affaires direct généré par le projet </a:t>
                      </a:r>
                      <a:r>
                        <a:rPr lang="fr-FR" sz="700" b="1" i="1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annuel</a:t>
                      </a:r>
                      <a:r>
                        <a:rPr lang="fr-FR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fr-FR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k€ )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FF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620832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Explications </a:t>
                      </a:r>
                      <a:r>
                        <a:rPr lang="fr-FR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(description des unités d'œuvres générant le CA) 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9825535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Types </a:t>
                      </a:r>
                      <a:r>
                        <a:rPr lang="fr-FR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d'unités d'œuvre générant le CA**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1460231"/>
                  </a:ext>
                </a:extLst>
              </a:tr>
              <a:tr h="534863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Coût</a:t>
                      </a:r>
                      <a:r>
                        <a:rPr lang="fr-FR" sz="700" b="0" i="1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de la tonne de CO2 évitée</a:t>
                      </a:r>
                      <a:endParaRPr lang="fr-FR" sz="7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6772674"/>
                  </a:ext>
                </a:extLst>
              </a:tr>
              <a:tr h="236574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Emploi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Arial1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4685617"/>
                  </a:ext>
                </a:extLst>
              </a:tr>
              <a:tr h="1049154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(Nombre emplois </a:t>
                      </a:r>
                      <a:r>
                        <a:rPr lang="fr-FR" sz="700" b="1" i="1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directs mobilisés</a:t>
                      </a:r>
                      <a:r>
                        <a:rPr lang="fr-FR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annuellement </a:t>
                      </a:r>
                      <a:r>
                        <a:rPr lang="fr-FR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pour l'activité d'exploitation du projet, qu'ils soient créés et/ou maintenus</a:t>
                      </a:r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fr-FR" sz="7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951056"/>
                  </a:ext>
                </a:extLst>
              </a:tr>
              <a:tr h="527150">
                <a:tc>
                  <a:txBody>
                    <a:bodyPr/>
                    <a:lstStyle/>
                    <a:p>
                      <a:pPr algn="l" fontAlgn="ctr"/>
                      <a:r>
                        <a:rPr lang="fr-FR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dont </a:t>
                      </a:r>
                      <a:r>
                        <a:rPr lang="fr-FR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emplois nouvellement créés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algn="ctr" fontAlgn="ctr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9526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0107571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dirty="0"/>
              <a:t>11. Plan de financement du projet</a:t>
            </a:r>
            <a:br>
              <a:rPr lang="fr-FR" dirty="0"/>
            </a:br>
            <a:r>
              <a:rPr lang="fr-FR" dirty="0"/>
              <a:t>(cf. Annexe 3b, 6)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contenu 8"/>
          <p:cNvSpPr txBox="1">
            <a:spLocks/>
          </p:cNvSpPr>
          <p:nvPr/>
        </p:nvSpPr>
        <p:spPr bwMode="gray">
          <a:xfrm>
            <a:off x="4234375" y="1819275"/>
            <a:ext cx="5176325" cy="1550057"/>
          </a:xfrm>
          <a:prstGeom prst="wedgeRectCallout">
            <a:avLst>
              <a:gd name="adj1" fmla="val -61293"/>
              <a:gd name="adj2" fmla="val -6800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b="0" i="1" dirty="0"/>
              <a:t>Sur la durée du projet  / Post projet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Levées de fonds et ressources en capitaux propres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Financement bancaire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Capacité d’autofinancement (CAF)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Autres aides publiques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288491035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Notice 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95300" y="1412569"/>
            <a:ext cx="8915399" cy="4363156"/>
          </a:xfrm>
        </p:spPr>
        <p:txBody>
          <a:bodyPr anchor="t"/>
          <a:lstStyle/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Modalités : 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Le porteur doit contacter l’ADEME (via la boite mail dédiée à chaque AAP ou la fonction « contact » sur la page de l’appel à projet) pour organiser une réunion de pré-dépôt, à l’adresse indiquée dans le cahier des charges de l’AAP et transmettre cette présentation (format PPT)</a:t>
            </a:r>
          </a:p>
          <a:p>
            <a:pPr algn="just"/>
            <a:endParaRPr lang="fr-FR" sz="1200" u="sng" dirty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Contexte :</a:t>
            </a:r>
            <a:r>
              <a:rPr lang="fr-FR" sz="1200" dirty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réunion de pré-dépôt est </a:t>
            </a:r>
            <a:r>
              <a:rPr lang="fr-FR" sz="1200" b="0" u="sng" dirty="0">
                <a:latin typeface="Marianne" panose="02000000000000000000" pitchFamily="50" charset="0"/>
                <a:cs typeface="Calibri" panose="020F0502020204030204" pitchFamily="34" charset="0"/>
              </a:rPr>
              <a:t>obligatoire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, dans un délai minimum d’un mois avant le dépôt des pièces complètes du projet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Le plan de cette présentation doit être respecté* . Si des informations sont manquantes au moment de la rédaction de cette annexe, l’indiquer explicitement.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fr-FR" sz="1200" b="0" dirty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pPr algn="just"/>
            <a:r>
              <a:rPr lang="fr-FR" sz="1200" u="sng" dirty="0">
                <a:latin typeface="Marianne" panose="02000000000000000000" pitchFamily="50" charset="0"/>
                <a:cs typeface="Calibri" panose="020F0502020204030204" pitchFamily="34" charset="0"/>
              </a:rPr>
              <a:t>Objectif :</a:t>
            </a:r>
            <a:r>
              <a:rPr lang="fr-FR" sz="1200" dirty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Cette présentation doit permettre au porteur d’être orienté et conseillé quant à : 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L’adéquation de son projet avec les attendus du cahier des charges (chaque page fait référence aux annexes du dossier qui sont concernées)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bonne justification du caractère innovant (Etat de l’art en matière d’innovation vis-à-vis du projet proposé, verrous levés pendant le projet)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clarté de son plan projet : principales activités, livrables, jalons décisionnels; et donner de la visibilité sur la phase post-projet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La robustesse de son plan d’affaires : principales projections, sensibilité, </a:t>
            </a:r>
            <a:r>
              <a:rPr lang="fr-FR" sz="1200" b="0" dirty="0" err="1">
                <a:latin typeface="Marianne" panose="02000000000000000000" pitchFamily="50" charset="0"/>
                <a:cs typeface="Calibri" panose="020F0502020204030204" pitchFamily="34" charset="0"/>
              </a:rPr>
              <a:t>etc</a:t>
            </a: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fr-FR" sz="1200" b="0" dirty="0">
                <a:latin typeface="Marianne" panose="02000000000000000000" pitchFamily="50" charset="0"/>
                <a:cs typeface="Calibri" panose="020F0502020204030204" pitchFamily="34" charset="0"/>
              </a:rPr>
              <a:t>Les indicateurs clés de son projet : environnement, emplois, chiffres d’affaires</a:t>
            </a:r>
          </a:p>
          <a:p>
            <a:endParaRPr lang="fr-FR" sz="1200" b="0" u="sng" dirty="0">
              <a:latin typeface="Marianne" panose="02000000000000000000" pitchFamily="50" charset="0"/>
              <a:cs typeface="Calibri" panose="020F0502020204030204" pitchFamily="34" charset="0"/>
            </a:endParaRPr>
          </a:p>
          <a:p>
            <a:r>
              <a:rPr lang="fr-FR" sz="1200" b="0" u="sng" dirty="0">
                <a:latin typeface="Marianne" panose="02000000000000000000" pitchFamily="50" charset="0"/>
                <a:cs typeface="Calibri" panose="020F0502020204030204" pitchFamily="34" charset="0"/>
              </a:rPr>
              <a:t>Les informations fournies sont confidentielles, non engageantes.</a:t>
            </a:r>
          </a:p>
        </p:txBody>
      </p:sp>
      <p:sp>
        <p:nvSpPr>
          <p:cNvPr id="2" name="Rectangle 1"/>
          <p:cNvSpPr/>
          <p:nvPr/>
        </p:nvSpPr>
        <p:spPr>
          <a:xfrm>
            <a:off x="495300" y="6143432"/>
            <a:ext cx="793042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i="1" dirty="0"/>
              <a:t>* Des annexes peuvent être ajoutées; idéalement, le support final ne doit pas excéder 20 diapositives</a:t>
            </a:r>
          </a:p>
        </p:txBody>
      </p:sp>
    </p:spTree>
    <p:extLst>
      <p:ext uri="{BB962C8B-B14F-4D97-AF65-F5344CB8AC3E}">
        <p14:creationId xmlns:p14="http://schemas.microsoft.com/office/powerpoint/2010/main" val="256977976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9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9218" name="Object 9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ColumnHeader"/>
          <p:cNvSpPr txBox="1">
            <a:spLocks/>
          </p:cNvSpPr>
          <p:nvPr/>
        </p:nvSpPr>
        <p:spPr bwMode="gray">
          <a:xfrm>
            <a:off x="495300" y="1409218"/>
            <a:ext cx="2984500" cy="4000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91440" bIns="91440" anchor="b">
            <a:spAutoFit/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buClr>
                <a:srgbClr val="EC0000"/>
              </a:buClr>
              <a:defRPr/>
            </a:pPr>
            <a:r>
              <a:rPr lang="fr-FR" altLang="fr-FR" sz="1400" b="1" kern="0" dirty="0">
                <a:latin typeface="+mn-lt"/>
                <a:cs typeface="Arial" pitchFamily="34" charset="0"/>
              </a:rPr>
              <a:t>Coordinateur</a:t>
            </a:r>
          </a:p>
        </p:txBody>
      </p:sp>
      <p:sp>
        <p:nvSpPr>
          <p:cNvPr id="92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dirty="0"/>
              <a:t>Projet XXX</a:t>
            </a:r>
            <a:br>
              <a:rPr lang="fr-FR" altLang="fr-FR" dirty="0"/>
            </a:br>
            <a:r>
              <a:rPr lang="fr-FR" altLang="fr-FR" dirty="0"/>
              <a:t>AAP visé : XXXXX</a:t>
            </a:r>
            <a:endParaRPr lang="fr-FR" altLang="fr-FR" sz="2000" dirty="0"/>
          </a:p>
        </p:txBody>
      </p:sp>
      <p:sp>
        <p:nvSpPr>
          <p:cNvPr id="4" name="Rectangle 24"/>
          <p:cNvSpPr>
            <a:spLocks/>
          </p:cNvSpPr>
          <p:nvPr/>
        </p:nvSpPr>
        <p:spPr bwMode="auto">
          <a:xfrm>
            <a:off x="3717925" y="1458431"/>
            <a:ext cx="1166813" cy="857250"/>
          </a:xfrm>
          <a:prstGeom prst="rect">
            <a:avLst/>
          </a:prstGeom>
          <a:solidFill>
            <a:srgbClr val="F272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defTabSz="957816" eaLnBrk="1" fontAlgn="auto" hangingPunct="1">
              <a:buFont typeface="Wingdings" pitchFamily="2" charset="2"/>
              <a:buNone/>
              <a:defRPr/>
            </a:pPr>
            <a:r>
              <a:rPr lang="fr-FR" altLang="fr-FR" sz="1400" dirty="0">
                <a:latin typeface="+mj-lt"/>
                <a:cs typeface="+mn-cs"/>
              </a:rPr>
              <a:t>Objectif du projet</a:t>
            </a:r>
          </a:p>
        </p:txBody>
      </p:sp>
      <p:sp>
        <p:nvSpPr>
          <p:cNvPr id="5" name="Rectangle 25"/>
          <p:cNvSpPr>
            <a:spLocks/>
          </p:cNvSpPr>
          <p:nvPr/>
        </p:nvSpPr>
        <p:spPr bwMode="auto">
          <a:xfrm>
            <a:off x="4976813" y="1458431"/>
            <a:ext cx="4432300" cy="8572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8913" indent="-188913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defTabSz="914400" eaLnBrk="1" fontAlgn="auto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</a:rPr>
              <a:t> </a:t>
            </a:r>
            <a:endParaRPr lang="fr-FR" altLang="fr-FR" sz="1200" dirty="0">
              <a:latin typeface="+mj-lt"/>
              <a:cs typeface="+mn-cs"/>
            </a:endParaRPr>
          </a:p>
        </p:txBody>
      </p:sp>
      <p:sp>
        <p:nvSpPr>
          <p:cNvPr id="6" name="Rectangle 28"/>
          <p:cNvSpPr>
            <a:spLocks/>
          </p:cNvSpPr>
          <p:nvPr/>
        </p:nvSpPr>
        <p:spPr bwMode="auto">
          <a:xfrm>
            <a:off x="3717925" y="3880956"/>
            <a:ext cx="1166813" cy="19039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defTabSz="957816" eaLnBrk="1" fontAlgn="auto" hangingPunct="1">
              <a:buFont typeface="Wingdings" pitchFamily="2" charset="2"/>
              <a:buNone/>
              <a:defRPr/>
            </a:pPr>
            <a:r>
              <a:rPr lang="fr-FR" altLang="fr-FR" sz="1400" dirty="0">
                <a:latin typeface="+mj-lt"/>
                <a:cs typeface="+mn-cs"/>
              </a:rPr>
              <a:t>Solutions</a:t>
            </a:r>
          </a:p>
        </p:txBody>
      </p:sp>
      <p:sp>
        <p:nvSpPr>
          <p:cNvPr id="7" name="Rectangle 29"/>
          <p:cNvSpPr>
            <a:spLocks/>
          </p:cNvSpPr>
          <p:nvPr/>
        </p:nvSpPr>
        <p:spPr bwMode="auto">
          <a:xfrm>
            <a:off x="4976813" y="3880956"/>
            <a:ext cx="4433887" cy="19039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0975" indent="-180975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/>
              <a:t>Solutions développées dans le cadre du projet : ?</a:t>
            </a:r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altLang="fr-FR" sz="1200" dirty="0"/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altLang="fr-FR" sz="1200" dirty="0"/>
          </a:p>
          <a:p>
            <a:pPr marL="228600" lvl="1" indent="-200025" defTabSz="914400" eaLnBrk="1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/>
              <a:t>Produits commercialisés à l’issue du projet : ?</a:t>
            </a:r>
          </a:p>
        </p:txBody>
      </p:sp>
      <p:sp>
        <p:nvSpPr>
          <p:cNvPr id="8" name="Rectangle 24"/>
          <p:cNvSpPr>
            <a:spLocks/>
          </p:cNvSpPr>
          <p:nvPr/>
        </p:nvSpPr>
        <p:spPr bwMode="auto">
          <a:xfrm>
            <a:off x="3717925" y="2420456"/>
            <a:ext cx="1166813" cy="135572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algn="ctr" defTabSz="957816" eaLnBrk="1" fontAlgn="auto" hangingPunct="1">
              <a:buFont typeface="Wingdings" pitchFamily="2" charset="2"/>
              <a:buNone/>
              <a:defRPr/>
            </a:pPr>
            <a:r>
              <a:rPr lang="fr-FR" altLang="fr-FR" sz="1400" dirty="0">
                <a:latin typeface="+mj-lt"/>
                <a:cs typeface="+mn-cs"/>
              </a:rPr>
              <a:t>Eléments</a:t>
            </a:r>
            <a:br>
              <a:rPr lang="fr-FR" altLang="fr-FR" sz="1400" dirty="0">
                <a:latin typeface="+mj-lt"/>
                <a:cs typeface="+mn-cs"/>
              </a:rPr>
            </a:br>
            <a:r>
              <a:rPr lang="fr-FR" altLang="fr-FR" sz="1400" dirty="0">
                <a:latin typeface="+mj-lt"/>
                <a:cs typeface="+mn-cs"/>
              </a:rPr>
              <a:t>clés</a:t>
            </a:r>
          </a:p>
        </p:txBody>
      </p:sp>
      <p:sp>
        <p:nvSpPr>
          <p:cNvPr id="9" name="Rectangle 25"/>
          <p:cNvSpPr>
            <a:spLocks/>
          </p:cNvSpPr>
          <p:nvPr/>
        </p:nvSpPr>
        <p:spPr bwMode="auto">
          <a:xfrm>
            <a:off x="4976813" y="2420456"/>
            <a:ext cx="4432300" cy="13557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tIns="36000" rIns="36000" bIns="36000" anchor="ctr"/>
          <a:lstStyle>
            <a:lvl1pPr marL="188913" indent="-188913" eaLnBrk="0" hangingPunct="0">
              <a:spcBef>
                <a:spcPct val="50000"/>
              </a:spcBef>
              <a:spcAft>
                <a:spcPct val="20000"/>
              </a:spcAft>
              <a:buClr>
                <a:srgbClr val="EC0000"/>
              </a:buClr>
              <a:buFont typeface="Wingdings" pitchFamily="2" charset="2"/>
              <a:buChar char="§"/>
              <a:defRPr sz="16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61950" indent="-180975" eaLnBrk="0" hangingPunct="0">
              <a:spcBef>
                <a:spcPct val="20000"/>
              </a:spcBef>
              <a:spcAft>
                <a:spcPct val="10000"/>
              </a:spcAft>
              <a:buChar char="–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D5002F"/>
              </a:buClr>
              <a:buSzPct val="80000"/>
              <a:buFont typeface="Wingdings" pitchFamily="2" charset="2"/>
              <a:buChar char="n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80000"/>
              <a:buFont typeface="Arial" charset="0"/>
              <a:buChar char="►"/>
              <a:defRPr sz="1400">
                <a:solidFill>
                  <a:srgbClr val="5A5A5A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228600" lvl="1" indent="-200025" defTabSz="914400" eaLnBrk="1" fontAlgn="auto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  <a:cs typeface="+mn-cs"/>
              </a:rPr>
              <a:t>Coût total : </a:t>
            </a:r>
            <a:r>
              <a:rPr lang="fr-FR" altLang="fr-FR" sz="1200" dirty="0">
                <a:latin typeface="+mj-lt"/>
                <a:ea typeface="+mn-ea"/>
              </a:rPr>
              <a:t>X XXX</a:t>
            </a:r>
            <a:r>
              <a:rPr lang="fr-FR" altLang="fr-FR" sz="1200" dirty="0">
                <a:latin typeface="+mj-lt"/>
                <a:ea typeface="+mn-ea"/>
                <a:cs typeface="+mn-cs"/>
              </a:rPr>
              <a:t> k€</a:t>
            </a:r>
          </a:p>
          <a:p>
            <a:pPr marL="228600" lvl="1" indent="-200025" defTabSz="914400" eaLnBrk="1" fontAlgn="auto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  <a:cs typeface="+mn-cs"/>
              </a:rPr>
              <a:t>Aide </a:t>
            </a:r>
            <a:r>
              <a:rPr lang="fr-FR" altLang="fr-FR" sz="1200" dirty="0">
                <a:latin typeface="+mj-lt"/>
                <a:ea typeface="+mn-ea"/>
              </a:rPr>
              <a:t>France 2030</a:t>
            </a:r>
            <a:r>
              <a:rPr lang="fr-FR" altLang="fr-FR" sz="1200" dirty="0">
                <a:latin typeface="+mj-lt"/>
                <a:ea typeface="+mn-ea"/>
                <a:cs typeface="+mn-cs"/>
              </a:rPr>
              <a:t> demandée : </a:t>
            </a:r>
            <a:r>
              <a:rPr lang="fr-FR" altLang="fr-FR" sz="1200" dirty="0">
                <a:latin typeface="+mj-lt"/>
                <a:ea typeface="+mn-ea"/>
              </a:rPr>
              <a:t>X XXX</a:t>
            </a:r>
            <a:r>
              <a:rPr lang="fr-FR" altLang="fr-FR" sz="1200" dirty="0">
                <a:latin typeface="+mj-lt"/>
                <a:ea typeface="+mn-ea"/>
                <a:cs typeface="+mn-cs"/>
              </a:rPr>
              <a:t> k€</a:t>
            </a:r>
          </a:p>
          <a:p>
            <a:pPr marL="228600" lvl="1" indent="-200025" defTabSz="914400" eaLnBrk="1" fontAlgn="auto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  <a:cs typeface="+mn-cs"/>
              </a:rPr>
              <a:t>Durée : </a:t>
            </a:r>
            <a:r>
              <a:rPr lang="fr-FR" altLang="fr-FR" sz="1200" dirty="0">
                <a:latin typeface="+mj-lt"/>
                <a:ea typeface="+mn-ea"/>
              </a:rPr>
              <a:t>XX</a:t>
            </a:r>
            <a:r>
              <a:rPr lang="fr-FR" altLang="fr-FR" sz="1200" dirty="0">
                <a:latin typeface="+mj-lt"/>
                <a:ea typeface="+mn-ea"/>
                <a:cs typeface="+mn-cs"/>
              </a:rPr>
              <a:t> mois </a:t>
            </a:r>
          </a:p>
          <a:p>
            <a:pPr marL="228600" lvl="1" indent="-200025" defTabSz="914400" eaLnBrk="1" fontAlgn="auto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  <a:cs typeface="+mn-cs"/>
              </a:rPr>
              <a:t>Localisation démonstrateur : XXX</a:t>
            </a:r>
          </a:p>
          <a:p>
            <a:pPr marL="228600" lvl="1" indent="-200025" defTabSz="914400" eaLnBrk="1" fontAlgn="auto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altLang="fr-FR" sz="1200" dirty="0">
                <a:latin typeface="+mj-lt"/>
                <a:ea typeface="+mn-ea"/>
              </a:rPr>
              <a:t>Thème AAP : </a:t>
            </a:r>
            <a:endParaRPr lang="fr-FR" altLang="fr-FR" sz="1200" dirty="0">
              <a:latin typeface="+mj-lt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95300" y="3132835"/>
            <a:ext cx="2984500" cy="265208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" lvl="1" defTabSz="914400">
              <a:spcAft>
                <a:spcPts val="300"/>
              </a:spcAft>
              <a:buClr>
                <a:schemeClr val="tx2"/>
              </a:buClr>
              <a:buSzPct val="130000"/>
              <a:defRPr/>
            </a:pPr>
            <a:r>
              <a:rPr lang="fr-FR" sz="1200" i="1" dirty="0">
                <a:solidFill>
                  <a:schemeClr val="tx1"/>
                </a:solidFill>
                <a:latin typeface="+mj-lt"/>
                <a:ea typeface="ＭＳ Ｐゴシック" charset="-128"/>
              </a:rPr>
              <a:t>Supprimer si nécessaire : 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sz="1200" dirty="0">
              <a:solidFill>
                <a:schemeClr val="tx1"/>
              </a:solidFill>
              <a:latin typeface="+mj-lt"/>
              <a:ea typeface="ＭＳ Ｐゴシック" charset="-128"/>
            </a:endParaRP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latin typeface="+mj-lt"/>
                <a:ea typeface="ＭＳ Ｐゴシック" charset="-128"/>
              </a:rPr>
              <a:t>Nom (</a:t>
            </a: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PE/ME/GE - LP</a:t>
            </a:r>
            <a:r>
              <a:rPr lang="fr-FR" sz="1200" dirty="0">
                <a:solidFill>
                  <a:schemeClr val="tx1"/>
                </a:solidFill>
                <a:latin typeface="+mj-lt"/>
                <a:ea typeface="ＭＳ Ｐゴシック" charset="-128"/>
              </a:rPr>
              <a:t>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Nom (PE/ME/GE - LP)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Nom (PE/ME/GE - LP)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r>
              <a:rPr lang="fr-FR" sz="1200" dirty="0">
                <a:solidFill>
                  <a:schemeClr val="tx1"/>
                </a:solidFill>
                <a:ea typeface="ＭＳ Ｐゴシック" charset="-128"/>
              </a:rPr>
              <a:t>Nom (PE/ME/GE - LP)</a:t>
            </a:r>
          </a:p>
          <a:p>
            <a:pPr marL="228600" lvl="1" indent="-200025" defTabSz="914400"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/>
            </a:pPr>
            <a:endParaRPr lang="fr-FR" sz="1200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24" name="ColumnHeader"/>
          <p:cNvSpPr txBox="1">
            <a:spLocks/>
          </p:cNvSpPr>
          <p:nvPr/>
        </p:nvSpPr>
        <p:spPr bwMode="gray">
          <a:xfrm>
            <a:off x="495300" y="2732724"/>
            <a:ext cx="2984500" cy="40011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 type="none" w="lg" len="lg"/>
            <a:tailEnd type="none" w="lg" len="lg"/>
          </a:ln>
          <a:effectLst>
            <a:outerShdw dist="25400" dir="5400000" sx="99000" sy="99000" algn="ctr" rotWithShape="0">
              <a:schemeClr val="tx2"/>
            </a:outerShdw>
          </a:effectLst>
        </p:spPr>
        <p:txBody>
          <a:bodyPr tIns="91440" bIns="91440" anchor="b">
            <a:spAutoFit/>
          </a:bodyPr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buClr>
                <a:srgbClr val="EC0000"/>
              </a:buClr>
              <a:defRPr/>
            </a:pPr>
            <a:r>
              <a:rPr lang="fr-FR" altLang="fr-FR" sz="1400" b="1" kern="0" dirty="0">
                <a:latin typeface="+mn-lt"/>
                <a:cs typeface="Arial" pitchFamily="34" charset="0"/>
              </a:rPr>
              <a:t>Partenaires = demandeurs d’aide  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70240"/>
              </p:ext>
            </p:extLst>
          </p:nvPr>
        </p:nvGraphicFramePr>
        <p:xfrm>
          <a:off x="503541" y="1852251"/>
          <a:ext cx="2976259" cy="880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6259">
                  <a:extLst>
                    <a:ext uri="{9D8B030D-6E8A-4147-A177-3AD203B41FA5}">
                      <a16:colId xmlns:a16="http://schemas.microsoft.com/office/drawing/2014/main" val="1069962608"/>
                    </a:ext>
                  </a:extLst>
                </a:gridCol>
              </a:tblGrid>
              <a:tr h="880532">
                <a:tc>
                  <a:txBody>
                    <a:bodyPr/>
                    <a:lstStyle/>
                    <a:p>
                      <a:pPr marL="228600" lvl="1" indent="-200025" algn="l" defTabSz="914400" rtl="0" eaLnBrk="1" fontAlgn="auto" latinLnBrk="0" hangingPunct="1">
                        <a:spcBef>
                          <a:spcPts val="0"/>
                        </a:spcBef>
                        <a:spcAft>
                          <a:spcPts val="300"/>
                        </a:spcAft>
                        <a:buClr>
                          <a:schemeClr val="tx2"/>
                        </a:buClr>
                        <a:buSzPct val="130000"/>
                        <a:buFont typeface="Wingdings 2" pitchFamily="18" charset="2"/>
                        <a:buChar char="¡"/>
                        <a:defRPr/>
                      </a:pPr>
                      <a:r>
                        <a:rPr lang="fr-FR" sz="1200" kern="1200" dirty="0">
                          <a:solidFill>
                            <a:schemeClr val="tx1"/>
                          </a:solidFill>
                          <a:latin typeface="+mj-lt"/>
                          <a:ea typeface="ＭＳ Ｐゴシック" charset="-128"/>
                          <a:cs typeface="+mn-cs"/>
                        </a:rPr>
                        <a:t>Nom (PE/ME/GE - LP)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21748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95300" y="5976456"/>
            <a:ext cx="8913813" cy="34814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latin typeface="Gill Sans MT" pitchFamily="34" charset="0"/>
              </a:rPr>
              <a:t>Date de dépôt visée : JJ/MM/AAAA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10974" y="117738"/>
            <a:ext cx="44602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sz="1200" dirty="0">
                <a:ea typeface="ＭＳ Ｐゴシック" charset="-128"/>
              </a:rPr>
              <a:t>PE/ME/GE au sens des textes réglementaires et communautaires EU</a:t>
            </a:r>
          </a:p>
          <a:p>
            <a:pPr algn="r"/>
            <a:r>
              <a:rPr lang="fr-FR" sz="1200" dirty="0">
                <a:ea typeface="ＭＳ Ｐゴシック" charset="-128"/>
              </a:rPr>
              <a:t>LP : Laboratoire public</a:t>
            </a:r>
          </a:p>
        </p:txBody>
      </p:sp>
    </p:spTree>
    <p:extLst>
      <p:ext uri="{BB962C8B-B14F-4D97-AF65-F5344CB8AC3E}">
        <p14:creationId xmlns:p14="http://schemas.microsoft.com/office/powerpoint/2010/main" val="71060116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1. Contexte et enjeux du projet</a:t>
            </a:r>
            <a:br>
              <a:rPr lang="fr-FR" dirty="0"/>
            </a:br>
            <a:r>
              <a:rPr lang="fr-FR" b="0" dirty="0"/>
              <a:t>(cf. Annexe 3a)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8"/>
          <p:cNvSpPr txBox="1">
            <a:spLocks/>
          </p:cNvSpPr>
          <p:nvPr/>
        </p:nvSpPr>
        <p:spPr bwMode="gray">
          <a:xfrm>
            <a:off x="4234375" y="1819275"/>
            <a:ext cx="5176325" cy="1979002"/>
          </a:xfrm>
          <a:prstGeom prst="wedgeRectCallout">
            <a:avLst>
              <a:gd name="adj1" fmla="val -67264"/>
              <a:gd name="adj2" fmla="val -5694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Pour chaque partenaire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Quels enjeux technologiques, stratégiques, socio environnementaux sont associés au projet ? (</a:t>
            </a:r>
            <a:r>
              <a:rPr lang="fr-FR" b="0" i="1" dirty="0" err="1"/>
              <a:t>quali</a:t>
            </a:r>
            <a:r>
              <a:rPr lang="fr-FR" b="0" i="1" dirty="0"/>
              <a:t> / quanti)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Y a –t-il eu des phases préliminaires au projet (financements et résultats déjà obtenus/en cours) ?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Contexte réglementaire : Quelles contraintes à résoudre ? Quelles autorisations attendues / à lever ? </a:t>
            </a:r>
          </a:p>
          <a:p>
            <a:pPr marL="88900"/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259435136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2. Etat de l’art et verrous à lever </a:t>
            </a:r>
            <a:br>
              <a:rPr lang="fr-FR" dirty="0"/>
            </a:br>
            <a:r>
              <a:rPr lang="fr-FR" b="0" dirty="0"/>
              <a:t>(cf. Annexe 3a)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contenu 8"/>
          <p:cNvSpPr txBox="1">
            <a:spLocks/>
          </p:cNvSpPr>
          <p:nvPr/>
        </p:nvSpPr>
        <p:spPr bwMode="gray">
          <a:xfrm>
            <a:off x="3902571" y="1819276"/>
            <a:ext cx="5536069" cy="2921536"/>
          </a:xfrm>
          <a:prstGeom prst="wedgeRectCallout">
            <a:avLst>
              <a:gd name="adj1" fmla="val -64219"/>
              <a:gd name="adj2" fmla="val -847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i="1" dirty="0"/>
              <a:t>Pour chaque partenaire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Etat de l’art académique et scientifique : 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b="0" i="1" dirty="0"/>
              <a:t>Bibliographie et/ou brevets déposés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b="0" i="1" dirty="0"/>
              <a:t>Principaux procédés concurrents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b="0" i="1" dirty="0"/>
              <a:t>Benchmark des projets existants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i="1" u="sng" dirty="0"/>
              <a:t>Limites de l’état de l’art et verrous (technique, organisationnel, économique, </a:t>
            </a:r>
            <a:r>
              <a:rPr lang="fr-FR" i="1" u="sng" dirty="0" err="1"/>
              <a:t>etc</a:t>
            </a:r>
            <a:r>
              <a:rPr lang="fr-FR" i="1" u="sng" dirty="0"/>
              <a:t>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Caractère innovant du projet :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Caractérisation et type d’innovation </a:t>
            </a:r>
          </a:p>
          <a:p>
            <a:pPr marL="811350" lvl="1" indent="-196850">
              <a:buFont typeface="Arial" panose="020B0604020202020204" pitchFamily="34" charset="0"/>
              <a:buChar char="•"/>
            </a:pPr>
            <a:r>
              <a:rPr lang="fr-FR" i="1" dirty="0"/>
              <a:t>TRL en début et fin de projet</a:t>
            </a:r>
            <a:endParaRPr lang="fr-FR" b="0" i="1" dirty="0"/>
          </a:p>
          <a:p>
            <a:pPr marL="811350" lvl="1" indent="-196850">
              <a:buFont typeface="Arial" panose="020B0604020202020204" pitchFamily="34" charset="0"/>
              <a:buChar char="•"/>
            </a:pPr>
            <a:endParaRPr lang="fr-FR" b="0" i="1" dirty="0"/>
          </a:p>
          <a:p>
            <a:pPr marL="811350" lvl="1" indent="-196850">
              <a:buFont typeface="Arial" panose="020B0604020202020204" pitchFamily="34" charset="0"/>
              <a:buChar char="•"/>
            </a:pPr>
            <a:endParaRPr lang="fr-FR" b="0" i="1" dirty="0"/>
          </a:p>
          <a:p>
            <a:pPr marL="811350" lvl="1" indent="-196850">
              <a:buFont typeface="Arial" panose="020B0604020202020204" pitchFamily="34" charset="0"/>
              <a:buChar char="•"/>
            </a:pPr>
            <a:endParaRPr lang="fr-FR" b="0" i="1" dirty="0"/>
          </a:p>
        </p:txBody>
      </p:sp>
    </p:spTree>
    <p:extLst>
      <p:ext uri="{BB962C8B-B14F-4D97-AF65-F5344CB8AC3E}">
        <p14:creationId xmlns:p14="http://schemas.microsoft.com/office/powerpoint/2010/main" val="104571008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3. Solution ou service développé </a:t>
            </a:r>
            <a:br>
              <a:rPr lang="fr-FR" dirty="0"/>
            </a:br>
            <a:r>
              <a:rPr lang="fr-FR" b="0" dirty="0"/>
              <a:t>(cf. Annexe 3a et 3b)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contenu 8"/>
          <p:cNvSpPr txBox="1">
            <a:spLocks/>
          </p:cNvSpPr>
          <p:nvPr/>
        </p:nvSpPr>
        <p:spPr bwMode="gray">
          <a:xfrm>
            <a:off x="4309606" y="1819274"/>
            <a:ext cx="5101094" cy="3407149"/>
          </a:xfrm>
          <a:prstGeom prst="wedgeRectCallout">
            <a:avLst>
              <a:gd name="adj1" fmla="val -62700"/>
              <a:gd name="adj2" fmla="val -7598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b="0" i="1" dirty="0"/>
              <a:t>Description et caractéristiques principales du projet : 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Chaîne de valeur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Schéma de principe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Détails concernant la </a:t>
            </a:r>
            <a:r>
              <a:rPr lang="fr-FR" i="1" dirty="0"/>
              <a:t>mutualisation des composants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Echelle du démonstrateur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Organisation (Société de projet créée ? 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Gisement, fournisseur et contrat d’approvisionnement sur le long terme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Contrat de distribution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Site de distribution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Volume produit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Avantages, limites et facteurs compétitifs face aux concurrents</a:t>
            </a:r>
          </a:p>
        </p:txBody>
      </p:sp>
    </p:spTree>
    <p:extLst>
      <p:ext uri="{BB962C8B-B14F-4D97-AF65-F5344CB8AC3E}">
        <p14:creationId xmlns:p14="http://schemas.microsoft.com/office/powerpoint/2010/main" val="406473123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dirty="0"/>
              <a:t>4. Organisation du projet</a:t>
            </a:r>
            <a:br>
              <a:rPr lang="fr-FR" dirty="0"/>
            </a:br>
            <a:r>
              <a:rPr lang="fr-FR" b="0" dirty="0"/>
              <a:t>(cf. Annexe 3a)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contenu 8"/>
          <p:cNvSpPr txBox="1">
            <a:spLocks/>
          </p:cNvSpPr>
          <p:nvPr/>
        </p:nvSpPr>
        <p:spPr bwMode="gray">
          <a:xfrm>
            <a:off x="4220308" y="1819275"/>
            <a:ext cx="5190392" cy="2130425"/>
          </a:xfrm>
          <a:prstGeom prst="wedgeRectCallout">
            <a:avLst>
              <a:gd name="adj1" fmla="val -61559"/>
              <a:gd name="adj2" fmla="val -9241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En projet : 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Durée du projet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Description des principaux lots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Planning/GANTT avec les entreprises responsables des lots 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Jalons</a:t>
            </a:r>
          </a:p>
          <a:p>
            <a:pPr marL="692550" lvl="2" indent="-196850">
              <a:buFont typeface="Arial" panose="020B0604020202020204" pitchFamily="34" charset="0"/>
              <a:buChar char="•"/>
            </a:pPr>
            <a:r>
              <a:rPr lang="fr-FR" i="1" dirty="0"/>
              <a:t>Livrables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Post projet : quelles perspectives ? </a:t>
            </a:r>
          </a:p>
        </p:txBody>
      </p:sp>
    </p:spTree>
    <p:extLst>
      <p:ext uri="{BB962C8B-B14F-4D97-AF65-F5344CB8AC3E}">
        <p14:creationId xmlns:p14="http://schemas.microsoft.com/office/powerpoint/2010/main" val="172664125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dirty="0"/>
              <a:t>5. Partenariat (1/2)</a:t>
            </a:r>
            <a:br>
              <a:rPr lang="fr-FR" dirty="0"/>
            </a:br>
            <a:r>
              <a:rPr lang="fr-FR" b="0" dirty="0"/>
              <a:t>(cf. Annexe 3a)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contenu 8"/>
          <p:cNvSpPr txBox="1">
            <a:spLocks/>
          </p:cNvSpPr>
          <p:nvPr/>
        </p:nvSpPr>
        <p:spPr bwMode="gray">
          <a:xfrm>
            <a:off x="3910818" y="1809953"/>
            <a:ext cx="5499882" cy="1833433"/>
          </a:xfrm>
          <a:prstGeom prst="wedgeRectCallout">
            <a:avLst>
              <a:gd name="adj1" fmla="val -64413"/>
              <a:gd name="adj2" fmla="val -770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Activités de chacun des partenaires (projets de type </a:t>
            </a:r>
            <a:r>
              <a:rPr lang="fr-FR" b="0" i="1" dirty="0" err="1"/>
              <a:t>monopartenaire</a:t>
            </a:r>
            <a:r>
              <a:rPr lang="fr-FR" b="0" i="1" dirty="0"/>
              <a:t> ou collaboratif avec 5 partenaires financés maximum)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Gouvernance et accords de consortium pressentis (liens entre les sociétés d’investissement, l’actionnariat, les sociétés d’exploitation, </a:t>
            </a:r>
            <a:r>
              <a:rPr lang="fr-FR" b="0" i="1" dirty="0" err="1"/>
              <a:t>etc</a:t>
            </a:r>
            <a:r>
              <a:rPr lang="fr-FR" b="0" i="1" dirty="0"/>
              <a:t> …)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Pertinence et apports dans le projet</a:t>
            </a:r>
          </a:p>
          <a:p>
            <a:pPr marL="285750" indent="-196850">
              <a:buFont typeface="Arial" panose="020B0604020202020204" pitchFamily="34" charset="0"/>
              <a:buChar char="•"/>
            </a:pPr>
            <a:r>
              <a:rPr lang="fr-FR" b="0" i="1" dirty="0"/>
              <a:t>Sous-traitance pressentie : entreprise, tâches, rôle dans le projet …</a:t>
            </a:r>
          </a:p>
        </p:txBody>
      </p:sp>
    </p:spTree>
    <p:extLst>
      <p:ext uri="{BB962C8B-B14F-4D97-AF65-F5344CB8AC3E}">
        <p14:creationId xmlns:p14="http://schemas.microsoft.com/office/powerpoint/2010/main" val="40888657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5. Partenariat (2/2)</a:t>
            </a:r>
            <a:br>
              <a:rPr lang="fr-FR" dirty="0"/>
            </a:br>
            <a:r>
              <a:rPr lang="fr-FR" b="0" dirty="0"/>
              <a:t>(cf. Annexe 3a et 3b) </a:t>
            </a:r>
            <a:endParaRPr lang="fr-FR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958812"/>
              </p:ext>
            </p:extLst>
          </p:nvPr>
        </p:nvGraphicFramePr>
        <p:xfrm>
          <a:off x="495298" y="1447801"/>
          <a:ext cx="8724901" cy="479065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{F2DE63D5-997A-4646-A377-4702673A728D}</a:tableStyleId>
              </a:tblPr>
              <a:tblGrid>
                <a:gridCol w="1433261">
                  <a:extLst>
                    <a:ext uri="{9D8B030D-6E8A-4147-A177-3AD203B41FA5}">
                      <a16:colId xmlns:a16="http://schemas.microsoft.com/office/drawing/2014/main" val="1470891619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063732247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43791032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1784148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1722010453"/>
                    </a:ext>
                  </a:extLst>
                </a:gridCol>
                <a:gridCol w="1458328">
                  <a:extLst>
                    <a:ext uri="{9D8B030D-6E8A-4147-A177-3AD203B41FA5}">
                      <a16:colId xmlns:a16="http://schemas.microsoft.com/office/drawing/2014/main" val="2226921755"/>
                    </a:ext>
                  </a:extLst>
                </a:gridCol>
              </a:tblGrid>
              <a:tr h="165642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Coordonnateur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Partenaire 1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Partenaire 2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Partenaire 3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Partenaire 4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550386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816092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Nationalité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151173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Statut juridique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1388124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Nombre de salariés (préciser année)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3612844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>
                          <a:effectLst/>
                        </a:rPr>
                        <a:t>Chiffre d’affaire (préciser année)</a:t>
                      </a:r>
                      <a:endParaRPr lang="fr-FR" sz="1400" dirty="0">
                        <a:effectLst/>
                      </a:endParaRPr>
                    </a:p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1273960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Total</a:t>
                      </a:r>
                      <a:r>
                        <a:rPr lang="fr-FR" sz="1100" baseline="0" dirty="0">
                          <a:effectLst/>
                        </a:rPr>
                        <a:t> bilan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082675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Capitaux propres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4069999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SIRET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0131498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L’entreprise est-elle une filiale d’une autre entreprise ?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311609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 de la maison mère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6219364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Chiffre d’affaire de la maison mère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3402395"/>
                  </a:ext>
                </a:extLst>
              </a:tr>
              <a:tr h="36628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Nombre de salariés de la maison mère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9418551"/>
                  </a:ext>
                </a:extLst>
              </a:tr>
            </a:tbl>
          </a:graphicData>
        </a:graphic>
      </p:graphicFrame>
      <p:sp>
        <p:nvSpPr>
          <p:cNvPr id="4" name="Espace réservé du contenu 8"/>
          <p:cNvSpPr txBox="1">
            <a:spLocks/>
          </p:cNvSpPr>
          <p:nvPr/>
        </p:nvSpPr>
        <p:spPr bwMode="gray">
          <a:xfrm>
            <a:off x="4426858" y="329616"/>
            <a:ext cx="4983842" cy="555756"/>
          </a:xfrm>
          <a:prstGeom prst="wedgeRectCallout">
            <a:avLst>
              <a:gd name="adj1" fmla="val -21603"/>
              <a:gd name="adj2" fmla="val 143767"/>
            </a:avLst>
          </a:prstGeom>
          <a:solidFill>
            <a:schemeClr val="bg1">
              <a:lumMod val="85000"/>
            </a:schemeClr>
          </a:solidFill>
        </p:spPr>
        <p:txBody>
          <a:bodyPr vert="horz" lIns="0" tIns="45720" rIns="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300"/>
              </a:spcAft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28575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 2" pitchFamily="18" charset="2"/>
              <a:buChar char="¡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32400" indent="-2304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13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89200" indent="-180000" algn="l" defTabSz="914400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bg1">
                  <a:lumMod val="65000"/>
                </a:schemeClr>
              </a:buClr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/>
            <a:r>
              <a:rPr lang="fr-FR" b="0" i="1" dirty="0"/>
              <a:t>Ajuster les colonnes selon le profil du projet, de </a:t>
            </a:r>
            <a:r>
              <a:rPr lang="fr-FR" b="0" i="1" dirty="0" err="1"/>
              <a:t>monopartenaire</a:t>
            </a:r>
            <a:r>
              <a:rPr lang="fr-FR" b="0" i="1" dirty="0"/>
              <a:t> à 5 partenaires financés (dont le coordonnateur) </a:t>
            </a:r>
          </a:p>
        </p:txBody>
      </p:sp>
    </p:spTree>
    <p:extLst>
      <p:ext uri="{BB962C8B-B14F-4D97-AF65-F5344CB8AC3E}">
        <p14:creationId xmlns:p14="http://schemas.microsoft.com/office/powerpoint/2010/main" val="524006569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6_Default Theme">
  <a:themeElements>
    <a:clrScheme name="Custom 19">
      <a:dk1>
        <a:srgbClr val="404040"/>
      </a:dk1>
      <a:lt1>
        <a:sysClr val="window" lastClr="FFFFFF"/>
      </a:lt1>
      <a:dk2>
        <a:srgbClr val="EF4333"/>
      </a:dk2>
      <a:lt2>
        <a:srgbClr val="BFBFBF"/>
      </a:lt2>
      <a:accent1>
        <a:srgbClr val="175F8B"/>
      </a:accent1>
      <a:accent2>
        <a:srgbClr val="1F81BF"/>
      </a:accent2>
      <a:accent3>
        <a:srgbClr val="4C9CD8"/>
      </a:accent3>
      <a:accent4>
        <a:srgbClr val="96CCEE"/>
      </a:accent4>
      <a:accent5>
        <a:srgbClr val="D9D9D9"/>
      </a:accent5>
      <a:accent6>
        <a:srgbClr val="6C6C6C"/>
      </a:accent6>
      <a:hlink>
        <a:srgbClr val="0000FF"/>
      </a:hlink>
      <a:folHlink>
        <a:srgbClr val="800080"/>
      </a:folHlink>
    </a:clrScheme>
    <a:fontScheme name="ADEME Fonts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F4333"/>
        </a:solidFill>
        <a:ln>
          <a:noFill/>
        </a:ln>
      </a:spPr>
      <a:bodyPr rtlCol="0" anchor="ctr"/>
      <a:lstStyle>
        <a:defPPr algn="ctr">
          <a:defRPr sz="1600" dirty="0" smtClean="0">
            <a:latin typeface="Gill Sans MT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1">
              <a:lumMod val="6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18550</TotalTime>
  <Words>1651</Words>
  <Application>Microsoft Office PowerPoint</Application>
  <PresentationFormat>Format A4 (210 x 297 mm)</PresentationFormat>
  <Paragraphs>209</Paragraphs>
  <Slides>15</Slides>
  <Notes>4</Notes>
  <HiddenSlides>0</HiddenSlides>
  <MMClips>0</MMClips>
  <ScaleCrop>false</ScaleCrop>
  <HeadingPairs>
    <vt:vector size="8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4" baseType="lpstr">
      <vt:lpstr>Arial</vt:lpstr>
      <vt:lpstr>Arial1</vt:lpstr>
      <vt:lpstr>Calibri</vt:lpstr>
      <vt:lpstr>Gill Sans MT</vt:lpstr>
      <vt:lpstr>Marianne</vt:lpstr>
      <vt:lpstr>Wingdings</vt:lpstr>
      <vt:lpstr>Wingdings 2</vt:lpstr>
      <vt:lpstr>16_Default Theme</vt:lpstr>
      <vt:lpstr>think-cell Slide</vt:lpstr>
      <vt:lpstr>Présentation de pré-dépôt  </vt:lpstr>
      <vt:lpstr>Notice  </vt:lpstr>
      <vt:lpstr>Projet XXX AAP visé : XXXXX</vt:lpstr>
      <vt:lpstr>1. Contexte et enjeux du projet (cf. Annexe 3a) </vt:lpstr>
      <vt:lpstr>2. Etat de l’art et verrous à lever  (cf. Annexe 3a) </vt:lpstr>
      <vt:lpstr>3. Solution ou service développé  (cf. Annexe 3a et 3b)  </vt:lpstr>
      <vt:lpstr>4. Organisation du projet (cf. Annexe 3a) </vt:lpstr>
      <vt:lpstr>5. Partenariat (1/2) (cf. Annexe 3a) </vt:lpstr>
      <vt:lpstr>5. Partenariat (2/2) (cf. Annexe 3a et 3b) </vt:lpstr>
      <vt:lpstr>6. Budget global du projet (cf. Annexe 4) </vt:lpstr>
      <vt:lpstr>7. Marché(s) visé(s) (cf. Annexe 3b et 6) </vt:lpstr>
      <vt:lpstr>8. Impacts environnementaux (cf. Annexe 5) </vt:lpstr>
      <vt:lpstr>9. Modèle économique (cf. Annexe 3b) </vt:lpstr>
      <vt:lpstr>10. Impacts emploi et économiques (cf. Annexe 5) </vt:lpstr>
      <vt:lpstr>11. Plan de financement du projet (cf. Annexe 3b, 6) </vt:lpstr>
    </vt:vector>
  </TitlesOfParts>
  <Company>ADEME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GT</dc:title>
  <dc:creator>Mathieu BRANDIBAT</dc:creator>
  <cp:lastModifiedBy>PLASSAT Gabriel</cp:lastModifiedBy>
  <cp:revision>827</cp:revision>
  <cp:lastPrinted>2017-04-19T15:45:38Z</cp:lastPrinted>
  <dcterms:created xsi:type="dcterms:W3CDTF">2015-06-10T16:17:23Z</dcterms:created>
  <dcterms:modified xsi:type="dcterms:W3CDTF">2023-11-29T13:15:19Z</dcterms:modified>
</cp:coreProperties>
</file>