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60" r:id="rId5"/>
    <p:sldId id="2147138283" r:id="rId6"/>
    <p:sldId id="2147138284" r:id="rId7"/>
    <p:sldId id="262" r:id="rId8"/>
    <p:sldId id="2147138285" r:id="rId9"/>
    <p:sldId id="289" r:id="rId10"/>
    <p:sldId id="2147138286" r:id="rId11"/>
    <p:sldId id="2147138287" r:id="rId12"/>
    <p:sldId id="2147138288" r:id="rId13"/>
    <p:sldId id="2147138289" r:id="rId14"/>
    <p:sldId id="2147138290" r:id="rId15"/>
    <p:sldId id="2147138292" r:id="rId16"/>
    <p:sldId id="2147138291" r:id="rId17"/>
    <p:sldId id="214713829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8E19F9A6-4DBC-4B51-BFA1-4D86F60109A3}">
          <p14:sldIdLst>
            <p14:sldId id="260"/>
            <p14:sldId id="2147138283"/>
          </p14:sldIdLst>
        </p14:section>
        <p14:section name="Rappel" id="{8EC7E8F5-9180-43FC-AB88-E4CE5756E5CE}">
          <p14:sldIdLst>
            <p14:sldId id="2147138284"/>
            <p14:sldId id="262"/>
          </p14:sldIdLst>
        </p14:section>
        <p14:section name="Présentation du programme d'actions" id="{70BF355D-92D2-41A2-AC4C-4045D72880B1}">
          <p14:sldIdLst>
            <p14:sldId id="2147138285"/>
            <p14:sldId id="289"/>
            <p14:sldId id="2147138286"/>
            <p14:sldId id="2147138287"/>
            <p14:sldId id="2147138288"/>
            <p14:sldId id="2147138289"/>
          </p14:sldIdLst>
        </p14:section>
        <p14:section name="Calendrier et budget" id="{7E821138-66EE-46DE-8B54-1DE6687696E8}">
          <p14:sldIdLst>
            <p14:sldId id="2147138290"/>
            <p14:sldId id="2147138292"/>
            <p14:sldId id="2147138291"/>
            <p14:sldId id="214713829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4406098-F310-60D4-0D15-2C73B892040F}" name="MARIVAIN Dylan" initials="DM" userId="S::dylan.marivain@ademe.fr::b6959218-4431-4f75-8eaf-99e4a85342d2" providerId="AD"/>
  <p188:author id="{8D6647CE-0440-53F8-935E-4C81D6EC6D36}" name="ROCU Pauline" initials="RP" userId="S::pauline.rocu@ademe.fr::c3e65d00-da15-4a2e-98ce-3fddc0c44d09" providerId="AD"/>
  <p188:author id="{D029EAF1-614D-F2A5-5943-BF0B091D8DD4}" name="FANGEAT Erwann" initials="FE" userId="S::erwann.fangeat@ademe.fr::6c67c309-74c9-4570-93cd-d77ed4662b4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8AC7"/>
    <a:srgbClr val="23211F"/>
    <a:srgbClr val="01A95A"/>
    <a:srgbClr val="E6E6E6"/>
    <a:srgbClr val="E2E2E2"/>
    <a:srgbClr val="D5D5D5"/>
    <a:srgbClr val="BACEE8"/>
    <a:srgbClr val="92D2A9"/>
    <a:srgbClr val="AEEAAE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31B722-C2A0-42D0-BE6F-DFFA142645A4}" v="7" dt="2025-01-07T11:17:13.9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A5291-47B2-498C-B007-605C39EEF362}" type="datetimeFigureOut">
              <a:t>09/01/2025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2107B-39D0-4593-B5F4-051EBCAD344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489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187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  <a:p>
            <a:r>
              <a:rPr lang="fr-FR"/>
              <a:t>MATIN :</a:t>
            </a:r>
          </a:p>
          <a:p>
            <a:r>
              <a:rPr lang="fr-FR"/>
              <a:t>Atelier 1</a:t>
            </a:r>
          </a:p>
          <a:p>
            <a:r>
              <a:rPr lang="fr-FR"/>
              <a:t>Atelier 3 </a:t>
            </a:r>
            <a:r>
              <a:rPr lang="fr-FR">
                <a:sym typeface="Wingdings" panose="05000000000000000000" pitchFamily="2" charset="2"/>
              </a:rPr>
              <a:t> pour la suite, on ouvre sur les différents écogestes, si certains posent problème, on organise une nouvelle réunion</a:t>
            </a:r>
          </a:p>
          <a:p>
            <a:r>
              <a:rPr lang="fr-FR">
                <a:sym typeface="Wingdings" panose="05000000000000000000" pitchFamily="2" charset="2"/>
              </a:rPr>
              <a:t>Outils et gouvernance (si l’atelier 4 aboutit)</a:t>
            </a:r>
            <a:endParaRPr lang="fr-FR"/>
          </a:p>
          <a:p>
            <a:endParaRPr lang="fr-FR"/>
          </a:p>
          <a:p>
            <a:r>
              <a:rPr lang="fr-FR"/>
              <a:t>Objectif principal = le travail sur les axes</a:t>
            </a:r>
          </a:p>
          <a:p>
            <a:endParaRPr lang="fr-FR"/>
          </a:p>
          <a:p>
            <a:endParaRPr lang="fr-FR"/>
          </a:p>
          <a:p>
            <a:r>
              <a:rPr lang="fr-FR"/>
              <a:t>Atelier 1, 3, puis 4</a:t>
            </a:r>
          </a:p>
          <a:p>
            <a:r>
              <a:rPr lang="fr-FR"/>
              <a:t>Dans le 5, faire un point sur les outils et le copil</a:t>
            </a:r>
          </a:p>
          <a:p>
            <a:r>
              <a:rPr lang="fr-FR"/>
              <a:t>Organiser une nouvelle réunion sur la gouvernance</a:t>
            </a:r>
          </a:p>
        </p:txBody>
      </p:sp>
    </p:spTree>
    <p:extLst>
      <p:ext uri="{BB962C8B-B14F-4D97-AF65-F5344CB8AC3E}">
        <p14:creationId xmlns:p14="http://schemas.microsoft.com/office/powerpoint/2010/main" val="2854416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  <a:p>
            <a:r>
              <a:rPr lang="fr-FR"/>
              <a:t>MATIN :</a:t>
            </a:r>
          </a:p>
          <a:p>
            <a:r>
              <a:rPr lang="fr-FR"/>
              <a:t>Atelier 1</a:t>
            </a:r>
          </a:p>
          <a:p>
            <a:r>
              <a:rPr lang="fr-FR"/>
              <a:t>Atelier 3 </a:t>
            </a:r>
            <a:r>
              <a:rPr lang="fr-FR">
                <a:sym typeface="Wingdings" panose="05000000000000000000" pitchFamily="2" charset="2"/>
              </a:rPr>
              <a:t> pour la suite, on ouvre sur les différents écogestes, si certains posent problème, on organise une nouvelle réunion</a:t>
            </a:r>
          </a:p>
          <a:p>
            <a:r>
              <a:rPr lang="fr-FR">
                <a:sym typeface="Wingdings" panose="05000000000000000000" pitchFamily="2" charset="2"/>
              </a:rPr>
              <a:t>Outils et gouvernance (si l’atelier 4 aboutit)</a:t>
            </a:r>
            <a:endParaRPr lang="fr-FR"/>
          </a:p>
          <a:p>
            <a:endParaRPr lang="fr-FR"/>
          </a:p>
          <a:p>
            <a:r>
              <a:rPr lang="fr-FR"/>
              <a:t>Objectif principal = le travail sur les axes</a:t>
            </a:r>
          </a:p>
          <a:p>
            <a:endParaRPr lang="fr-FR"/>
          </a:p>
          <a:p>
            <a:endParaRPr lang="fr-FR"/>
          </a:p>
          <a:p>
            <a:r>
              <a:rPr lang="fr-FR"/>
              <a:t>Atelier 1, 3, puis 4</a:t>
            </a:r>
          </a:p>
          <a:p>
            <a:r>
              <a:rPr lang="fr-FR"/>
              <a:t>Dans le 5, faire un point sur les outils et le copil</a:t>
            </a:r>
          </a:p>
          <a:p>
            <a:r>
              <a:rPr lang="fr-FR"/>
              <a:t>Organiser une nouvelle réunion sur la gouvernance</a:t>
            </a:r>
          </a:p>
        </p:txBody>
      </p:sp>
    </p:spTree>
    <p:extLst>
      <p:ext uri="{BB962C8B-B14F-4D97-AF65-F5344CB8AC3E}">
        <p14:creationId xmlns:p14="http://schemas.microsoft.com/office/powerpoint/2010/main" val="1298795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02107B-39D0-4593-B5F4-051EBCAD344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963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F8DE66-EB51-A71E-AE03-E4FE78C45E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44AEDA5-BF90-749C-1DFA-BF76DFDA83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4FC32A5-E4A1-6531-E64E-1C9D984941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  <a:p>
            <a:r>
              <a:rPr lang="fr-FR"/>
              <a:t>MATIN :</a:t>
            </a:r>
          </a:p>
          <a:p>
            <a:r>
              <a:rPr lang="fr-FR"/>
              <a:t>Atelier 1</a:t>
            </a:r>
          </a:p>
          <a:p>
            <a:r>
              <a:rPr lang="fr-FR"/>
              <a:t>Atelier 3 </a:t>
            </a:r>
            <a:r>
              <a:rPr lang="fr-FR">
                <a:sym typeface="Wingdings" panose="05000000000000000000" pitchFamily="2" charset="2"/>
              </a:rPr>
              <a:t> pour la suite, on ouvre sur les différents écogestes, si certains posent problème, on organise une nouvelle réunion</a:t>
            </a:r>
          </a:p>
          <a:p>
            <a:r>
              <a:rPr lang="fr-FR">
                <a:sym typeface="Wingdings" panose="05000000000000000000" pitchFamily="2" charset="2"/>
              </a:rPr>
              <a:t>Outils et gouvernance (si l’atelier 4 aboutit)</a:t>
            </a:r>
            <a:endParaRPr lang="fr-FR"/>
          </a:p>
          <a:p>
            <a:endParaRPr lang="fr-FR"/>
          </a:p>
          <a:p>
            <a:r>
              <a:rPr lang="fr-FR"/>
              <a:t>Objectif principal = le travail sur les axes</a:t>
            </a:r>
          </a:p>
          <a:p>
            <a:endParaRPr lang="fr-FR"/>
          </a:p>
          <a:p>
            <a:endParaRPr lang="fr-FR"/>
          </a:p>
          <a:p>
            <a:r>
              <a:rPr lang="fr-FR"/>
              <a:t>Atelier 1, 3, puis 4</a:t>
            </a:r>
          </a:p>
          <a:p>
            <a:r>
              <a:rPr lang="fr-FR"/>
              <a:t>Dans le 5, faire un point sur les outils et le copil</a:t>
            </a:r>
          </a:p>
          <a:p>
            <a:r>
              <a:rPr lang="fr-FR"/>
              <a:t>Organiser une nouvelle réunion sur la gouvernance</a:t>
            </a:r>
          </a:p>
        </p:txBody>
      </p:sp>
    </p:spTree>
    <p:extLst>
      <p:ext uri="{BB962C8B-B14F-4D97-AF65-F5344CB8AC3E}">
        <p14:creationId xmlns:p14="http://schemas.microsoft.com/office/powerpoint/2010/main" val="2460034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98CD54-D4AC-A037-76BE-CACB7A8044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1BD2DBC-06C1-EB8A-DC0E-61DA01D180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97FB45B-1613-240D-7B09-7D298A7145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  <a:p>
            <a:r>
              <a:rPr lang="fr-FR"/>
              <a:t>MATIN :</a:t>
            </a:r>
          </a:p>
          <a:p>
            <a:r>
              <a:rPr lang="fr-FR"/>
              <a:t>Atelier 1</a:t>
            </a:r>
          </a:p>
          <a:p>
            <a:r>
              <a:rPr lang="fr-FR"/>
              <a:t>Atelier 3 </a:t>
            </a:r>
            <a:r>
              <a:rPr lang="fr-FR">
                <a:sym typeface="Wingdings" panose="05000000000000000000" pitchFamily="2" charset="2"/>
              </a:rPr>
              <a:t> pour la suite, on ouvre sur les différents écogestes, si certains posent problème, on organise une nouvelle réunion</a:t>
            </a:r>
          </a:p>
          <a:p>
            <a:r>
              <a:rPr lang="fr-FR">
                <a:sym typeface="Wingdings" panose="05000000000000000000" pitchFamily="2" charset="2"/>
              </a:rPr>
              <a:t>Outils et gouvernance (si l’atelier 4 aboutit)</a:t>
            </a:r>
            <a:endParaRPr lang="fr-FR"/>
          </a:p>
          <a:p>
            <a:endParaRPr lang="fr-FR"/>
          </a:p>
          <a:p>
            <a:r>
              <a:rPr lang="fr-FR"/>
              <a:t>Objectif principal = le travail sur les axes</a:t>
            </a:r>
          </a:p>
          <a:p>
            <a:endParaRPr lang="fr-FR"/>
          </a:p>
          <a:p>
            <a:endParaRPr lang="fr-FR"/>
          </a:p>
          <a:p>
            <a:r>
              <a:rPr lang="fr-FR"/>
              <a:t>Atelier 1, 3, puis 4</a:t>
            </a:r>
          </a:p>
          <a:p>
            <a:r>
              <a:rPr lang="fr-FR"/>
              <a:t>Dans le 5, faire un point sur les outils et le copil</a:t>
            </a:r>
          </a:p>
          <a:p>
            <a:r>
              <a:rPr lang="fr-FR"/>
              <a:t>Organiser une nouvelle réunion sur la gouvernance</a:t>
            </a:r>
          </a:p>
        </p:txBody>
      </p:sp>
    </p:spTree>
    <p:extLst>
      <p:ext uri="{BB962C8B-B14F-4D97-AF65-F5344CB8AC3E}">
        <p14:creationId xmlns:p14="http://schemas.microsoft.com/office/powerpoint/2010/main" val="2277001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8CC94E-E6E0-42D3-697A-7D13F90520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75B9CA3-F2AC-DC39-C53D-090C8EEE3F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1F8C094C-1150-5BA6-AC02-5CE8E87551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  <a:p>
            <a:r>
              <a:rPr lang="fr-FR"/>
              <a:t>MATIN :</a:t>
            </a:r>
          </a:p>
          <a:p>
            <a:r>
              <a:rPr lang="fr-FR"/>
              <a:t>Atelier 1</a:t>
            </a:r>
          </a:p>
          <a:p>
            <a:r>
              <a:rPr lang="fr-FR"/>
              <a:t>Atelier 3 </a:t>
            </a:r>
            <a:r>
              <a:rPr lang="fr-FR">
                <a:sym typeface="Wingdings" panose="05000000000000000000" pitchFamily="2" charset="2"/>
              </a:rPr>
              <a:t> pour la suite, on ouvre sur les différents écogestes, si certains posent problème, on organise une nouvelle réunion</a:t>
            </a:r>
          </a:p>
          <a:p>
            <a:r>
              <a:rPr lang="fr-FR">
                <a:sym typeface="Wingdings" panose="05000000000000000000" pitchFamily="2" charset="2"/>
              </a:rPr>
              <a:t>Outils et gouvernance (si l’atelier 4 aboutit)</a:t>
            </a:r>
            <a:endParaRPr lang="fr-FR"/>
          </a:p>
          <a:p>
            <a:endParaRPr lang="fr-FR"/>
          </a:p>
          <a:p>
            <a:r>
              <a:rPr lang="fr-FR"/>
              <a:t>Objectif principal = le travail sur les axes</a:t>
            </a:r>
          </a:p>
          <a:p>
            <a:endParaRPr lang="fr-FR"/>
          </a:p>
          <a:p>
            <a:endParaRPr lang="fr-FR"/>
          </a:p>
          <a:p>
            <a:r>
              <a:rPr lang="fr-FR"/>
              <a:t>Atelier 1, 3, puis 4</a:t>
            </a:r>
          </a:p>
          <a:p>
            <a:r>
              <a:rPr lang="fr-FR"/>
              <a:t>Dans le 5, faire un point sur les outils et le copil</a:t>
            </a:r>
          </a:p>
          <a:p>
            <a:r>
              <a:rPr lang="fr-FR"/>
              <a:t>Organiser une nouvelle réunion sur la gouvernance</a:t>
            </a:r>
          </a:p>
        </p:txBody>
      </p:sp>
    </p:spTree>
    <p:extLst>
      <p:ext uri="{BB962C8B-B14F-4D97-AF65-F5344CB8AC3E}">
        <p14:creationId xmlns:p14="http://schemas.microsoft.com/office/powerpoint/2010/main" val="2412060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0" y="5929931"/>
            <a:ext cx="10985502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Auteur et date</a:t>
            </a:r>
          </a:p>
        </p:txBody>
      </p:sp>
      <p:sp>
        <p:nvSpPr>
          <p:cNvPr id="1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603248" y="1287496"/>
            <a:ext cx="10985502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Titre de la présentation</a:t>
            </a:r>
          </a:p>
        </p:txBody>
      </p:sp>
      <p:sp>
        <p:nvSpPr>
          <p:cNvPr id="1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1" y="3611595"/>
            <a:ext cx="10985501" cy="952501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5012" y="5337727"/>
            <a:ext cx="10100026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Attribution</a:t>
            </a:r>
          </a:p>
        </p:txBody>
      </p:sp>
      <p:sp>
        <p:nvSpPr>
          <p:cNvPr id="116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876962" y="2469930"/>
            <a:ext cx="10438077" cy="1918140"/>
          </a:xfrm>
          <a:prstGeom prst="rect">
            <a:avLst/>
          </a:prstGeom>
        </p:spPr>
        <p:txBody>
          <a:bodyPr/>
          <a:lstStyle>
            <a:lvl1pPr marL="319462" indent="-2349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319462" indent="-63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319462" indent="2222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319462" indent="4508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319462" indent="6794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« Citation notable 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l de salade avec du riz frit, des œufs durs et des baguettes"/>
          <p:cNvSpPr>
            <a:spLocks noGrp="1"/>
          </p:cNvSpPr>
          <p:nvPr>
            <p:ph type="pic" sz="quarter" idx="21"/>
          </p:nvPr>
        </p:nvSpPr>
        <p:spPr>
          <a:xfrm>
            <a:off x="7880350" y="508000"/>
            <a:ext cx="3719550" cy="297483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Bol avec des beignets de saumon, de la salade et du houmous "/>
          <p:cNvSpPr>
            <a:spLocks noGrp="1"/>
          </p:cNvSpPr>
          <p:nvPr>
            <p:ph type="pic" sz="half" idx="22"/>
          </p:nvPr>
        </p:nvSpPr>
        <p:spPr>
          <a:xfrm>
            <a:off x="6750050" y="1989138"/>
            <a:ext cx="5219700" cy="607509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Bol de pâtes pappardelle avec du beurre maître d’hôtel, des noisettes grillées et des lamelles de parmesan"/>
          <p:cNvSpPr>
            <a:spLocks noGrp="1"/>
          </p:cNvSpPr>
          <p:nvPr>
            <p:ph type="pic" idx="23"/>
          </p:nvPr>
        </p:nvSpPr>
        <p:spPr>
          <a:xfrm>
            <a:off x="-69850" y="247650"/>
            <a:ext cx="8305800" cy="622935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l de salade avec du riz frit, des œufs durs et des baguettes"/>
          <p:cNvSpPr>
            <a:spLocks noGrp="1"/>
          </p:cNvSpPr>
          <p:nvPr>
            <p:ph type="pic" idx="21"/>
          </p:nvPr>
        </p:nvSpPr>
        <p:spPr>
          <a:xfrm>
            <a:off x="-666750" y="-2762250"/>
            <a:ext cx="13525500" cy="10820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l avec des beignets de saumon, de la salade et du houmous"/>
          <p:cNvSpPr>
            <a:spLocks noGrp="1"/>
          </p:cNvSpPr>
          <p:nvPr>
            <p:ph type="pic" idx="21"/>
          </p:nvPr>
        </p:nvSpPr>
        <p:spPr>
          <a:xfrm>
            <a:off x="5486400" y="-101600"/>
            <a:ext cx="6072419" cy="706755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603250" y="635000"/>
            <a:ext cx="4889500" cy="2941137"/>
          </a:xfrm>
          <a:prstGeom prst="rect">
            <a:avLst/>
          </a:prstGeom>
        </p:spPr>
        <p:txBody>
          <a:bodyPr anchor="b"/>
          <a:lstStyle/>
          <a:p>
            <a:r>
              <a:t>Titre de diapositive</a:t>
            </a:r>
          </a:p>
        </p:txBody>
      </p:sp>
      <p:sp>
        <p:nvSpPr>
          <p:cNvPr id="3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3530288"/>
            <a:ext cx="4889500" cy="2692712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6000750" y="6488825"/>
            <a:ext cx="309380" cy="24109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41748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43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864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Sous-titre de diapositive</a:t>
            </a:r>
          </a:p>
        </p:txBody>
      </p:sp>
      <p:sp>
        <p:nvSpPr>
          <p:cNvPr id="44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86481"/>
            <a:ext cx="4889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Sous-titre de diapositive</a:t>
            </a:r>
          </a:p>
        </p:txBody>
      </p:sp>
      <p:sp>
        <p:nvSpPr>
          <p:cNvPr id="61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03250" y="2124252"/>
            <a:ext cx="4889500" cy="4128315"/>
          </a:xfrm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Bol de pâtes pappardelle avec du beurre maître d’hôtel, des noisettes grillées et des lamelles de parmesan"/>
          <p:cNvSpPr>
            <a:spLocks noGrp="1"/>
          </p:cNvSpPr>
          <p:nvPr>
            <p:ph type="pic" idx="22"/>
          </p:nvPr>
        </p:nvSpPr>
        <p:spPr>
          <a:xfrm>
            <a:off x="6096000" y="-203633"/>
            <a:ext cx="5458437" cy="727791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603250" y="539750"/>
            <a:ext cx="4889500" cy="71755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6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>
            <a:spLocks noGrp="1"/>
          </p:cNvSpPr>
          <p:nvPr>
            <p:ph type="title" hasCustomPrompt="1"/>
          </p:nvPr>
        </p:nvSpPr>
        <p:spPr>
          <a:xfrm>
            <a:off x="603248" y="2266950"/>
            <a:ext cx="10985502" cy="2324100"/>
          </a:xfrm>
          <a:prstGeom prst="rect">
            <a:avLst/>
          </a:prstGeom>
        </p:spPr>
        <p:txBody>
          <a:bodyPr anchor="ctr"/>
          <a:lstStyle>
            <a:lvl1pPr>
              <a:defRPr sz="5800" b="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Titre de section</a:t>
            </a:r>
          </a:p>
        </p:txBody>
      </p:sp>
      <p:sp>
        <p:nvSpPr>
          <p:cNvPr id="7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5938187" y="6488825"/>
            <a:ext cx="309380" cy="24109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603250" y="539750"/>
            <a:ext cx="10985500" cy="717475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8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864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Sous-titre de diapositive</a:t>
            </a:r>
          </a:p>
        </p:txBody>
      </p:sp>
      <p:sp>
        <p:nvSpPr>
          <p:cNvPr id="8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>
            <a:spLocks noGrp="1"/>
          </p:cNvSpPr>
          <p:nvPr>
            <p:ph type="title" hasCustomPrompt="1"/>
          </p:nvPr>
        </p:nvSpPr>
        <p:spPr>
          <a:xfrm>
            <a:off x="603250" y="539750"/>
            <a:ext cx="10985500" cy="717550"/>
          </a:xfrm>
          <a:prstGeom prst="rect">
            <a:avLst/>
          </a:prstGeom>
        </p:spPr>
        <p:txBody>
          <a:bodyPr/>
          <a:lstStyle/>
          <a:p>
            <a:r>
              <a:t>Titre de l’ordre du jour</a:t>
            </a:r>
          </a:p>
        </p:txBody>
      </p:sp>
      <p:sp>
        <p:nvSpPr>
          <p:cNvPr id="89" name="Sous-titre de l’ordre du jour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864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Sous-titre de l’ordre du jour</a:t>
            </a:r>
          </a:p>
        </p:txBody>
      </p:sp>
      <p:sp>
        <p:nvSpPr>
          <p:cNvPr id="90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1pPr>
            <a:lvl2pPr marL="0" indent="2286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2pPr>
            <a:lvl3pPr marL="0" indent="4572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3pPr>
            <a:lvl4pPr marL="0" indent="6858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4pPr>
            <a:lvl5pPr marL="0" indent="9144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5pPr>
          </a:lstStyle>
          <a:p>
            <a:r>
              <a:t>Rubriques de l’ordre du jour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03250" y="2460422"/>
            <a:ext cx="10985500" cy="193715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2286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6858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Déclaration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603250" y="537964"/>
            <a:ext cx="10985500" cy="3620792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1pPr>
            <a:lvl2pPr marL="0" indent="2286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2pPr>
            <a:lvl3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3pPr>
            <a:lvl4pPr marL="0" indent="6858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4pPr>
            <a:lvl5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Données clés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4131090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Données clés</a:t>
            </a:r>
          </a:p>
        </p:txBody>
      </p:sp>
      <p:sp>
        <p:nvSpPr>
          <p:cNvPr id="10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603250" y="539750"/>
            <a:ext cx="10985500" cy="7165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Titre de diapositive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603250" y="2124252"/>
            <a:ext cx="10985500" cy="4128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5938187" y="6486708"/>
            <a:ext cx="309380" cy="24109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292100">
              <a:defRPr sz="9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p:transition spd="med"/>
  <p:hf hdr="0" ftr="0" dt="0"/>
  <p:txStyles>
    <p:titleStyle>
      <a:lvl1pPr marL="0" marR="0" indent="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3048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6096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9144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2192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15240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18288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21336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24384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27432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4.png"/><Relationship Id="rId5" Type="http://schemas.openxmlformats.org/officeDocument/2006/relationships/image" Target="../media/image7.jpe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4.png"/><Relationship Id="rId5" Type="http://schemas.openxmlformats.org/officeDocument/2006/relationships/image" Target="../media/image7.jpe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4.png"/><Relationship Id="rId5" Type="http://schemas.openxmlformats.org/officeDocument/2006/relationships/image" Target="../media/image7.jpe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4.png"/><Relationship Id="rId5" Type="http://schemas.openxmlformats.org/officeDocument/2006/relationships/image" Target="../media/image7.jpe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18" Type="http://schemas.openxmlformats.org/officeDocument/2006/relationships/hyperlink" Target="mailto:altimpact@ademe.fr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5.png"/><Relationship Id="rId12" Type="http://schemas.openxmlformats.org/officeDocument/2006/relationships/image" Target="../media/image12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6" Type="http://schemas.openxmlformats.org/officeDocument/2006/relationships/hyperlink" Target="librairie.ademe.fr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7.jpeg"/><Relationship Id="rId15" Type="http://schemas.openxmlformats.org/officeDocument/2006/relationships/image" Target="../media/image15.svg"/><Relationship Id="rId10" Type="http://schemas.openxmlformats.org/officeDocument/2006/relationships/image" Target="../media/image10.png"/><Relationship Id="rId4" Type="http://schemas.openxmlformats.org/officeDocument/2006/relationships/image" Target="../media/image1.png"/><Relationship Id="rId9" Type="http://schemas.openxmlformats.org/officeDocument/2006/relationships/image" Target="../media/image9.sv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4.png"/><Relationship Id="rId5" Type="http://schemas.openxmlformats.org/officeDocument/2006/relationships/image" Target="../media/image7.jpe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icture 2">
            <a:extLst>
              <a:ext uri="{FF2B5EF4-FFF2-40B4-BE49-F238E27FC236}">
                <a16:creationId xmlns:a16="http://schemas.microsoft.com/office/drawing/2014/main" id="{0B4BE008-91A2-A2AC-0EEC-C2E5832A3D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588" y="228131"/>
            <a:ext cx="3038783" cy="1494066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Titre 5">
            <a:extLst>
              <a:ext uri="{FF2B5EF4-FFF2-40B4-BE49-F238E27FC236}">
                <a16:creationId xmlns:a16="http://schemas.microsoft.com/office/drawing/2014/main" id="{9F95F34A-126D-56F9-828C-6B2AF139F9AC}"/>
              </a:ext>
            </a:extLst>
          </p:cNvPr>
          <p:cNvSpPr txBox="1">
            <a:spLocks/>
          </p:cNvSpPr>
          <p:nvPr/>
        </p:nvSpPr>
        <p:spPr>
          <a:xfrm>
            <a:off x="1159185" y="2360343"/>
            <a:ext cx="8941796" cy="1237119"/>
          </a:xfrm>
          <a:prstGeom prst="rect">
            <a:avLst/>
          </a:prstGeom>
        </p:spPr>
        <p:txBody>
          <a:bodyPr vert="horz" lIns="45720" tIns="22860" rIns="45720" bIns="2286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>
              <a:defRPr/>
            </a:pPr>
            <a:r>
              <a:rPr lang="fr-FR" sz="4800">
                <a:solidFill>
                  <a:srgbClr val="5A8AC7"/>
                </a:solidFill>
                <a:latin typeface="Marianne" panose="02000000000000000000" pitchFamily="50" charset="0"/>
                <a:sym typeface="Helvetica Neue"/>
              </a:rPr>
              <a:t>ALT IMPACT</a:t>
            </a:r>
          </a:p>
          <a:p>
            <a:pPr defTabSz="457200">
              <a:defRPr/>
            </a:pPr>
            <a:r>
              <a:rPr lang="fr-FR" sz="3300">
                <a:solidFill>
                  <a:srgbClr val="409D61"/>
                </a:solidFill>
                <a:latin typeface="Marianne" panose="02000000000000000000" pitchFamily="50" charset="0"/>
                <a:sym typeface="Helvetica Neue"/>
              </a:rPr>
              <a:t>Se mobiliser pour la sobriété numérique</a:t>
            </a:r>
          </a:p>
        </p:txBody>
      </p:sp>
      <p:sp>
        <p:nvSpPr>
          <p:cNvPr id="32" name="Sous-titre 6">
            <a:extLst>
              <a:ext uri="{FF2B5EF4-FFF2-40B4-BE49-F238E27FC236}">
                <a16:creationId xmlns:a16="http://schemas.microsoft.com/office/drawing/2014/main" id="{76C7EEB2-65DF-30B1-4D85-1F7EF8944FE6}"/>
              </a:ext>
            </a:extLst>
          </p:cNvPr>
          <p:cNvSpPr txBox="1">
            <a:spLocks/>
          </p:cNvSpPr>
          <p:nvPr/>
        </p:nvSpPr>
        <p:spPr>
          <a:xfrm>
            <a:off x="1159185" y="3729636"/>
            <a:ext cx="8545254" cy="463287"/>
          </a:xfrm>
          <a:prstGeom prst="rect">
            <a:avLst/>
          </a:prstGeom>
        </p:spPr>
        <p:txBody>
          <a:bodyPr vert="horz" lIns="45720" tIns="22860" rIns="45720" bIns="2286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spcBef>
                <a:spcPts val="500"/>
              </a:spcBef>
              <a:defRPr/>
            </a:pPr>
            <a:r>
              <a:rPr lang="fr-FR" sz="2400" dirty="0">
                <a:solidFill>
                  <a:sysClr val="windowText" lastClr="000000"/>
                </a:solidFill>
                <a:latin typeface="Marianne" panose="02000000000000000000" pitchFamily="50" charset="0"/>
                <a:sym typeface="Helvetica Neue"/>
              </a:rPr>
              <a:t>AAP Sensibilisation B2B </a:t>
            </a:r>
          </a:p>
          <a:p>
            <a:pPr defTabSz="457200">
              <a:spcBef>
                <a:spcPts val="500"/>
              </a:spcBef>
              <a:defRPr/>
            </a:pPr>
            <a:r>
              <a:rPr lang="fr-FR" sz="2000" i="1" dirty="0">
                <a:solidFill>
                  <a:sysClr val="windowText" lastClr="000000"/>
                </a:solidFill>
                <a:latin typeface="Marianne" panose="02000000000000000000" pitchFamily="50" charset="0"/>
                <a:sym typeface="Helvetica Neue"/>
              </a:rPr>
              <a:t>Annexe 1_Modèle de présentation du projet pour le pré-dépôt</a:t>
            </a: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F3F997F9-6EBF-B0E0-1A2D-32FE333CBAA8}"/>
              </a:ext>
            </a:extLst>
          </p:cNvPr>
          <p:cNvGrpSpPr/>
          <p:nvPr/>
        </p:nvGrpSpPr>
        <p:grpSpPr>
          <a:xfrm>
            <a:off x="7495674" y="-65319"/>
            <a:ext cx="4153429" cy="1675062"/>
            <a:chOff x="14991347" y="-130637"/>
            <a:chExt cx="8306857" cy="3350124"/>
          </a:xfrm>
        </p:grpSpPr>
        <p:grpSp>
          <p:nvGrpSpPr>
            <p:cNvPr id="18" name="Groupe 17">
              <a:extLst>
                <a:ext uri="{FF2B5EF4-FFF2-40B4-BE49-F238E27FC236}">
                  <a16:creationId xmlns:a16="http://schemas.microsoft.com/office/drawing/2014/main" id="{5FF8E07A-2936-63D7-7D0A-7A2721BFD188}"/>
                </a:ext>
              </a:extLst>
            </p:cNvPr>
            <p:cNvGrpSpPr/>
            <p:nvPr/>
          </p:nvGrpSpPr>
          <p:grpSpPr>
            <a:xfrm>
              <a:off x="14991347" y="-130637"/>
              <a:ext cx="8306857" cy="3313513"/>
              <a:chOff x="16194505" y="-130637"/>
              <a:chExt cx="7103699" cy="2833586"/>
            </a:xfrm>
          </p:grpSpPr>
          <p:grpSp>
            <p:nvGrpSpPr>
              <p:cNvPr id="14" name="Groupe 13">
                <a:extLst>
                  <a:ext uri="{FF2B5EF4-FFF2-40B4-BE49-F238E27FC236}">
                    <a16:creationId xmlns:a16="http://schemas.microsoft.com/office/drawing/2014/main" id="{C8DBC1D4-C4ED-9FEF-6E57-3F23B4BF5816}"/>
                  </a:ext>
                </a:extLst>
              </p:cNvPr>
              <p:cNvGrpSpPr/>
              <p:nvPr/>
            </p:nvGrpSpPr>
            <p:grpSpPr>
              <a:xfrm>
                <a:off x="16194505" y="-130637"/>
                <a:ext cx="7103699" cy="2701217"/>
                <a:chOff x="17694292" y="0"/>
                <a:chExt cx="5700164" cy="2270044"/>
              </a:xfrm>
            </p:grpSpPr>
            <p:pic>
              <p:nvPicPr>
                <p:cNvPr id="6" name="Image 5" descr="Une image contenant texte, Police, logo, Graphique&#10;&#10;Description générée automatiquement">
                  <a:extLst>
                    <a:ext uri="{FF2B5EF4-FFF2-40B4-BE49-F238E27FC236}">
                      <a16:creationId xmlns:a16="http://schemas.microsoft.com/office/drawing/2014/main" id="{A01F4B57-066A-CC93-4A7A-D6F30929370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187448" y="0"/>
                  <a:ext cx="3207008" cy="2270044"/>
                </a:xfrm>
                <a:prstGeom prst="rect">
                  <a:avLst/>
                </a:prstGeom>
              </p:spPr>
            </p:pic>
            <p:pic>
              <p:nvPicPr>
                <p:cNvPr id="7" name="Image2">
                  <a:extLst>
                    <a:ext uri="{FF2B5EF4-FFF2-40B4-BE49-F238E27FC236}">
                      <a16:creationId xmlns:a16="http://schemas.microsoft.com/office/drawing/2014/main" id="{3C90154A-B1E7-BF89-86FE-276AABC594B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-35" t="-90" r="-35" b="-90"/>
                <a:stretch>
                  <a:fillRect/>
                </a:stretch>
              </p:blipFill>
              <p:spPr bwMode="auto">
                <a:xfrm>
                  <a:off x="17694292" y="683413"/>
                  <a:ext cx="2493156" cy="963547"/>
                </a:xfrm>
                <a:prstGeom prst="rect">
                  <a:avLst/>
                </a:prstGeom>
              </p:spPr>
            </p:pic>
          </p:grpSp>
          <p:grpSp>
            <p:nvGrpSpPr>
              <p:cNvPr id="17" name="Groupe 16">
                <a:extLst>
                  <a:ext uri="{FF2B5EF4-FFF2-40B4-BE49-F238E27FC236}">
                    <a16:creationId xmlns:a16="http://schemas.microsoft.com/office/drawing/2014/main" id="{12F89757-1E2D-9B5C-70C2-1BD0BBA17DEA}"/>
                  </a:ext>
                </a:extLst>
              </p:cNvPr>
              <p:cNvGrpSpPr/>
              <p:nvPr/>
            </p:nvGrpSpPr>
            <p:grpSpPr>
              <a:xfrm>
                <a:off x="19473153" y="2041076"/>
                <a:ext cx="2726252" cy="661873"/>
                <a:chOff x="17741314" y="2639794"/>
                <a:chExt cx="3054133" cy="776549"/>
              </a:xfrm>
            </p:grpSpPr>
            <p:cxnSp>
              <p:nvCxnSpPr>
                <p:cNvPr id="8" name="Connecteur droit 7">
                  <a:extLst>
                    <a:ext uri="{FF2B5EF4-FFF2-40B4-BE49-F238E27FC236}">
                      <a16:creationId xmlns:a16="http://schemas.microsoft.com/office/drawing/2014/main" id="{814553E2-AF02-9E4F-6267-C265C884FB2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9060164" y="2639794"/>
                  <a:ext cx="1" cy="776549"/>
                </a:xfrm>
                <a:prstGeom prst="line">
                  <a:avLst/>
                </a:prstGeom>
                <a:noFill/>
                <a:ln w="254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sp>
              <p:nvSpPr>
                <p:cNvPr id="9" name="ZoneTexte 8">
                  <a:extLst>
                    <a:ext uri="{FF2B5EF4-FFF2-40B4-BE49-F238E27FC236}">
                      <a16:creationId xmlns:a16="http://schemas.microsoft.com/office/drawing/2014/main" id="{4D0E13E4-C328-8B17-17DD-614A44D179F8}"/>
                    </a:ext>
                  </a:extLst>
                </p:cNvPr>
                <p:cNvSpPr txBox="1"/>
                <p:nvPr/>
              </p:nvSpPr>
              <p:spPr>
                <a:xfrm>
                  <a:off x="17741314" y="2838145"/>
                  <a:ext cx="1146532" cy="31909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25400" tIns="25400" rIns="25400" bIns="25400" numCol="1" spcCol="38100" rtlCol="0" anchor="ctr">
                  <a:spAutoFit/>
                </a:bodyPr>
                <a:lstStyle/>
                <a:p>
                  <a:pPr algn="r" defTabSz="1219169" hangingPunct="0"/>
                  <a:r>
                    <a:rPr lang="fr-FR" sz="700" kern="0" err="1">
                      <a:solidFill>
                        <a:srgbClr val="D5D5D5">
                          <a:lumMod val="10000"/>
                        </a:srgbClr>
                      </a:solidFill>
                      <a:latin typeface="Marianne" panose="02000000000000000000" pitchFamily="50" charset="0"/>
                      <a:cs typeface="Arial" panose="020B0604020202020204" pitchFamily="34" charset="0"/>
                      <a:sym typeface="Helvetica Neue"/>
                    </a:rPr>
                    <a:t>co</a:t>
                  </a:r>
                  <a:r>
                    <a:rPr lang="fr-FR" sz="700" kern="0">
                      <a:solidFill>
                        <a:srgbClr val="D5D5D5">
                          <a:lumMod val="10000"/>
                        </a:srgbClr>
                      </a:solidFill>
                      <a:latin typeface="Marianne" panose="02000000000000000000" pitchFamily="50" charset="0"/>
                      <a:cs typeface="Arial" panose="020B0604020202020204" pitchFamily="34" charset="0"/>
                      <a:sym typeface="Helvetica Neue"/>
                    </a:rPr>
                    <a:t>-porté par</a:t>
                  </a:r>
                </a:p>
              </p:txBody>
            </p:sp>
            <p:grpSp>
              <p:nvGrpSpPr>
                <p:cNvPr id="10" name="Image 48">
                  <a:extLst>
                    <a:ext uri="{FF2B5EF4-FFF2-40B4-BE49-F238E27FC236}">
                      <a16:creationId xmlns:a16="http://schemas.microsoft.com/office/drawing/2014/main" id="{AD90C57E-9EA9-3C51-1BF1-E647A36868CC}"/>
                    </a:ext>
                  </a:extLst>
                </p:cNvPr>
                <p:cNvGrpSpPr/>
                <p:nvPr/>
              </p:nvGrpSpPr>
              <p:grpSpPr>
                <a:xfrm>
                  <a:off x="19255120" y="2685603"/>
                  <a:ext cx="1540327" cy="671363"/>
                  <a:chOff x="0" y="0"/>
                  <a:chExt cx="1963660" cy="855874"/>
                </a:xfrm>
              </p:grpSpPr>
              <p:sp>
                <p:nvSpPr>
                  <p:cNvPr id="11" name="Rectangle">
                    <a:extLst>
                      <a:ext uri="{FF2B5EF4-FFF2-40B4-BE49-F238E27FC236}">
                        <a16:creationId xmlns:a16="http://schemas.microsoft.com/office/drawing/2014/main" id="{F1DFB276-23D1-5D9A-F0BB-AEBE604D822C}"/>
                      </a:ext>
                    </a:extLst>
                  </p:cNvPr>
                  <p:cNvSpPr/>
                  <p:nvPr/>
                </p:nvSpPr>
                <p:spPr>
                  <a:xfrm>
                    <a:off x="0" y="0"/>
                    <a:ext cx="1963661" cy="855875"/>
                  </a:xfrm>
                  <a:prstGeom prst="rect">
                    <a:avLst/>
                  </a:prstGeom>
                  <a:solidFill>
                    <a:srgbClr val="FFFFFF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22860" tIns="22860" rIns="22860" bIns="22860" numCol="1" anchor="t">
                    <a:noAutofit/>
                  </a:bodyPr>
                  <a:lstStyle/>
                  <a:p>
                    <a:pPr defTabSz="304746" hangingPunct="0">
                      <a:defRPr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defRPr>
                    </a:pPr>
                    <a:endParaRPr lang="fr-FR" sz="1200" kern="0">
                      <a:solidFill>
                        <a:srgbClr val="000000"/>
                      </a:solidFill>
                      <a:latin typeface="Calibri"/>
                      <a:cs typeface="Calibri"/>
                      <a:sym typeface="Calibri"/>
                    </a:endParaRPr>
                  </a:p>
                </p:txBody>
              </p:sp>
              <p:pic>
                <p:nvPicPr>
                  <p:cNvPr id="12" name="image21.png" descr="image21.png">
                    <a:extLst>
                      <a:ext uri="{FF2B5EF4-FFF2-40B4-BE49-F238E27FC236}">
                        <a16:creationId xmlns:a16="http://schemas.microsoft.com/office/drawing/2014/main" id="{1C7C75DE-3F42-1004-3C48-AB1A72583F8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0" y="0"/>
                    <a:ext cx="1963661" cy="855875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</p:grpSp>
          </p:grpSp>
        </p:grpSp>
        <p:pic>
          <p:nvPicPr>
            <p:cNvPr id="15" name="Image 14" descr="Une image contenant Graphique, Police, cercle, logo&#10;&#10;Description générée automatiquement">
              <a:extLst>
                <a:ext uri="{FF2B5EF4-FFF2-40B4-BE49-F238E27FC236}">
                  <a16:creationId xmlns:a16="http://schemas.microsoft.com/office/drawing/2014/main" id="{021EA620-957E-CAAE-9798-77A57979FA8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250460" y="2408901"/>
              <a:ext cx="810586" cy="810586"/>
            </a:xfrm>
            <a:prstGeom prst="rect">
              <a:avLst/>
            </a:prstGeom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69F86F5B-DA81-F0EE-D9C8-D5CC654AE4C7}"/>
              </a:ext>
            </a:extLst>
          </p:cNvPr>
          <p:cNvSpPr/>
          <p:nvPr/>
        </p:nvSpPr>
        <p:spPr>
          <a:xfrm flipV="1">
            <a:off x="0" y="6337715"/>
            <a:ext cx="12192000" cy="529162"/>
          </a:xfrm>
          <a:prstGeom prst="rect">
            <a:avLst/>
          </a:prstGeom>
          <a:solidFill>
            <a:srgbClr val="409D6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3409D123-C787-151C-989D-F350E79D4436}"/>
              </a:ext>
            </a:extLst>
          </p:cNvPr>
          <p:cNvSpPr txBox="1"/>
          <p:nvPr/>
        </p:nvSpPr>
        <p:spPr>
          <a:xfrm>
            <a:off x="837168" y="6458667"/>
            <a:ext cx="2455993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Marianne" panose="02000000000000000000" pitchFamily="50" charset="0"/>
                <a:sym typeface="Helvetica Neue"/>
              </a:rPr>
              <a:t>Programme Alt Impact – Copil 1</a:t>
            </a:r>
          </a:p>
        </p:txBody>
      </p:sp>
      <p:sp>
        <p:nvSpPr>
          <p:cNvPr id="20" name="Espace réservé du numéro de diapositive 19">
            <a:extLst>
              <a:ext uri="{FF2B5EF4-FFF2-40B4-BE49-F238E27FC236}">
                <a16:creationId xmlns:a16="http://schemas.microsoft.com/office/drawing/2014/main" id="{5ACBAE26-DB6F-A3D0-1ECD-4B2356A9D34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5357030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B29D54-4ACF-443F-8272-519594207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31D446A-4F7D-7B6A-F1DD-CB7BC205E187}"/>
              </a:ext>
            </a:extLst>
          </p:cNvPr>
          <p:cNvSpPr/>
          <p:nvPr/>
        </p:nvSpPr>
        <p:spPr>
          <a:xfrm flipV="1">
            <a:off x="-13539" y="6365287"/>
            <a:ext cx="12192000" cy="529162"/>
          </a:xfrm>
          <a:prstGeom prst="rect">
            <a:avLst/>
          </a:prstGeom>
          <a:solidFill>
            <a:srgbClr val="409D6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4531D7-4D72-D132-5C46-6BF424360E8F}"/>
              </a:ext>
            </a:extLst>
          </p:cNvPr>
          <p:cNvSpPr/>
          <p:nvPr/>
        </p:nvSpPr>
        <p:spPr>
          <a:xfrm>
            <a:off x="548928" y="1468955"/>
            <a:ext cx="2718927" cy="248263"/>
          </a:xfrm>
          <a:prstGeom prst="rect">
            <a:avLst/>
          </a:prstGeom>
          <a:solidFill>
            <a:srgbClr val="BACEE8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6" name="Image 5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46E951B9-833B-D1A7-9174-F8DEEFFD46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317" y="-58902"/>
            <a:ext cx="1603504" cy="1135022"/>
          </a:xfrm>
          <a:prstGeom prst="rect">
            <a:avLst/>
          </a:prstGeom>
        </p:spPr>
      </p:pic>
      <p:pic>
        <p:nvPicPr>
          <p:cNvPr id="8" name="Picture 2" descr="Picture 2">
            <a:extLst>
              <a:ext uri="{FF2B5EF4-FFF2-40B4-BE49-F238E27FC236}">
                <a16:creationId xmlns:a16="http://schemas.microsoft.com/office/drawing/2014/main" id="{1A08289D-B7AB-6287-3D99-133B4E0CCD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588" y="228132"/>
            <a:ext cx="1156364" cy="5685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2">
            <a:extLst>
              <a:ext uri="{FF2B5EF4-FFF2-40B4-BE49-F238E27FC236}">
                <a16:creationId xmlns:a16="http://schemas.microsoft.com/office/drawing/2014/main" id="{6DFF1AF5-E37A-BE33-02FF-506A0A18E78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" t="-90" r="-35" b="-90"/>
          <a:stretch>
            <a:fillRect/>
          </a:stretch>
        </p:blipFill>
        <p:spPr bwMode="auto">
          <a:xfrm>
            <a:off x="1540739" y="282805"/>
            <a:ext cx="1246578" cy="481774"/>
          </a:xfrm>
          <a:prstGeom prst="rect">
            <a:avLst/>
          </a:prstGeom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4F53805-6481-F182-6645-4C7CD28314A5}"/>
              </a:ext>
            </a:extLst>
          </p:cNvPr>
          <p:cNvCxnSpPr>
            <a:cxnSpLocks/>
          </p:cNvCxnSpPr>
          <p:nvPr/>
        </p:nvCxnSpPr>
        <p:spPr>
          <a:xfrm>
            <a:off x="5046177" y="348253"/>
            <a:ext cx="0" cy="40230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4FBD39E7-12BE-659A-161C-B518BA716089}"/>
              </a:ext>
            </a:extLst>
          </p:cNvPr>
          <p:cNvSpPr txBox="1"/>
          <p:nvPr/>
        </p:nvSpPr>
        <p:spPr>
          <a:xfrm>
            <a:off x="4354726" y="381484"/>
            <a:ext cx="593974" cy="2975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algn="r" defTabSz="1219169" hangingPunct="0"/>
            <a:r>
              <a:rPr lang="fr-FR" sz="800" kern="0" err="1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co</a:t>
            </a:r>
            <a:r>
              <a:rPr lang="fr-FR" sz="800" kern="0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-porté par</a:t>
            </a:r>
          </a:p>
        </p:txBody>
      </p:sp>
      <p:grpSp>
        <p:nvGrpSpPr>
          <p:cNvPr id="18" name="Image 48">
            <a:extLst>
              <a:ext uri="{FF2B5EF4-FFF2-40B4-BE49-F238E27FC236}">
                <a16:creationId xmlns:a16="http://schemas.microsoft.com/office/drawing/2014/main" id="{E0B53CEF-048B-E6BE-9299-1D4D8008A343}"/>
              </a:ext>
            </a:extLst>
          </p:cNvPr>
          <p:cNvGrpSpPr/>
          <p:nvPr/>
        </p:nvGrpSpPr>
        <p:grpSpPr>
          <a:xfrm>
            <a:off x="5143655" y="371158"/>
            <a:ext cx="797984" cy="347807"/>
            <a:chOff x="0" y="0"/>
            <a:chExt cx="1963661" cy="855875"/>
          </a:xfrm>
        </p:grpSpPr>
        <p:sp>
          <p:nvSpPr>
            <p:cNvPr id="16" name="Rectangle">
              <a:extLst>
                <a:ext uri="{FF2B5EF4-FFF2-40B4-BE49-F238E27FC236}">
                  <a16:creationId xmlns:a16="http://schemas.microsoft.com/office/drawing/2014/main" id="{4FE4C402-3AD8-AB26-E2AE-DBD57AE3D137}"/>
                </a:ext>
              </a:extLst>
            </p:cNvPr>
            <p:cNvSpPr/>
            <p:nvPr/>
          </p:nvSpPr>
          <p:spPr>
            <a:xfrm>
              <a:off x="0" y="0"/>
              <a:ext cx="1963661" cy="85587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defTabSz="304746" hangingPunct="0">
                <a:defRPr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 lang="fr-FR" sz="1200" kern="0">
                <a:solidFill>
                  <a:srgbClr val="000000"/>
                </a:solidFill>
                <a:latin typeface="Calibri"/>
                <a:cs typeface="Calibri"/>
                <a:sym typeface="Calibri"/>
              </a:endParaRPr>
            </a:p>
          </p:txBody>
        </p:sp>
        <p:pic>
          <p:nvPicPr>
            <p:cNvPr id="17" name="image21.png" descr="image21.png">
              <a:extLst>
                <a:ext uri="{FF2B5EF4-FFF2-40B4-BE49-F238E27FC236}">
                  <a16:creationId xmlns:a16="http://schemas.microsoft.com/office/drawing/2014/main" id="{5465300E-D17C-DB1E-18BA-B81EEC761DE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0"/>
              <a:ext cx="1963661" cy="8558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0" name="Image 19" descr="Une image contenant Graphique, Police, cercle, logo&#10;&#10;Description générée automatiquement">
            <a:extLst>
              <a:ext uri="{FF2B5EF4-FFF2-40B4-BE49-F238E27FC236}">
                <a16:creationId xmlns:a16="http://schemas.microsoft.com/office/drawing/2014/main" id="{2218FA5A-26E5-2384-2D0F-FE6E1ECEE55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059" y="359285"/>
            <a:ext cx="405293" cy="405293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DA3FA282-4BC6-14AF-8BD0-E15F13CE9823}"/>
              </a:ext>
            </a:extLst>
          </p:cNvPr>
          <p:cNvSpPr txBox="1"/>
          <p:nvPr/>
        </p:nvSpPr>
        <p:spPr>
          <a:xfrm>
            <a:off x="382169" y="1128105"/>
            <a:ext cx="11635657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defTabSz="2438338" hangingPunct="0"/>
            <a:r>
              <a:rPr lang="fr-FR" sz="3200" b="1" dirty="0">
                <a:solidFill>
                  <a:srgbClr val="23211F"/>
                </a:solidFill>
                <a:latin typeface="Marianne"/>
              </a:rPr>
              <a:t>e) Moyens mis en œuvre pour le suivi des actions et des objectifs 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0ADAAA9B-4C94-CA7E-B3B0-EC79A804350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675117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0DBB27-2469-A20A-5331-ED1A83033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5B10C990-7A21-E38A-A2D3-B9FED3E019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317" y="-58902"/>
            <a:ext cx="1603504" cy="1135022"/>
          </a:xfrm>
          <a:prstGeom prst="rect">
            <a:avLst/>
          </a:prstGeom>
        </p:spPr>
      </p:pic>
      <p:pic>
        <p:nvPicPr>
          <p:cNvPr id="4" name="Picture 2" descr="Picture 2">
            <a:extLst>
              <a:ext uri="{FF2B5EF4-FFF2-40B4-BE49-F238E27FC236}">
                <a16:creationId xmlns:a16="http://schemas.microsoft.com/office/drawing/2014/main" id="{97690161-E2BD-47CC-8C49-1DA93B8AD8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588" y="228132"/>
            <a:ext cx="1156364" cy="5685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Image2">
            <a:extLst>
              <a:ext uri="{FF2B5EF4-FFF2-40B4-BE49-F238E27FC236}">
                <a16:creationId xmlns:a16="http://schemas.microsoft.com/office/drawing/2014/main" id="{F075F510-2743-FCD3-94E8-516EAE202DE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" t="-90" r="-35" b="-90"/>
          <a:stretch>
            <a:fillRect/>
          </a:stretch>
        </p:blipFill>
        <p:spPr bwMode="auto">
          <a:xfrm>
            <a:off x="1540739" y="282805"/>
            <a:ext cx="1246578" cy="481774"/>
          </a:xfrm>
          <a:prstGeom prst="rect">
            <a:avLst/>
          </a:prstGeom>
        </p:spPr>
      </p:pic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C091E77A-9A84-BBCA-F570-B2B1DDB00EFF}"/>
              </a:ext>
            </a:extLst>
          </p:cNvPr>
          <p:cNvCxnSpPr>
            <a:cxnSpLocks/>
          </p:cNvCxnSpPr>
          <p:nvPr/>
        </p:nvCxnSpPr>
        <p:spPr>
          <a:xfrm>
            <a:off x="5046177" y="348253"/>
            <a:ext cx="0" cy="40230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799E03D0-F951-4FB8-8B08-83713572DDB5}"/>
              </a:ext>
            </a:extLst>
          </p:cNvPr>
          <p:cNvSpPr txBox="1"/>
          <p:nvPr/>
        </p:nvSpPr>
        <p:spPr>
          <a:xfrm>
            <a:off x="4354726" y="381484"/>
            <a:ext cx="593974" cy="2975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algn="r" defTabSz="1219169" hangingPunct="0"/>
            <a:r>
              <a:rPr lang="fr-FR" sz="800" kern="0" err="1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co</a:t>
            </a:r>
            <a:r>
              <a:rPr lang="fr-FR" sz="800" kern="0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-porté par</a:t>
            </a:r>
          </a:p>
        </p:txBody>
      </p:sp>
      <p:grpSp>
        <p:nvGrpSpPr>
          <p:cNvPr id="20" name="Image 48">
            <a:extLst>
              <a:ext uri="{FF2B5EF4-FFF2-40B4-BE49-F238E27FC236}">
                <a16:creationId xmlns:a16="http://schemas.microsoft.com/office/drawing/2014/main" id="{0276EEB7-8F7C-51C5-D06F-24C17CA3B057}"/>
              </a:ext>
            </a:extLst>
          </p:cNvPr>
          <p:cNvGrpSpPr/>
          <p:nvPr/>
        </p:nvGrpSpPr>
        <p:grpSpPr>
          <a:xfrm>
            <a:off x="5143655" y="371158"/>
            <a:ext cx="797984" cy="347807"/>
            <a:chOff x="0" y="0"/>
            <a:chExt cx="1963660" cy="855874"/>
          </a:xfrm>
        </p:grpSpPr>
        <p:sp>
          <p:nvSpPr>
            <p:cNvPr id="21" name="Rectangle">
              <a:extLst>
                <a:ext uri="{FF2B5EF4-FFF2-40B4-BE49-F238E27FC236}">
                  <a16:creationId xmlns:a16="http://schemas.microsoft.com/office/drawing/2014/main" id="{5CAB2DB3-7BA1-2468-A01A-3917DE5B308A}"/>
                </a:ext>
              </a:extLst>
            </p:cNvPr>
            <p:cNvSpPr/>
            <p:nvPr/>
          </p:nvSpPr>
          <p:spPr>
            <a:xfrm>
              <a:off x="0" y="0"/>
              <a:ext cx="1963661" cy="85587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defTabSz="304746" hangingPunct="0">
                <a:defRPr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 lang="fr-FR" sz="1200" kern="0">
                <a:solidFill>
                  <a:srgbClr val="000000"/>
                </a:solidFill>
                <a:latin typeface="Calibri"/>
                <a:cs typeface="Calibri"/>
                <a:sym typeface="Calibri"/>
              </a:endParaRPr>
            </a:p>
          </p:txBody>
        </p:sp>
        <p:pic>
          <p:nvPicPr>
            <p:cNvPr id="22" name="image21.png" descr="image21.png">
              <a:extLst>
                <a:ext uri="{FF2B5EF4-FFF2-40B4-BE49-F238E27FC236}">
                  <a16:creationId xmlns:a16="http://schemas.microsoft.com/office/drawing/2014/main" id="{6DE0DE13-0DE8-B927-F9D5-1CD33C43B66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0" y="0"/>
              <a:ext cx="1963661" cy="8558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5" name="Image 4" descr="Une image contenant Graphique, Police, cercle, logo&#10;&#10;Description générée automatiquement">
            <a:extLst>
              <a:ext uri="{FF2B5EF4-FFF2-40B4-BE49-F238E27FC236}">
                <a16:creationId xmlns:a16="http://schemas.microsoft.com/office/drawing/2014/main" id="{AB8A1D52-6BBB-4958-0307-D1A9789E0C3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059" y="359285"/>
            <a:ext cx="405293" cy="405293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C17F3E61-A1DB-B1F0-6D0F-6901D9772F7C}"/>
              </a:ext>
            </a:extLst>
          </p:cNvPr>
          <p:cNvSpPr txBox="1"/>
          <p:nvPr/>
        </p:nvSpPr>
        <p:spPr>
          <a:xfrm>
            <a:off x="11626483" y="6458667"/>
            <a:ext cx="250069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1200">
                <a:solidFill>
                  <a:srgbClr val="23211F"/>
                </a:solidFill>
                <a:latin typeface="Marianne" panose="02000000000000000000" pitchFamily="50" charset="0"/>
                <a:sym typeface="Helvetica Neue"/>
              </a:rPr>
              <a:t>2</a:t>
            </a:r>
            <a:r>
              <a:rPr kumimoji="0" lang="fr-FR" sz="1200" b="0" i="0" u="none" strike="noStrike" cap="none" spc="0" normalizeH="0" baseline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sym typeface="Helvetica Neue"/>
              </a:rPr>
              <a:t>/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E61C23E-0950-8813-A9EB-37A319715953}"/>
              </a:ext>
            </a:extLst>
          </p:cNvPr>
          <p:cNvSpPr/>
          <p:nvPr/>
        </p:nvSpPr>
        <p:spPr>
          <a:xfrm flipV="1">
            <a:off x="0" y="6337715"/>
            <a:ext cx="12192000" cy="529162"/>
          </a:xfrm>
          <a:prstGeom prst="rect">
            <a:avLst/>
          </a:prstGeom>
          <a:solidFill>
            <a:srgbClr val="409D6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0713C98A-E05A-7485-A672-EDC23071E7B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11</a:t>
            </a:fld>
            <a:endParaRPr lang="fr-FR"/>
          </a:p>
        </p:txBody>
      </p:sp>
      <p:sp>
        <p:nvSpPr>
          <p:cNvPr id="7" name="Titre 5">
            <a:extLst>
              <a:ext uri="{FF2B5EF4-FFF2-40B4-BE49-F238E27FC236}">
                <a16:creationId xmlns:a16="http://schemas.microsoft.com/office/drawing/2014/main" id="{3AD6B2CC-AF1A-34E5-4DF0-01CB785DF450}"/>
              </a:ext>
            </a:extLst>
          </p:cNvPr>
          <p:cNvSpPr txBox="1">
            <a:spLocks/>
          </p:cNvSpPr>
          <p:nvPr/>
        </p:nvSpPr>
        <p:spPr>
          <a:xfrm>
            <a:off x="812871" y="2595586"/>
            <a:ext cx="10115541" cy="1351028"/>
          </a:xfrm>
          <a:prstGeom prst="rect">
            <a:avLst/>
          </a:prstGeom>
        </p:spPr>
        <p:txBody>
          <a:bodyPr vert="horz" lIns="45720" tIns="22860" rIns="45720" bIns="2286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>
              <a:defRPr/>
            </a:pPr>
            <a:r>
              <a:rPr lang="fr-FR" sz="3200" dirty="0">
                <a:solidFill>
                  <a:srgbClr val="5A8AC7"/>
                </a:solidFill>
                <a:latin typeface="Marianne" panose="02000000000000000000" pitchFamily="50" charset="0"/>
                <a:sym typeface="Helvetica Neue"/>
              </a:rPr>
              <a:t>3 – Calendrier du projet</a:t>
            </a:r>
          </a:p>
          <a:p>
            <a:pPr defTabSz="457200">
              <a:defRPr/>
            </a:pPr>
            <a:endParaRPr lang="fr-FR" sz="3200" dirty="0">
              <a:solidFill>
                <a:srgbClr val="409D61"/>
              </a:solidFill>
              <a:latin typeface="Marianne" panose="02000000000000000000" pitchFamily="50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973629954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86D134-05DC-D559-7526-BBC8C5845C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2BE487D-3FC9-A84D-210F-021D1E7D5E96}"/>
              </a:ext>
            </a:extLst>
          </p:cNvPr>
          <p:cNvSpPr/>
          <p:nvPr/>
        </p:nvSpPr>
        <p:spPr>
          <a:xfrm flipV="1">
            <a:off x="-13539" y="6365287"/>
            <a:ext cx="12192000" cy="529162"/>
          </a:xfrm>
          <a:prstGeom prst="rect">
            <a:avLst/>
          </a:prstGeom>
          <a:solidFill>
            <a:srgbClr val="409D6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559A83B-A896-0347-6DD6-FD47F7B43D0E}"/>
              </a:ext>
            </a:extLst>
          </p:cNvPr>
          <p:cNvSpPr/>
          <p:nvPr/>
        </p:nvSpPr>
        <p:spPr>
          <a:xfrm>
            <a:off x="548928" y="1468955"/>
            <a:ext cx="2718927" cy="248263"/>
          </a:xfrm>
          <a:prstGeom prst="rect">
            <a:avLst/>
          </a:prstGeom>
          <a:solidFill>
            <a:srgbClr val="BACEE8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6" name="Image 5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76C60BE3-A140-D803-46DD-A363D95F33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317" y="-58902"/>
            <a:ext cx="1603504" cy="1135022"/>
          </a:xfrm>
          <a:prstGeom prst="rect">
            <a:avLst/>
          </a:prstGeom>
        </p:spPr>
      </p:pic>
      <p:pic>
        <p:nvPicPr>
          <p:cNvPr id="8" name="Picture 2" descr="Picture 2">
            <a:extLst>
              <a:ext uri="{FF2B5EF4-FFF2-40B4-BE49-F238E27FC236}">
                <a16:creationId xmlns:a16="http://schemas.microsoft.com/office/drawing/2014/main" id="{FCD97AF7-BD4C-1205-B7D0-484FC96639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588" y="228132"/>
            <a:ext cx="1156364" cy="5685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2">
            <a:extLst>
              <a:ext uri="{FF2B5EF4-FFF2-40B4-BE49-F238E27FC236}">
                <a16:creationId xmlns:a16="http://schemas.microsoft.com/office/drawing/2014/main" id="{79362906-07C2-53D3-4609-1EEFC3D730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" t="-90" r="-35" b="-90"/>
          <a:stretch>
            <a:fillRect/>
          </a:stretch>
        </p:blipFill>
        <p:spPr bwMode="auto">
          <a:xfrm>
            <a:off x="1540739" y="282805"/>
            <a:ext cx="1246578" cy="481774"/>
          </a:xfrm>
          <a:prstGeom prst="rect">
            <a:avLst/>
          </a:prstGeom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5FBA6FAD-09CD-78F2-9C3F-42441B5C7AF3}"/>
              </a:ext>
            </a:extLst>
          </p:cNvPr>
          <p:cNvCxnSpPr>
            <a:cxnSpLocks/>
          </p:cNvCxnSpPr>
          <p:nvPr/>
        </p:nvCxnSpPr>
        <p:spPr>
          <a:xfrm>
            <a:off x="5046177" y="348253"/>
            <a:ext cx="0" cy="40230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CA85B4CA-D887-5B3F-2CDA-7A6F45E39A12}"/>
              </a:ext>
            </a:extLst>
          </p:cNvPr>
          <p:cNvSpPr txBox="1"/>
          <p:nvPr/>
        </p:nvSpPr>
        <p:spPr>
          <a:xfrm>
            <a:off x="4354726" y="381484"/>
            <a:ext cx="593974" cy="2975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algn="r" defTabSz="1219169" hangingPunct="0"/>
            <a:r>
              <a:rPr lang="fr-FR" sz="800" kern="0" err="1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co</a:t>
            </a:r>
            <a:r>
              <a:rPr lang="fr-FR" sz="800" kern="0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-porté par</a:t>
            </a:r>
          </a:p>
        </p:txBody>
      </p:sp>
      <p:grpSp>
        <p:nvGrpSpPr>
          <p:cNvPr id="18" name="Image 48">
            <a:extLst>
              <a:ext uri="{FF2B5EF4-FFF2-40B4-BE49-F238E27FC236}">
                <a16:creationId xmlns:a16="http://schemas.microsoft.com/office/drawing/2014/main" id="{9DE307F1-D0C3-B843-9969-178136C92B2E}"/>
              </a:ext>
            </a:extLst>
          </p:cNvPr>
          <p:cNvGrpSpPr/>
          <p:nvPr/>
        </p:nvGrpSpPr>
        <p:grpSpPr>
          <a:xfrm>
            <a:off x="5143655" y="371158"/>
            <a:ext cx="797984" cy="347807"/>
            <a:chOff x="0" y="0"/>
            <a:chExt cx="1963661" cy="855875"/>
          </a:xfrm>
        </p:grpSpPr>
        <p:sp>
          <p:nvSpPr>
            <p:cNvPr id="16" name="Rectangle">
              <a:extLst>
                <a:ext uri="{FF2B5EF4-FFF2-40B4-BE49-F238E27FC236}">
                  <a16:creationId xmlns:a16="http://schemas.microsoft.com/office/drawing/2014/main" id="{58888835-2FCD-542D-240A-465B6ABDB978}"/>
                </a:ext>
              </a:extLst>
            </p:cNvPr>
            <p:cNvSpPr/>
            <p:nvPr/>
          </p:nvSpPr>
          <p:spPr>
            <a:xfrm>
              <a:off x="0" y="0"/>
              <a:ext cx="1963661" cy="85587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defTabSz="304746" hangingPunct="0">
                <a:defRPr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 lang="fr-FR" sz="1200" kern="0">
                <a:solidFill>
                  <a:srgbClr val="000000"/>
                </a:solidFill>
                <a:latin typeface="Calibri"/>
                <a:cs typeface="Calibri"/>
                <a:sym typeface="Calibri"/>
              </a:endParaRPr>
            </a:p>
          </p:txBody>
        </p:sp>
        <p:pic>
          <p:nvPicPr>
            <p:cNvPr id="17" name="image21.png" descr="image21.png">
              <a:extLst>
                <a:ext uri="{FF2B5EF4-FFF2-40B4-BE49-F238E27FC236}">
                  <a16:creationId xmlns:a16="http://schemas.microsoft.com/office/drawing/2014/main" id="{02F78E34-D484-692D-E8FA-FE70F526D96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0"/>
              <a:ext cx="1963661" cy="8558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0" name="Image 19" descr="Une image contenant Graphique, Police, cercle, logo&#10;&#10;Description générée automatiquement">
            <a:extLst>
              <a:ext uri="{FF2B5EF4-FFF2-40B4-BE49-F238E27FC236}">
                <a16:creationId xmlns:a16="http://schemas.microsoft.com/office/drawing/2014/main" id="{25854EB9-3EB7-54B8-6C39-CECFFF787C4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059" y="359285"/>
            <a:ext cx="405293" cy="405293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0963A36C-F4B1-8063-01DB-3ECD84ED1B58}"/>
              </a:ext>
            </a:extLst>
          </p:cNvPr>
          <p:cNvSpPr txBox="1"/>
          <p:nvPr/>
        </p:nvSpPr>
        <p:spPr>
          <a:xfrm>
            <a:off x="382170" y="1128105"/>
            <a:ext cx="8355428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defTabSz="2438338" hangingPunct="0"/>
            <a:r>
              <a:rPr lang="fr-FR" sz="3200" b="1" dirty="0">
                <a:solidFill>
                  <a:srgbClr val="23211F"/>
                </a:solidFill>
                <a:latin typeface="Marianne"/>
              </a:rPr>
              <a:t>Calendrier du projet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93337554-E70C-0207-A131-8F9435A1363D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133405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75CB2F-433F-4A42-BDA5-BA967C73BC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32CA037E-FF10-968E-B8F5-445D8E8BF9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317" y="-58902"/>
            <a:ext cx="1603504" cy="1135022"/>
          </a:xfrm>
          <a:prstGeom prst="rect">
            <a:avLst/>
          </a:prstGeom>
        </p:spPr>
      </p:pic>
      <p:pic>
        <p:nvPicPr>
          <p:cNvPr id="4" name="Picture 2" descr="Picture 2">
            <a:extLst>
              <a:ext uri="{FF2B5EF4-FFF2-40B4-BE49-F238E27FC236}">
                <a16:creationId xmlns:a16="http://schemas.microsoft.com/office/drawing/2014/main" id="{D30BC0BC-38FF-B1EF-0BDF-D20B714A04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588" y="228132"/>
            <a:ext cx="1156364" cy="5685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Image2">
            <a:extLst>
              <a:ext uri="{FF2B5EF4-FFF2-40B4-BE49-F238E27FC236}">
                <a16:creationId xmlns:a16="http://schemas.microsoft.com/office/drawing/2014/main" id="{44F21CFE-4330-87AF-2AE0-F1C35B2998D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" t="-90" r="-35" b="-90"/>
          <a:stretch>
            <a:fillRect/>
          </a:stretch>
        </p:blipFill>
        <p:spPr bwMode="auto">
          <a:xfrm>
            <a:off x="1540739" y="282805"/>
            <a:ext cx="1246578" cy="481774"/>
          </a:xfrm>
          <a:prstGeom prst="rect">
            <a:avLst/>
          </a:prstGeom>
        </p:spPr>
      </p:pic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E4BD875C-1100-744B-2449-2A6C2F605A3B}"/>
              </a:ext>
            </a:extLst>
          </p:cNvPr>
          <p:cNvCxnSpPr>
            <a:cxnSpLocks/>
          </p:cNvCxnSpPr>
          <p:nvPr/>
        </p:nvCxnSpPr>
        <p:spPr>
          <a:xfrm>
            <a:off x="5046177" y="348253"/>
            <a:ext cx="0" cy="40230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8BB9EC4C-DB36-4571-FD64-A9BED2299C04}"/>
              </a:ext>
            </a:extLst>
          </p:cNvPr>
          <p:cNvSpPr txBox="1"/>
          <p:nvPr/>
        </p:nvSpPr>
        <p:spPr>
          <a:xfrm>
            <a:off x="4354726" y="381484"/>
            <a:ext cx="593974" cy="2975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algn="r" defTabSz="1219169" hangingPunct="0"/>
            <a:r>
              <a:rPr lang="fr-FR" sz="800" kern="0" err="1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co</a:t>
            </a:r>
            <a:r>
              <a:rPr lang="fr-FR" sz="800" kern="0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-porté par</a:t>
            </a:r>
          </a:p>
        </p:txBody>
      </p:sp>
      <p:grpSp>
        <p:nvGrpSpPr>
          <p:cNvPr id="20" name="Image 48">
            <a:extLst>
              <a:ext uri="{FF2B5EF4-FFF2-40B4-BE49-F238E27FC236}">
                <a16:creationId xmlns:a16="http://schemas.microsoft.com/office/drawing/2014/main" id="{8A59AF29-E229-30F8-2B60-F6274ECEF947}"/>
              </a:ext>
            </a:extLst>
          </p:cNvPr>
          <p:cNvGrpSpPr/>
          <p:nvPr/>
        </p:nvGrpSpPr>
        <p:grpSpPr>
          <a:xfrm>
            <a:off x="5143655" y="371158"/>
            <a:ext cx="797984" cy="347807"/>
            <a:chOff x="0" y="0"/>
            <a:chExt cx="1963660" cy="855874"/>
          </a:xfrm>
        </p:grpSpPr>
        <p:sp>
          <p:nvSpPr>
            <p:cNvPr id="21" name="Rectangle">
              <a:extLst>
                <a:ext uri="{FF2B5EF4-FFF2-40B4-BE49-F238E27FC236}">
                  <a16:creationId xmlns:a16="http://schemas.microsoft.com/office/drawing/2014/main" id="{BF16FADB-F25B-21A6-D5AE-CD3B08E47F69}"/>
                </a:ext>
              </a:extLst>
            </p:cNvPr>
            <p:cNvSpPr/>
            <p:nvPr/>
          </p:nvSpPr>
          <p:spPr>
            <a:xfrm>
              <a:off x="0" y="0"/>
              <a:ext cx="1963661" cy="85587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defTabSz="304746" hangingPunct="0">
                <a:defRPr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 lang="fr-FR" sz="1200" kern="0">
                <a:solidFill>
                  <a:srgbClr val="000000"/>
                </a:solidFill>
                <a:latin typeface="Calibri"/>
                <a:cs typeface="Calibri"/>
                <a:sym typeface="Calibri"/>
              </a:endParaRPr>
            </a:p>
          </p:txBody>
        </p:sp>
        <p:pic>
          <p:nvPicPr>
            <p:cNvPr id="22" name="image21.png" descr="image21.png">
              <a:extLst>
                <a:ext uri="{FF2B5EF4-FFF2-40B4-BE49-F238E27FC236}">
                  <a16:creationId xmlns:a16="http://schemas.microsoft.com/office/drawing/2014/main" id="{8CC79A42-FB8C-D832-14AF-B63FAEA6E09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0" y="0"/>
              <a:ext cx="1963661" cy="8558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5" name="Image 4" descr="Une image contenant Graphique, Police, cercle, logo&#10;&#10;Description générée automatiquement">
            <a:extLst>
              <a:ext uri="{FF2B5EF4-FFF2-40B4-BE49-F238E27FC236}">
                <a16:creationId xmlns:a16="http://schemas.microsoft.com/office/drawing/2014/main" id="{46089061-71F3-0F09-1000-39987646A7A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059" y="359285"/>
            <a:ext cx="405293" cy="405293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C70DC1AF-54EB-8271-C8BB-E695CBBA2B77}"/>
              </a:ext>
            </a:extLst>
          </p:cNvPr>
          <p:cNvSpPr txBox="1"/>
          <p:nvPr/>
        </p:nvSpPr>
        <p:spPr>
          <a:xfrm>
            <a:off x="11626483" y="6458667"/>
            <a:ext cx="250069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1200">
                <a:solidFill>
                  <a:srgbClr val="23211F"/>
                </a:solidFill>
                <a:latin typeface="Marianne" panose="02000000000000000000" pitchFamily="50" charset="0"/>
                <a:sym typeface="Helvetica Neue"/>
              </a:rPr>
              <a:t>2</a:t>
            </a:r>
            <a:r>
              <a:rPr kumimoji="0" lang="fr-FR" sz="1200" b="0" i="0" u="none" strike="noStrike" cap="none" spc="0" normalizeH="0" baseline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sym typeface="Helvetica Neue"/>
              </a:rPr>
              <a:t>/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7C2FDE6-753E-1CE1-4387-31D19312E348}"/>
              </a:ext>
            </a:extLst>
          </p:cNvPr>
          <p:cNvSpPr/>
          <p:nvPr/>
        </p:nvSpPr>
        <p:spPr>
          <a:xfrm flipV="1">
            <a:off x="0" y="6337715"/>
            <a:ext cx="12192000" cy="529162"/>
          </a:xfrm>
          <a:prstGeom prst="rect">
            <a:avLst/>
          </a:prstGeom>
          <a:solidFill>
            <a:srgbClr val="409D6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04901C48-6A05-D372-89A5-DE76EEDCA52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13</a:t>
            </a:fld>
            <a:endParaRPr lang="fr-FR"/>
          </a:p>
        </p:txBody>
      </p:sp>
      <p:sp>
        <p:nvSpPr>
          <p:cNvPr id="7" name="Titre 5">
            <a:extLst>
              <a:ext uri="{FF2B5EF4-FFF2-40B4-BE49-F238E27FC236}">
                <a16:creationId xmlns:a16="http://schemas.microsoft.com/office/drawing/2014/main" id="{95CDCFF4-95E5-C926-873E-7F15D689AF52}"/>
              </a:ext>
            </a:extLst>
          </p:cNvPr>
          <p:cNvSpPr txBox="1">
            <a:spLocks/>
          </p:cNvSpPr>
          <p:nvPr/>
        </p:nvSpPr>
        <p:spPr>
          <a:xfrm>
            <a:off x="812871" y="2595586"/>
            <a:ext cx="10115541" cy="1351028"/>
          </a:xfrm>
          <a:prstGeom prst="rect">
            <a:avLst/>
          </a:prstGeom>
        </p:spPr>
        <p:txBody>
          <a:bodyPr vert="horz" lIns="45720" tIns="22860" rIns="45720" bIns="2286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>
              <a:defRPr/>
            </a:pPr>
            <a:r>
              <a:rPr lang="fr-FR" sz="3200" dirty="0">
                <a:solidFill>
                  <a:srgbClr val="5A8AC7"/>
                </a:solidFill>
                <a:latin typeface="Marianne" panose="02000000000000000000" pitchFamily="50" charset="0"/>
                <a:sym typeface="Helvetica Neue"/>
              </a:rPr>
              <a:t>4 – Présentation budgétaire et aide demandée</a:t>
            </a:r>
          </a:p>
          <a:p>
            <a:pPr defTabSz="457200">
              <a:defRPr/>
            </a:pPr>
            <a:endParaRPr lang="fr-FR" sz="3200" dirty="0">
              <a:solidFill>
                <a:srgbClr val="409D61"/>
              </a:solidFill>
              <a:latin typeface="Marianne" panose="02000000000000000000" pitchFamily="50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89483212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35F572-8EAC-6963-14E0-AFF6A007B7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3D63142-DDF6-FB04-C392-D98ECA8E42D0}"/>
              </a:ext>
            </a:extLst>
          </p:cNvPr>
          <p:cNvSpPr/>
          <p:nvPr/>
        </p:nvSpPr>
        <p:spPr>
          <a:xfrm flipV="1">
            <a:off x="-13539" y="6365287"/>
            <a:ext cx="12192000" cy="529162"/>
          </a:xfrm>
          <a:prstGeom prst="rect">
            <a:avLst/>
          </a:prstGeom>
          <a:solidFill>
            <a:srgbClr val="409D6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752A1E3-FE22-C176-2A46-71F80689EE21}"/>
              </a:ext>
            </a:extLst>
          </p:cNvPr>
          <p:cNvSpPr/>
          <p:nvPr/>
        </p:nvSpPr>
        <p:spPr>
          <a:xfrm>
            <a:off x="548928" y="1468955"/>
            <a:ext cx="2718927" cy="248263"/>
          </a:xfrm>
          <a:prstGeom prst="rect">
            <a:avLst/>
          </a:prstGeom>
          <a:solidFill>
            <a:srgbClr val="BACEE8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6" name="Image 5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E994E053-A75B-F24A-1FCF-35B4904A07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317" y="-58902"/>
            <a:ext cx="1603504" cy="1135022"/>
          </a:xfrm>
          <a:prstGeom prst="rect">
            <a:avLst/>
          </a:prstGeom>
        </p:spPr>
      </p:pic>
      <p:pic>
        <p:nvPicPr>
          <p:cNvPr id="8" name="Picture 2" descr="Picture 2">
            <a:extLst>
              <a:ext uri="{FF2B5EF4-FFF2-40B4-BE49-F238E27FC236}">
                <a16:creationId xmlns:a16="http://schemas.microsoft.com/office/drawing/2014/main" id="{22396061-E300-5FBF-26DE-BDB3DC0066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588" y="228132"/>
            <a:ext cx="1156364" cy="5685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2">
            <a:extLst>
              <a:ext uri="{FF2B5EF4-FFF2-40B4-BE49-F238E27FC236}">
                <a16:creationId xmlns:a16="http://schemas.microsoft.com/office/drawing/2014/main" id="{DE190208-DACA-0CD3-574F-8ADB8828A3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" t="-90" r="-35" b="-90"/>
          <a:stretch>
            <a:fillRect/>
          </a:stretch>
        </p:blipFill>
        <p:spPr bwMode="auto">
          <a:xfrm>
            <a:off x="1540739" y="282805"/>
            <a:ext cx="1246578" cy="481774"/>
          </a:xfrm>
          <a:prstGeom prst="rect">
            <a:avLst/>
          </a:prstGeom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62AEB6B9-99E4-AE53-C63E-70AF9BF52423}"/>
              </a:ext>
            </a:extLst>
          </p:cNvPr>
          <p:cNvCxnSpPr>
            <a:cxnSpLocks/>
          </p:cNvCxnSpPr>
          <p:nvPr/>
        </p:nvCxnSpPr>
        <p:spPr>
          <a:xfrm>
            <a:off x="5046177" y="348253"/>
            <a:ext cx="0" cy="40230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192A83F0-69A9-3F8E-ACA2-B22479B00A11}"/>
              </a:ext>
            </a:extLst>
          </p:cNvPr>
          <p:cNvSpPr txBox="1"/>
          <p:nvPr/>
        </p:nvSpPr>
        <p:spPr>
          <a:xfrm>
            <a:off x="4354726" y="381484"/>
            <a:ext cx="593974" cy="2975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algn="r" defTabSz="1219169" hangingPunct="0"/>
            <a:r>
              <a:rPr lang="fr-FR" sz="800" kern="0" err="1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co</a:t>
            </a:r>
            <a:r>
              <a:rPr lang="fr-FR" sz="800" kern="0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-porté par</a:t>
            </a:r>
          </a:p>
        </p:txBody>
      </p:sp>
      <p:grpSp>
        <p:nvGrpSpPr>
          <p:cNvPr id="18" name="Image 48">
            <a:extLst>
              <a:ext uri="{FF2B5EF4-FFF2-40B4-BE49-F238E27FC236}">
                <a16:creationId xmlns:a16="http://schemas.microsoft.com/office/drawing/2014/main" id="{2AC9E367-F16A-CDDF-7BF3-4842BFB02667}"/>
              </a:ext>
            </a:extLst>
          </p:cNvPr>
          <p:cNvGrpSpPr/>
          <p:nvPr/>
        </p:nvGrpSpPr>
        <p:grpSpPr>
          <a:xfrm>
            <a:off x="5143655" y="371158"/>
            <a:ext cx="797984" cy="347807"/>
            <a:chOff x="0" y="0"/>
            <a:chExt cx="1963661" cy="855875"/>
          </a:xfrm>
        </p:grpSpPr>
        <p:sp>
          <p:nvSpPr>
            <p:cNvPr id="16" name="Rectangle">
              <a:extLst>
                <a:ext uri="{FF2B5EF4-FFF2-40B4-BE49-F238E27FC236}">
                  <a16:creationId xmlns:a16="http://schemas.microsoft.com/office/drawing/2014/main" id="{366D8C03-7A87-429F-471F-72F0279E4CB2}"/>
                </a:ext>
              </a:extLst>
            </p:cNvPr>
            <p:cNvSpPr/>
            <p:nvPr/>
          </p:nvSpPr>
          <p:spPr>
            <a:xfrm>
              <a:off x="0" y="0"/>
              <a:ext cx="1963661" cy="85587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defTabSz="304746" hangingPunct="0">
                <a:defRPr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 lang="fr-FR" sz="1200" kern="0">
                <a:solidFill>
                  <a:srgbClr val="000000"/>
                </a:solidFill>
                <a:latin typeface="Calibri"/>
                <a:cs typeface="Calibri"/>
                <a:sym typeface="Calibri"/>
              </a:endParaRPr>
            </a:p>
          </p:txBody>
        </p:sp>
        <p:pic>
          <p:nvPicPr>
            <p:cNvPr id="17" name="image21.png" descr="image21.png">
              <a:extLst>
                <a:ext uri="{FF2B5EF4-FFF2-40B4-BE49-F238E27FC236}">
                  <a16:creationId xmlns:a16="http://schemas.microsoft.com/office/drawing/2014/main" id="{1DFCF395-E712-086F-B0E8-371F31F1D1A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0"/>
              <a:ext cx="1963661" cy="8558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0" name="Image 19" descr="Une image contenant Graphique, Police, cercle, logo&#10;&#10;Description générée automatiquement">
            <a:extLst>
              <a:ext uri="{FF2B5EF4-FFF2-40B4-BE49-F238E27FC236}">
                <a16:creationId xmlns:a16="http://schemas.microsoft.com/office/drawing/2014/main" id="{FBA8887E-E968-2E0E-BC3F-99DFE2B6DB2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059" y="359285"/>
            <a:ext cx="405293" cy="405293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FAEF1DA4-2AF3-94BB-25F6-3C48870C9FD2}"/>
              </a:ext>
            </a:extLst>
          </p:cNvPr>
          <p:cNvSpPr txBox="1"/>
          <p:nvPr/>
        </p:nvSpPr>
        <p:spPr>
          <a:xfrm>
            <a:off x="382170" y="1128105"/>
            <a:ext cx="8355428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defTabSz="2438338" hangingPunct="0"/>
            <a:r>
              <a:rPr lang="fr-FR" sz="3200" b="1" dirty="0">
                <a:solidFill>
                  <a:srgbClr val="23211F"/>
                </a:solidFill>
                <a:latin typeface="Marianne"/>
              </a:rPr>
              <a:t>Présentation budgétaire et aide demandée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999E08C3-AFB7-7F11-038E-404618C201E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15799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re 5">
            <a:extLst>
              <a:ext uri="{FF2B5EF4-FFF2-40B4-BE49-F238E27FC236}">
                <a16:creationId xmlns:a16="http://schemas.microsoft.com/office/drawing/2014/main" id="{9F95F34A-126D-56F9-828C-6B2AF139F9AC}"/>
              </a:ext>
            </a:extLst>
          </p:cNvPr>
          <p:cNvSpPr txBox="1">
            <a:spLocks/>
          </p:cNvSpPr>
          <p:nvPr/>
        </p:nvSpPr>
        <p:spPr>
          <a:xfrm>
            <a:off x="727567" y="1204965"/>
            <a:ext cx="5278276" cy="481774"/>
          </a:xfrm>
          <a:prstGeom prst="rect">
            <a:avLst/>
          </a:prstGeom>
        </p:spPr>
        <p:txBody>
          <a:bodyPr vert="horz" lIns="45720" tIns="22860" rIns="45720" bIns="2286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>
              <a:defRPr/>
            </a:pPr>
            <a:r>
              <a:rPr lang="fr-FR" sz="3200" dirty="0">
                <a:solidFill>
                  <a:srgbClr val="5A8AC7"/>
                </a:solidFill>
                <a:latin typeface="Marianne" panose="02000000000000000000" pitchFamily="50" charset="0"/>
                <a:sym typeface="Helvetica Neue"/>
              </a:rPr>
              <a:t>Sommaire : </a:t>
            </a:r>
          </a:p>
        </p:txBody>
      </p:sp>
      <p:pic>
        <p:nvPicPr>
          <p:cNvPr id="2" name="Image 1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CD986AAE-D23E-C9BA-E4C0-3BA547DD3C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317" y="-58902"/>
            <a:ext cx="1603504" cy="1135022"/>
          </a:xfrm>
          <a:prstGeom prst="rect">
            <a:avLst/>
          </a:prstGeom>
        </p:spPr>
      </p:pic>
      <p:pic>
        <p:nvPicPr>
          <p:cNvPr id="4" name="Picture 2" descr="Picture 2">
            <a:extLst>
              <a:ext uri="{FF2B5EF4-FFF2-40B4-BE49-F238E27FC236}">
                <a16:creationId xmlns:a16="http://schemas.microsoft.com/office/drawing/2014/main" id="{0F7F9F34-A830-7348-D801-8B9317A011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588" y="228132"/>
            <a:ext cx="1156364" cy="5685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Image2">
            <a:extLst>
              <a:ext uri="{FF2B5EF4-FFF2-40B4-BE49-F238E27FC236}">
                <a16:creationId xmlns:a16="http://schemas.microsoft.com/office/drawing/2014/main" id="{538E9CCB-D318-4FAE-93AD-35E07DF809F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" t="-90" r="-35" b="-90"/>
          <a:stretch>
            <a:fillRect/>
          </a:stretch>
        </p:blipFill>
        <p:spPr bwMode="auto">
          <a:xfrm>
            <a:off x="1540739" y="282805"/>
            <a:ext cx="1246578" cy="481774"/>
          </a:xfrm>
          <a:prstGeom prst="rect">
            <a:avLst/>
          </a:prstGeom>
        </p:spPr>
      </p:pic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E632B845-8144-309E-8E7D-72E9C8E847DD}"/>
              </a:ext>
            </a:extLst>
          </p:cNvPr>
          <p:cNvCxnSpPr>
            <a:cxnSpLocks/>
          </p:cNvCxnSpPr>
          <p:nvPr/>
        </p:nvCxnSpPr>
        <p:spPr>
          <a:xfrm>
            <a:off x="5046177" y="348253"/>
            <a:ext cx="0" cy="40230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068382A8-4C14-E054-D52C-2955028D8024}"/>
              </a:ext>
            </a:extLst>
          </p:cNvPr>
          <p:cNvSpPr txBox="1"/>
          <p:nvPr/>
        </p:nvSpPr>
        <p:spPr>
          <a:xfrm>
            <a:off x="4354726" y="381484"/>
            <a:ext cx="593974" cy="2975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algn="r" defTabSz="1219169" hangingPunct="0"/>
            <a:r>
              <a:rPr lang="fr-FR" sz="800" kern="0" err="1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co</a:t>
            </a:r>
            <a:r>
              <a:rPr lang="fr-FR" sz="800" kern="0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-porté par</a:t>
            </a:r>
          </a:p>
        </p:txBody>
      </p:sp>
      <p:grpSp>
        <p:nvGrpSpPr>
          <p:cNvPr id="20" name="Image 48">
            <a:extLst>
              <a:ext uri="{FF2B5EF4-FFF2-40B4-BE49-F238E27FC236}">
                <a16:creationId xmlns:a16="http://schemas.microsoft.com/office/drawing/2014/main" id="{2C2CEF42-F827-917A-F092-304EC2894A99}"/>
              </a:ext>
            </a:extLst>
          </p:cNvPr>
          <p:cNvGrpSpPr/>
          <p:nvPr/>
        </p:nvGrpSpPr>
        <p:grpSpPr>
          <a:xfrm>
            <a:off x="5143655" y="371158"/>
            <a:ext cx="797984" cy="347807"/>
            <a:chOff x="0" y="0"/>
            <a:chExt cx="1963660" cy="855874"/>
          </a:xfrm>
        </p:grpSpPr>
        <p:sp>
          <p:nvSpPr>
            <p:cNvPr id="21" name="Rectangle">
              <a:extLst>
                <a:ext uri="{FF2B5EF4-FFF2-40B4-BE49-F238E27FC236}">
                  <a16:creationId xmlns:a16="http://schemas.microsoft.com/office/drawing/2014/main" id="{227D9FD2-BEA6-15AC-CF85-095C29F70E6E}"/>
                </a:ext>
              </a:extLst>
            </p:cNvPr>
            <p:cNvSpPr/>
            <p:nvPr/>
          </p:nvSpPr>
          <p:spPr>
            <a:xfrm>
              <a:off x="0" y="0"/>
              <a:ext cx="1963661" cy="85587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defTabSz="304746" hangingPunct="0">
                <a:defRPr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 lang="fr-FR" sz="1200" kern="0">
                <a:solidFill>
                  <a:srgbClr val="000000"/>
                </a:solidFill>
                <a:latin typeface="Calibri"/>
                <a:cs typeface="Calibri"/>
                <a:sym typeface="Calibri"/>
              </a:endParaRPr>
            </a:p>
          </p:txBody>
        </p:sp>
        <p:pic>
          <p:nvPicPr>
            <p:cNvPr id="22" name="image21.png" descr="image21.png">
              <a:extLst>
                <a:ext uri="{FF2B5EF4-FFF2-40B4-BE49-F238E27FC236}">
                  <a16:creationId xmlns:a16="http://schemas.microsoft.com/office/drawing/2014/main" id="{DCA10F63-00B1-8E5A-475D-1723AE67CC0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0" y="0"/>
              <a:ext cx="1963661" cy="8558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9" name="Espace réservé du contenu 8">
            <a:extLst>
              <a:ext uri="{FF2B5EF4-FFF2-40B4-BE49-F238E27FC236}">
                <a16:creationId xmlns:a16="http://schemas.microsoft.com/office/drawing/2014/main" id="{50481144-8390-8F4C-A458-47AD9EBD6312}"/>
              </a:ext>
            </a:extLst>
          </p:cNvPr>
          <p:cNvSpPr txBox="1">
            <a:spLocks/>
          </p:cNvSpPr>
          <p:nvPr/>
        </p:nvSpPr>
        <p:spPr>
          <a:xfrm>
            <a:off x="1077790" y="1886990"/>
            <a:ext cx="10155300" cy="3766045"/>
          </a:xfrm>
          <a:prstGeom prst="rect">
            <a:avLst/>
          </a:prstGeom>
        </p:spPr>
        <p:txBody>
          <a:bodyPr vert="horz" lIns="45720" tIns="22860" rIns="45720" bIns="22860" numCol="2" spcCol="900000" rtlCol="0" anchor="t">
            <a:noAutofit/>
          </a:bodyPr>
          <a:lstStyle>
            <a:lvl1pPr marL="358775" indent="-3587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1825" indent="-2730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lphaLcParenR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lnSpc>
                <a:spcPct val="150000"/>
              </a:lnSpc>
              <a:spcAft>
                <a:spcPts val="600"/>
              </a:spcAft>
            </a:pPr>
            <a:r>
              <a:rPr lang="fr-FR" sz="1800" b="0" dirty="0">
                <a:solidFill>
                  <a:srgbClr val="409D61"/>
                </a:solidFill>
                <a:latin typeface="Marianne"/>
                <a:sym typeface="Helvetica Neue"/>
              </a:rPr>
              <a:t>Rappel du programme Alt Impact </a:t>
            </a:r>
          </a:p>
          <a:p>
            <a:pPr defTabSz="457200">
              <a:lnSpc>
                <a:spcPct val="150000"/>
              </a:lnSpc>
              <a:spcAft>
                <a:spcPts val="600"/>
              </a:spcAft>
            </a:pPr>
            <a:r>
              <a:rPr lang="fr-FR" sz="1800" b="0" dirty="0">
                <a:solidFill>
                  <a:srgbClr val="409D61"/>
                </a:solidFill>
                <a:latin typeface="Marianne"/>
                <a:sym typeface="Helvetica Neue"/>
              </a:rPr>
              <a:t>Présentation du projet :</a:t>
            </a:r>
          </a:p>
          <a:p>
            <a:pPr lvl="1" defTabSz="457200">
              <a:lnSpc>
                <a:spcPct val="150000"/>
              </a:lnSpc>
              <a:spcAft>
                <a:spcPts val="600"/>
              </a:spcAft>
            </a:pPr>
            <a:r>
              <a:rPr lang="fr-FR" sz="1800" dirty="0">
                <a:solidFill>
                  <a:srgbClr val="409D61"/>
                </a:solidFill>
                <a:latin typeface="Marianne"/>
                <a:sym typeface="Helvetica Neue"/>
              </a:rPr>
              <a:t>Présentation du ou des porteurs </a:t>
            </a:r>
          </a:p>
          <a:p>
            <a:pPr lvl="1" defTabSz="457200">
              <a:lnSpc>
                <a:spcPct val="150000"/>
              </a:lnSpc>
              <a:spcAft>
                <a:spcPts val="600"/>
              </a:spcAft>
            </a:pPr>
            <a:r>
              <a:rPr lang="fr-FR" sz="1800" dirty="0">
                <a:solidFill>
                  <a:srgbClr val="409D61"/>
                </a:solidFill>
                <a:latin typeface="Marianne"/>
                <a:sym typeface="Helvetica Neue"/>
              </a:rPr>
              <a:t>Contexte et enjeux du programme d’actions </a:t>
            </a:r>
          </a:p>
          <a:p>
            <a:pPr lvl="1" defTabSz="457200">
              <a:lnSpc>
                <a:spcPct val="150000"/>
              </a:lnSpc>
              <a:spcAft>
                <a:spcPts val="600"/>
              </a:spcAft>
            </a:pPr>
            <a:r>
              <a:rPr lang="fr-FR" sz="1800" dirty="0">
                <a:solidFill>
                  <a:srgbClr val="409D61"/>
                </a:solidFill>
                <a:latin typeface="Marianne"/>
                <a:sym typeface="Helvetica Neue"/>
              </a:rPr>
              <a:t>Présentation de la cible et objectifs </a:t>
            </a:r>
          </a:p>
          <a:p>
            <a:pPr lvl="1" defTabSz="457200">
              <a:lnSpc>
                <a:spcPct val="150000"/>
              </a:lnSpc>
              <a:spcAft>
                <a:spcPts val="600"/>
              </a:spcAft>
            </a:pPr>
            <a:r>
              <a:rPr lang="fr-FR" sz="1800" dirty="0">
                <a:solidFill>
                  <a:srgbClr val="409D61"/>
                </a:solidFill>
                <a:latin typeface="Marianne"/>
                <a:sym typeface="Helvetica Neue"/>
              </a:rPr>
              <a:t>Descriptif du programme d’actions</a:t>
            </a:r>
          </a:p>
          <a:p>
            <a:pPr lvl="1" defTabSz="457200">
              <a:lnSpc>
                <a:spcPct val="150000"/>
              </a:lnSpc>
              <a:spcAft>
                <a:spcPts val="600"/>
              </a:spcAft>
            </a:pPr>
            <a:endParaRPr lang="fr-FR" sz="1800" dirty="0">
              <a:solidFill>
                <a:srgbClr val="409D61"/>
              </a:solidFill>
              <a:latin typeface="Marianne"/>
              <a:sym typeface="Helvetica Neue"/>
            </a:endParaRPr>
          </a:p>
          <a:p>
            <a:pPr lvl="1" defTabSz="457200">
              <a:lnSpc>
                <a:spcPct val="150000"/>
              </a:lnSpc>
              <a:spcAft>
                <a:spcPts val="600"/>
              </a:spcAft>
            </a:pPr>
            <a:r>
              <a:rPr lang="fr-FR" sz="1800" dirty="0">
                <a:solidFill>
                  <a:srgbClr val="409D61"/>
                </a:solidFill>
                <a:latin typeface="Marianne"/>
                <a:sym typeface="Helvetica Neue"/>
              </a:rPr>
              <a:t>Moyens mis en œuvre pour le suivi des actions et des objectifs </a:t>
            </a:r>
            <a:endParaRPr lang="fr-FR" sz="1800" b="0" dirty="0">
              <a:solidFill>
                <a:srgbClr val="409D61"/>
              </a:solidFill>
              <a:latin typeface="Marianne"/>
              <a:sym typeface="Helvetica Neue"/>
            </a:endParaRPr>
          </a:p>
          <a:p>
            <a:pPr defTabSz="457200">
              <a:lnSpc>
                <a:spcPct val="150000"/>
              </a:lnSpc>
              <a:spcAft>
                <a:spcPts val="600"/>
              </a:spcAft>
            </a:pPr>
            <a:r>
              <a:rPr lang="fr-FR" sz="1800" b="0" dirty="0">
                <a:solidFill>
                  <a:srgbClr val="409D61"/>
                </a:solidFill>
                <a:latin typeface="Marianne"/>
                <a:sym typeface="Helvetica Neue"/>
              </a:rPr>
              <a:t>Calendrier du projet</a:t>
            </a:r>
          </a:p>
          <a:p>
            <a:pPr defTabSz="457200">
              <a:lnSpc>
                <a:spcPct val="150000"/>
              </a:lnSpc>
              <a:spcAft>
                <a:spcPts val="600"/>
              </a:spcAft>
            </a:pPr>
            <a:r>
              <a:rPr lang="fr-FR" sz="1800" b="0" dirty="0">
                <a:solidFill>
                  <a:srgbClr val="409D61"/>
                </a:solidFill>
                <a:latin typeface="Marianne"/>
                <a:sym typeface="Helvetica Neue"/>
              </a:rPr>
              <a:t>Présentation budgétaire et aide demandée</a:t>
            </a:r>
            <a:endParaRPr lang="fr-FR" sz="1200" b="0" dirty="0">
              <a:solidFill>
                <a:srgbClr val="409D61"/>
              </a:solidFill>
              <a:latin typeface="Marianne"/>
              <a:sym typeface="Helvetica Neue"/>
            </a:endParaRPr>
          </a:p>
        </p:txBody>
      </p:sp>
      <p:pic>
        <p:nvPicPr>
          <p:cNvPr id="5" name="Image 4" descr="Une image contenant Graphique, Police, cercle, logo&#10;&#10;Description générée automatiquement">
            <a:extLst>
              <a:ext uri="{FF2B5EF4-FFF2-40B4-BE49-F238E27FC236}">
                <a16:creationId xmlns:a16="http://schemas.microsoft.com/office/drawing/2014/main" id="{D1912418-EFA8-8B4F-BA1E-B9AAE26E247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059" y="359285"/>
            <a:ext cx="405293" cy="405293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EADBEC2E-345F-A5CF-390D-ECBF0A493B92}"/>
              </a:ext>
            </a:extLst>
          </p:cNvPr>
          <p:cNvSpPr txBox="1"/>
          <p:nvPr/>
        </p:nvSpPr>
        <p:spPr>
          <a:xfrm>
            <a:off x="11626483" y="6458667"/>
            <a:ext cx="250069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1200">
                <a:solidFill>
                  <a:srgbClr val="23211F"/>
                </a:solidFill>
                <a:latin typeface="Marianne" panose="02000000000000000000" pitchFamily="50" charset="0"/>
                <a:sym typeface="Helvetica Neue"/>
              </a:rPr>
              <a:t>2</a:t>
            </a:r>
            <a:r>
              <a:rPr kumimoji="0" lang="fr-FR" sz="1200" b="0" i="0" u="none" strike="noStrike" cap="none" spc="0" normalizeH="0" baseline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sym typeface="Helvetica Neue"/>
              </a:rPr>
              <a:t>/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72E494C-B2A5-A778-9D25-76FA1C0205F7}"/>
              </a:ext>
            </a:extLst>
          </p:cNvPr>
          <p:cNvSpPr/>
          <p:nvPr/>
        </p:nvSpPr>
        <p:spPr>
          <a:xfrm flipV="1">
            <a:off x="0" y="6337715"/>
            <a:ext cx="12192000" cy="529162"/>
          </a:xfrm>
          <a:prstGeom prst="rect">
            <a:avLst/>
          </a:prstGeom>
          <a:solidFill>
            <a:srgbClr val="409D6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BD12F134-F6FA-D184-1A88-16AB8A507A7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025652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CD986AAE-D23E-C9BA-E4C0-3BA547DD3C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317" y="-58902"/>
            <a:ext cx="1603504" cy="1135022"/>
          </a:xfrm>
          <a:prstGeom prst="rect">
            <a:avLst/>
          </a:prstGeom>
        </p:spPr>
      </p:pic>
      <p:pic>
        <p:nvPicPr>
          <p:cNvPr id="4" name="Picture 2" descr="Picture 2">
            <a:extLst>
              <a:ext uri="{FF2B5EF4-FFF2-40B4-BE49-F238E27FC236}">
                <a16:creationId xmlns:a16="http://schemas.microsoft.com/office/drawing/2014/main" id="{0F7F9F34-A830-7348-D801-8B9317A011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588" y="228132"/>
            <a:ext cx="1156364" cy="5685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Image2">
            <a:extLst>
              <a:ext uri="{FF2B5EF4-FFF2-40B4-BE49-F238E27FC236}">
                <a16:creationId xmlns:a16="http://schemas.microsoft.com/office/drawing/2014/main" id="{538E9CCB-D318-4FAE-93AD-35E07DF809F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" t="-90" r="-35" b="-90"/>
          <a:stretch>
            <a:fillRect/>
          </a:stretch>
        </p:blipFill>
        <p:spPr bwMode="auto">
          <a:xfrm>
            <a:off x="1540739" y="282805"/>
            <a:ext cx="1246578" cy="481774"/>
          </a:xfrm>
          <a:prstGeom prst="rect">
            <a:avLst/>
          </a:prstGeom>
        </p:spPr>
      </p:pic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E632B845-8144-309E-8E7D-72E9C8E847DD}"/>
              </a:ext>
            </a:extLst>
          </p:cNvPr>
          <p:cNvCxnSpPr>
            <a:cxnSpLocks/>
          </p:cNvCxnSpPr>
          <p:nvPr/>
        </p:nvCxnSpPr>
        <p:spPr>
          <a:xfrm>
            <a:off x="5046177" y="348253"/>
            <a:ext cx="0" cy="40230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068382A8-4C14-E054-D52C-2955028D8024}"/>
              </a:ext>
            </a:extLst>
          </p:cNvPr>
          <p:cNvSpPr txBox="1"/>
          <p:nvPr/>
        </p:nvSpPr>
        <p:spPr>
          <a:xfrm>
            <a:off x="4354726" y="381484"/>
            <a:ext cx="593974" cy="2975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algn="r" defTabSz="1219169" hangingPunct="0"/>
            <a:r>
              <a:rPr lang="fr-FR" sz="800" kern="0" err="1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co</a:t>
            </a:r>
            <a:r>
              <a:rPr lang="fr-FR" sz="800" kern="0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-porté par</a:t>
            </a:r>
          </a:p>
        </p:txBody>
      </p:sp>
      <p:grpSp>
        <p:nvGrpSpPr>
          <p:cNvPr id="20" name="Image 48">
            <a:extLst>
              <a:ext uri="{FF2B5EF4-FFF2-40B4-BE49-F238E27FC236}">
                <a16:creationId xmlns:a16="http://schemas.microsoft.com/office/drawing/2014/main" id="{2C2CEF42-F827-917A-F092-304EC2894A99}"/>
              </a:ext>
            </a:extLst>
          </p:cNvPr>
          <p:cNvGrpSpPr/>
          <p:nvPr/>
        </p:nvGrpSpPr>
        <p:grpSpPr>
          <a:xfrm>
            <a:off x="5143655" y="371158"/>
            <a:ext cx="797984" cy="347807"/>
            <a:chOff x="0" y="0"/>
            <a:chExt cx="1963660" cy="855874"/>
          </a:xfrm>
        </p:grpSpPr>
        <p:sp>
          <p:nvSpPr>
            <p:cNvPr id="21" name="Rectangle">
              <a:extLst>
                <a:ext uri="{FF2B5EF4-FFF2-40B4-BE49-F238E27FC236}">
                  <a16:creationId xmlns:a16="http://schemas.microsoft.com/office/drawing/2014/main" id="{227D9FD2-BEA6-15AC-CF85-095C29F70E6E}"/>
                </a:ext>
              </a:extLst>
            </p:cNvPr>
            <p:cNvSpPr/>
            <p:nvPr/>
          </p:nvSpPr>
          <p:spPr>
            <a:xfrm>
              <a:off x="0" y="0"/>
              <a:ext cx="1963661" cy="85587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defTabSz="304746" hangingPunct="0">
                <a:defRPr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 lang="fr-FR" sz="1200" kern="0">
                <a:solidFill>
                  <a:srgbClr val="000000"/>
                </a:solidFill>
                <a:latin typeface="Calibri"/>
                <a:cs typeface="Calibri"/>
                <a:sym typeface="Calibri"/>
              </a:endParaRPr>
            </a:p>
          </p:txBody>
        </p:sp>
        <p:pic>
          <p:nvPicPr>
            <p:cNvPr id="22" name="image21.png" descr="image21.png">
              <a:extLst>
                <a:ext uri="{FF2B5EF4-FFF2-40B4-BE49-F238E27FC236}">
                  <a16:creationId xmlns:a16="http://schemas.microsoft.com/office/drawing/2014/main" id="{DCA10F63-00B1-8E5A-475D-1723AE67CC0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0" y="0"/>
              <a:ext cx="1963661" cy="8558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5" name="Image 4" descr="Une image contenant Graphique, Police, cercle, logo&#10;&#10;Description générée automatiquement">
            <a:extLst>
              <a:ext uri="{FF2B5EF4-FFF2-40B4-BE49-F238E27FC236}">
                <a16:creationId xmlns:a16="http://schemas.microsoft.com/office/drawing/2014/main" id="{D1912418-EFA8-8B4F-BA1E-B9AAE26E247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059" y="359285"/>
            <a:ext cx="405293" cy="405293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EADBEC2E-345F-A5CF-390D-ECBF0A493B92}"/>
              </a:ext>
            </a:extLst>
          </p:cNvPr>
          <p:cNvSpPr txBox="1"/>
          <p:nvPr/>
        </p:nvSpPr>
        <p:spPr>
          <a:xfrm>
            <a:off x="11626483" y="6458667"/>
            <a:ext cx="250069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1200">
                <a:solidFill>
                  <a:srgbClr val="23211F"/>
                </a:solidFill>
                <a:latin typeface="Marianne" panose="02000000000000000000" pitchFamily="50" charset="0"/>
                <a:sym typeface="Helvetica Neue"/>
              </a:rPr>
              <a:t>2</a:t>
            </a:r>
            <a:r>
              <a:rPr kumimoji="0" lang="fr-FR" sz="1200" b="0" i="0" u="none" strike="noStrike" cap="none" spc="0" normalizeH="0" baseline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sym typeface="Helvetica Neue"/>
              </a:rPr>
              <a:t>/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72E494C-B2A5-A778-9D25-76FA1C0205F7}"/>
              </a:ext>
            </a:extLst>
          </p:cNvPr>
          <p:cNvSpPr/>
          <p:nvPr/>
        </p:nvSpPr>
        <p:spPr>
          <a:xfrm flipV="1">
            <a:off x="0" y="6337715"/>
            <a:ext cx="12192000" cy="529162"/>
          </a:xfrm>
          <a:prstGeom prst="rect">
            <a:avLst/>
          </a:prstGeom>
          <a:solidFill>
            <a:srgbClr val="409D6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BD12F134-F6FA-D184-1A88-16AB8A507A7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3</a:t>
            </a:fld>
            <a:endParaRPr lang="fr-FR"/>
          </a:p>
        </p:txBody>
      </p:sp>
      <p:sp>
        <p:nvSpPr>
          <p:cNvPr id="7" name="Titre 5">
            <a:extLst>
              <a:ext uri="{FF2B5EF4-FFF2-40B4-BE49-F238E27FC236}">
                <a16:creationId xmlns:a16="http://schemas.microsoft.com/office/drawing/2014/main" id="{A602CD9E-1793-BB26-7D4F-22DD9B94C764}"/>
              </a:ext>
            </a:extLst>
          </p:cNvPr>
          <p:cNvSpPr txBox="1">
            <a:spLocks/>
          </p:cNvSpPr>
          <p:nvPr/>
        </p:nvSpPr>
        <p:spPr>
          <a:xfrm>
            <a:off x="812871" y="2595586"/>
            <a:ext cx="10115541" cy="1351028"/>
          </a:xfrm>
          <a:prstGeom prst="rect">
            <a:avLst/>
          </a:prstGeom>
        </p:spPr>
        <p:txBody>
          <a:bodyPr vert="horz" lIns="45720" tIns="22860" rIns="45720" bIns="2286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>
              <a:defRPr/>
            </a:pPr>
            <a:r>
              <a:rPr lang="fr-FR" sz="3200" dirty="0">
                <a:solidFill>
                  <a:srgbClr val="5A8AC7"/>
                </a:solidFill>
                <a:latin typeface="Marianne" panose="02000000000000000000" pitchFamily="50" charset="0"/>
                <a:sym typeface="Helvetica Neue"/>
              </a:rPr>
              <a:t>1 – Rappel du programme Alt Impact</a:t>
            </a:r>
          </a:p>
        </p:txBody>
      </p:sp>
    </p:spTree>
    <p:extLst>
      <p:ext uri="{BB962C8B-B14F-4D97-AF65-F5344CB8AC3E}">
        <p14:creationId xmlns:p14="http://schemas.microsoft.com/office/powerpoint/2010/main" val="133556560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9BEC4072-B19C-AB52-ACA9-2830553D44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317" y="-58902"/>
            <a:ext cx="1603504" cy="1135022"/>
          </a:xfrm>
          <a:prstGeom prst="rect">
            <a:avLst/>
          </a:prstGeom>
        </p:spPr>
      </p:pic>
      <p:pic>
        <p:nvPicPr>
          <p:cNvPr id="6" name="Picture 2" descr="Picture 2">
            <a:extLst>
              <a:ext uri="{FF2B5EF4-FFF2-40B4-BE49-F238E27FC236}">
                <a16:creationId xmlns:a16="http://schemas.microsoft.com/office/drawing/2014/main" id="{4952833F-6B96-8289-2FB6-F80930295E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588" y="228132"/>
            <a:ext cx="1156364" cy="568545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2">
            <a:extLst>
              <a:ext uri="{FF2B5EF4-FFF2-40B4-BE49-F238E27FC236}">
                <a16:creationId xmlns:a16="http://schemas.microsoft.com/office/drawing/2014/main" id="{466137DB-9362-2C18-9E48-377CED2FFB9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" t="-90" r="-35" b="-90"/>
          <a:stretch>
            <a:fillRect/>
          </a:stretch>
        </p:blipFill>
        <p:spPr bwMode="auto">
          <a:xfrm>
            <a:off x="1540739" y="282805"/>
            <a:ext cx="1246578" cy="481774"/>
          </a:xfrm>
          <a:prstGeom prst="rect">
            <a:avLst/>
          </a:prstGeom>
        </p:spPr>
      </p:pic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3A02421A-2A45-2B3E-3A40-EF1E3FF7BD05}"/>
              </a:ext>
            </a:extLst>
          </p:cNvPr>
          <p:cNvCxnSpPr>
            <a:cxnSpLocks/>
          </p:cNvCxnSpPr>
          <p:nvPr/>
        </p:nvCxnSpPr>
        <p:spPr>
          <a:xfrm>
            <a:off x="5046177" y="348253"/>
            <a:ext cx="0" cy="40230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D1B66C33-0395-7A53-30F4-2BAFAA82E460}"/>
              </a:ext>
            </a:extLst>
          </p:cNvPr>
          <p:cNvSpPr txBox="1"/>
          <p:nvPr/>
        </p:nvSpPr>
        <p:spPr>
          <a:xfrm>
            <a:off x="4354726" y="381484"/>
            <a:ext cx="593974" cy="2975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algn="r" defTabSz="1219169" hangingPunct="0"/>
            <a:r>
              <a:rPr lang="fr-FR" sz="800" kern="0" err="1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co</a:t>
            </a:r>
            <a:r>
              <a:rPr lang="fr-FR" sz="800" kern="0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-porté par</a:t>
            </a:r>
          </a:p>
        </p:txBody>
      </p:sp>
      <p:grpSp>
        <p:nvGrpSpPr>
          <p:cNvPr id="16" name="Image 48">
            <a:extLst>
              <a:ext uri="{FF2B5EF4-FFF2-40B4-BE49-F238E27FC236}">
                <a16:creationId xmlns:a16="http://schemas.microsoft.com/office/drawing/2014/main" id="{9296F780-0EFF-5908-1B51-2A0788E0BB68}"/>
              </a:ext>
            </a:extLst>
          </p:cNvPr>
          <p:cNvGrpSpPr/>
          <p:nvPr/>
        </p:nvGrpSpPr>
        <p:grpSpPr>
          <a:xfrm>
            <a:off x="5143655" y="371158"/>
            <a:ext cx="797984" cy="347807"/>
            <a:chOff x="0" y="0"/>
            <a:chExt cx="1963661" cy="855875"/>
          </a:xfrm>
        </p:grpSpPr>
        <p:sp>
          <p:nvSpPr>
            <p:cNvPr id="14" name="Rectangle">
              <a:extLst>
                <a:ext uri="{FF2B5EF4-FFF2-40B4-BE49-F238E27FC236}">
                  <a16:creationId xmlns:a16="http://schemas.microsoft.com/office/drawing/2014/main" id="{02530B3E-6771-DC12-3168-F8B60E45908E}"/>
                </a:ext>
              </a:extLst>
            </p:cNvPr>
            <p:cNvSpPr/>
            <p:nvPr/>
          </p:nvSpPr>
          <p:spPr>
            <a:xfrm>
              <a:off x="0" y="0"/>
              <a:ext cx="1963661" cy="85587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defTabSz="304746" hangingPunct="0">
                <a:defRPr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 lang="fr-FR" sz="1200" kern="0">
                <a:solidFill>
                  <a:srgbClr val="000000"/>
                </a:solidFill>
                <a:latin typeface="Calibri"/>
                <a:cs typeface="Calibri"/>
                <a:sym typeface="Calibri"/>
              </a:endParaRPr>
            </a:p>
          </p:txBody>
        </p:sp>
        <p:pic>
          <p:nvPicPr>
            <p:cNvPr id="15" name="image21.png" descr="image21.png">
              <a:extLst>
                <a:ext uri="{FF2B5EF4-FFF2-40B4-BE49-F238E27FC236}">
                  <a16:creationId xmlns:a16="http://schemas.microsoft.com/office/drawing/2014/main" id="{D016FD1A-F5EB-6F10-07D2-815EDDDDE1A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0" y="0"/>
              <a:ext cx="1963661" cy="8558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8" name="Image 17" descr="Une image contenant Graphique, Police, cercle, logo&#10;&#10;Description générée automatiquement">
            <a:extLst>
              <a:ext uri="{FF2B5EF4-FFF2-40B4-BE49-F238E27FC236}">
                <a16:creationId xmlns:a16="http://schemas.microsoft.com/office/drawing/2014/main" id="{708FFCAD-5F4B-CFB1-4497-E827CFB531A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059" y="359285"/>
            <a:ext cx="405293" cy="40529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4D0BFB9-D8BD-1C9D-9623-B2FB1829C8BC}"/>
              </a:ext>
            </a:extLst>
          </p:cNvPr>
          <p:cNvSpPr/>
          <p:nvPr/>
        </p:nvSpPr>
        <p:spPr>
          <a:xfrm>
            <a:off x="481347" y="1416971"/>
            <a:ext cx="10443600" cy="197915"/>
          </a:xfrm>
          <a:prstGeom prst="rect">
            <a:avLst/>
          </a:prstGeom>
          <a:solidFill>
            <a:srgbClr val="92D2A9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AE56FEF-7653-834F-07F4-7F26CE86AE62}"/>
              </a:ext>
            </a:extLst>
          </p:cNvPr>
          <p:cNvSpPr txBox="1"/>
          <p:nvPr/>
        </p:nvSpPr>
        <p:spPr>
          <a:xfrm>
            <a:off x="314588" y="1076120"/>
            <a:ext cx="10515217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defTabSz="2438338" hangingPunct="0"/>
            <a:r>
              <a:rPr lang="fr-FR" sz="3200" b="1" dirty="0">
                <a:solidFill>
                  <a:srgbClr val="23211F"/>
                </a:solidFill>
                <a:latin typeface="Marianne"/>
              </a:rPr>
              <a:t>Alt Impact : Se mobiliser pour la sobriété numérique</a:t>
            </a:r>
            <a:endParaRPr kumimoji="0" lang="fr-FR" sz="3200" b="1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Marianne"/>
              <a:ea typeface="+mn-ea"/>
              <a:cs typeface="+mn-cs"/>
              <a:sym typeface="Helvetica Neue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E7D2188-2711-5188-9610-E11FFA9F0BAA}"/>
              </a:ext>
            </a:extLst>
          </p:cNvPr>
          <p:cNvSpPr/>
          <p:nvPr/>
        </p:nvSpPr>
        <p:spPr>
          <a:xfrm>
            <a:off x="443636" y="2063437"/>
            <a:ext cx="3440783" cy="3603600"/>
          </a:xfrm>
          <a:prstGeom prst="rect">
            <a:avLst/>
          </a:prstGeom>
          <a:solidFill>
            <a:srgbClr val="E6E6E6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B3D54A1B-23DD-66DC-B34F-F44635A8B308}"/>
              </a:ext>
            </a:extLst>
          </p:cNvPr>
          <p:cNvSpPr txBox="1"/>
          <p:nvPr/>
        </p:nvSpPr>
        <p:spPr>
          <a:xfrm>
            <a:off x="561134" y="4029941"/>
            <a:ext cx="3205783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spc="0" normalizeH="0" baseline="0" dirty="0">
              <a:ln>
                <a:noFill/>
              </a:ln>
              <a:solidFill>
                <a:srgbClr val="23211F"/>
              </a:solidFill>
              <a:effectLst/>
              <a:uFillTx/>
              <a:latin typeface="Marianne" panose="02000000000000000000" pitchFamily="50" charset="0"/>
              <a:ea typeface="Helvetica Neue Medium"/>
              <a:cs typeface="Helvetica Neue Medium"/>
              <a:sym typeface="Helvetica Neue Medium"/>
            </a:endParaRPr>
          </a:p>
          <a:p>
            <a:pPr marL="171450" marR="0" indent="-171450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sz="1200" b="0" i="0" u="none" strike="noStrike" cap="none" spc="0" normalizeH="0" baseline="0" dirty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ea typeface="Helvetica Neue Medium"/>
                <a:cs typeface="Helvetica Neue Medium"/>
                <a:sym typeface="Helvetica Neue Medium"/>
              </a:rPr>
              <a:t>Sensibiliser et former les usagers à la sobriété numérique.</a:t>
            </a:r>
          </a:p>
          <a:p>
            <a:pPr marL="171450" marR="0" indent="-171450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sz="1200" b="0" i="0" u="none" strike="noStrike" cap="none" spc="0" normalizeH="0" baseline="0" dirty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ea typeface="Helvetica Neue Medium"/>
                <a:cs typeface="Helvetica Neue Medium"/>
                <a:sym typeface="Helvetica Neue Medium"/>
              </a:rPr>
              <a:t>Développer et déployer des outils d'évaluation de la consommation électrique et des impacts environnementaux.</a:t>
            </a: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Marianne" panose="02000000000000000000" pitchFamily="50" charset="0"/>
              <a:sym typeface="Helvetica Neue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5173608D-977C-C704-CF33-704584AB93AA}"/>
              </a:ext>
            </a:extLst>
          </p:cNvPr>
          <p:cNvSpPr txBox="1"/>
          <p:nvPr/>
        </p:nvSpPr>
        <p:spPr>
          <a:xfrm>
            <a:off x="314588" y="1849995"/>
            <a:ext cx="146707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defTabSz="2438338" hangingPunct="0"/>
            <a:r>
              <a:rPr lang="fr-FR" b="1" dirty="0">
                <a:solidFill>
                  <a:srgbClr val="5A8AC7"/>
                </a:solidFill>
                <a:latin typeface="Marianne" panose="02000000000000000000" pitchFamily="50" charset="0"/>
              </a:rPr>
              <a:t>Objectifs</a:t>
            </a:r>
            <a:endParaRPr lang="fr-FR" sz="2400" b="1" dirty="0">
              <a:solidFill>
                <a:srgbClr val="5A8AC7"/>
              </a:solidFill>
              <a:latin typeface="Marianne" panose="02000000000000000000" pitchFamily="50" charset="0"/>
            </a:endParaRPr>
          </a:p>
        </p:txBody>
      </p:sp>
      <p:graphicFrame>
        <p:nvGraphicFramePr>
          <p:cNvPr id="23" name="Tableau 22">
            <a:extLst>
              <a:ext uri="{FF2B5EF4-FFF2-40B4-BE49-F238E27FC236}">
                <a16:creationId xmlns:a16="http://schemas.microsoft.com/office/drawing/2014/main" id="{A7F90F07-BA43-F517-14D6-65C9E372DB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437546"/>
              </p:ext>
            </p:extLst>
          </p:nvPr>
        </p:nvGraphicFramePr>
        <p:xfrm>
          <a:off x="640923" y="2346297"/>
          <a:ext cx="3046207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6207">
                  <a:extLst>
                    <a:ext uri="{9D8B030D-6E8A-4147-A177-3AD203B41FA5}">
                      <a16:colId xmlns:a16="http://schemas.microsoft.com/office/drawing/2014/main" val="1128125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292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23211F"/>
                          </a:solidFill>
                          <a:effectLst/>
                          <a:uFillTx/>
                          <a:latin typeface="Marianne" panose="02000000000000000000" pitchFamily="50" charset="0"/>
                          <a:ea typeface="Helvetica Neue Medium"/>
                          <a:cs typeface="Helvetica Neue Medium"/>
                          <a:sym typeface="Helvetica Neue Medium"/>
                        </a:rPr>
                        <a:t>Le numérique est considéré comme étant responsable de 4,4% de l’empreinte carbone de la France et représenteraient 11% de la consommation d’électricité française. Les impacts environnementaux pourraient croitre de 45% d'ici 2030</a:t>
                      </a:r>
                      <a:r>
                        <a:rPr kumimoji="0" lang="fr-FR" sz="1200" b="0" i="0" u="none" strike="noStrike" cap="none" spc="0" normalizeH="0" baseline="30000" dirty="0">
                          <a:ln>
                            <a:noFill/>
                          </a:ln>
                          <a:solidFill>
                            <a:srgbClr val="23211F"/>
                          </a:solidFill>
                          <a:effectLst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  <a:sym typeface="Helvetica Neue Medium"/>
                        </a:rPr>
                        <a:t>1</a:t>
                      </a:r>
                      <a:r>
                        <a:rPr kumimoji="0" lang="fr-FR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23211F"/>
                          </a:solidFill>
                          <a:effectLst/>
                          <a:uFillTx/>
                          <a:latin typeface="Marianne" panose="02000000000000000000" pitchFamily="50" charset="0"/>
                          <a:ea typeface="Helvetica Neue Medium"/>
                          <a:cs typeface="Helvetica Neue Medium"/>
                          <a:sym typeface="Helvetica Neue Medium"/>
                        </a:rPr>
                        <a:t>. </a:t>
                      </a:r>
                      <a:r>
                        <a:rPr kumimoji="0" lang="fr-FR" sz="12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23211F"/>
                          </a:solidFill>
                          <a:effectLst/>
                          <a:uFillTx/>
                          <a:latin typeface="Marianne" panose="02000000000000000000" pitchFamily="50" charset="0"/>
                          <a:ea typeface="Helvetica Neue Medium"/>
                          <a:cs typeface="Helvetica Neue Medium"/>
                          <a:sym typeface="Helvetica Neue Medium"/>
                        </a:rPr>
                        <a:t>Dans ce contexte, le programme Alt Impact vise à : </a:t>
                      </a:r>
                    </a:p>
                  </a:txBody>
                  <a:tcPr>
                    <a:lnL w="38100" cap="flat" cmpd="sng" algn="ctr">
                      <a:solidFill>
                        <a:srgbClr val="5A8A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78993452"/>
                  </a:ext>
                </a:extLst>
              </a:tr>
            </a:tbl>
          </a:graphicData>
        </a:graphic>
      </p:graphicFrame>
      <p:sp>
        <p:nvSpPr>
          <p:cNvPr id="24" name="ZoneTexte 23">
            <a:extLst>
              <a:ext uri="{FF2B5EF4-FFF2-40B4-BE49-F238E27FC236}">
                <a16:creationId xmlns:a16="http://schemas.microsoft.com/office/drawing/2014/main" id="{70A62ACE-32E1-1740-CE3E-453D78079409}"/>
              </a:ext>
            </a:extLst>
          </p:cNvPr>
          <p:cNvSpPr txBox="1"/>
          <p:nvPr/>
        </p:nvSpPr>
        <p:spPr>
          <a:xfrm>
            <a:off x="4210610" y="1849995"/>
            <a:ext cx="146707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defTabSz="2438338" hangingPunct="0"/>
            <a:r>
              <a:rPr lang="fr-FR" b="1" dirty="0">
                <a:solidFill>
                  <a:srgbClr val="5A8AC7"/>
                </a:solidFill>
                <a:latin typeface="Marianne" panose="02000000000000000000" pitchFamily="50" charset="0"/>
              </a:rPr>
              <a:t>Programme</a:t>
            </a:r>
            <a:endParaRPr lang="fr-FR" sz="2400" b="1" dirty="0">
              <a:solidFill>
                <a:srgbClr val="5A8AC7"/>
              </a:solidFill>
              <a:latin typeface="Marianne" panose="02000000000000000000" pitchFamily="50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61BFB5D-68DB-2B70-2CF2-C1AB225D6CA4}"/>
              </a:ext>
            </a:extLst>
          </p:cNvPr>
          <p:cNvSpPr txBox="1"/>
          <p:nvPr/>
        </p:nvSpPr>
        <p:spPr>
          <a:xfrm>
            <a:off x="4390821" y="2244280"/>
            <a:ext cx="3183842" cy="324191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1200" dirty="0">
                <a:solidFill>
                  <a:srgbClr val="23211F"/>
                </a:solidFill>
                <a:latin typeface="Marianne" panose="02000000000000000000" pitchFamily="50" charset="0"/>
                <a:ea typeface="Helvetica Neue Medium"/>
                <a:cs typeface="Helvetica Neue Medium"/>
                <a:sym typeface="Helvetica Neue"/>
              </a:rPr>
              <a:t>Le programme s’articule en 3 grands axes de travail qui visent à réduire l’impact environnemental du numérique :</a:t>
            </a:r>
          </a:p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spc="0" normalizeH="0" baseline="0" dirty="0">
              <a:ln>
                <a:noFill/>
              </a:ln>
              <a:solidFill>
                <a:srgbClr val="23211F"/>
              </a:solidFill>
              <a:effectLst/>
              <a:uFillTx/>
              <a:latin typeface="Marianne" panose="02000000000000000000" pitchFamily="50" charset="0"/>
              <a:ea typeface="Helvetica Neue Medium"/>
              <a:cs typeface="Helvetica Neue Medium"/>
              <a:sym typeface="Helvetica Neue"/>
            </a:endParaRPr>
          </a:p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spc="0" normalizeH="0" baseline="0" dirty="0">
                <a:ln>
                  <a:noFill/>
                </a:ln>
                <a:solidFill>
                  <a:srgbClr val="01A95A"/>
                </a:solidFill>
                <a:effectLst/>
                <a:uFillTx/>
                <a:latin typeface="Marianne" panose="02000000000000000000" pitchFamily="50" charset="0"/>
                <a:ea typeface="Helvetica Neue Medium"/>
                <a:cs typeface="Helvetica Neue Medium"/>
                <a:sym typeface="Helvetica Neue Medium"/>
              </a:rPr>
              <a:t>AXE 1 – Acculturer</a:t>
            </a:r>
          </a:p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spc="0" normalizeH="0" baseline="0" dirty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ea typeface="Helvetica Neue Medium"/>
                <a:cs typeface="Helvetica Neue Medium"/>
                <a:sym typeface="Helvetica Neue Medium"/>
              </a:rPr>
              <a:t>Accélérer la </a:t>
            </a:r>
            <a:r>
              <a:rPr kumimoji="0" lang="fr-FR" sz="1200" b="1" i="0" u="none" strike="noStrike" cap="none" spc="0" normalizeH="0" baseline="0" dirty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ea typeface="Helvetica Neue Medium"/>
                <a:cs typeface="Helvetica Neue Medium"/>
                <a:sym typeface="Helvetica Neue Medium"/>
              </a:rPr>
              <a:t>sensibilisation</a:t>
            </a:r>
            <a:r>
              <a:rPr kumimoji="0" lang="fr-FR" sz="1200" b="0" i="0" u="none" strike="noStrike" cap="none" spc="0" normalizeH="0" baseline="0" dirty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ea typeface="Helvetica Neue Medium"/>
                <a:cs typeface="Helvetica Neue Medium"/>
                <a:sym typeface="Helvetica Neue Medium"/>
              </a:rPr>
              <a:t> et la </a:t>
            </a:r>
            <a:r>
              <a:rPr kumimoji="0" lang="fr-FR" sz="1200" b="1" i="0" u="none" strike="noStrike" cap="none" spc="0" normalizeH="0" baseline="0" dirty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ea typeface="Helvetica Neue Medium"/>
                <a:cs typeface="Helvetica Neue Medium"/>
                <a:sym typeface="Helvetica Neue Medium"/>
              </a:rPr>
              <a:t>formation</a:t>
            </a:r>
            <a:r>
              <a:rPr kumimoji="0" lang="fr-FR" sz="1200" b="0" i="0" u="none" strike="noStrike" cap="none" spc="0" normalizeH="0" baseline="0" dirty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ea typeface="Helvetica Neue Medium"/>
                <a:cs typeface="Helvetica Neue Medium"/>
                <a:sym typeface="Helvetica Neue Medium"/>
              </a:rPr>
              <a:t> à la sobriété numérique</a:t>
            </a:r>
          </a:p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sz="1200" dirty="0">
              <a:solidFill>
                <a:srgbClr val="23211F"/>
              </a:solidFill>
              <a:latin typeface="Marianne" panose="02000000000000000000" pitchFamily="50" charset="0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spc="0" normalizeH="0" baseline="0" dirty="0">
                <a:ln>
                  <a:noFill/>
                </a:ln>
                <a:solidFill>
                  <a:srgbClr val="01A95A"/>
                </a:solidFill>
                <a:effectLst/>
                <a:uFillTx/>
                <a:latin typeface="Marianne" panose="02000000000000000000" pitchFamily="50" charset="0"/>
                <a:ea typeface="Helvetica Neue Medium"/>
                <a:cs typeface="Helvetica Neue Medium"/>
                <a:sym typeface="Helvetica Neue Medium"/>
              </a:rPr>
              <a:t>AXE </a:t>
            </a:r>
            <a:r>
              <a:rPr lang="fr-FR" sz="1200" b="1" dirty="0">
                <a:solidFill>
                  <a:srgbClr val="01A95A"/>
                </a:solidFill>
                <a:latin typeface="Marianne" panose="02000000000000000000" pitchFamily="50" charset="0"/>
                <a:ea typeface="Helvetica Neue Medium"/>
                <a:cs typeface="Helvetica Neue Medium"/>
                <a:sym typeface="Helvetica Neue Medium"/>
              </a:rPr>
              <a:t>2 - Comprendre</a:t>
            </a:r>
            <a:endParaRPr kumimoji="0" lang="fr-FR" sz="1200" b="1" i="0" u="none" strike="noStrike" cap="none" spc="0" normalizeH="0" baseline="0" dirty="0">
              <a:ln>
                <a:noFill/>
              </a:ln>
              <a:solidFill>
                <a:srgbClr val="01A95A"/>
              </a:solidFill>
              <a:effectLst/>
              <a:uFillTx/>
              <a:latin typeface="Marianne" panose="02000000000000000000" pitchFamily="50" charset="0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1200" dirty="0">
                <a:solidFill>
                  <a:srgbClr val="23211F"/>
                </a:solidFill>
                <a:latin typeface="Marianne" panose="02000000000000000000" pitchFamily="50" charset="0"/>
                <a:ea typeface="Helvetica Neue Medium"/>
                <a:cs typeface="Helvetica Neue Medium"/>
                <a:sym typeface="Helvetica Neue Medium"/>
              </a:rPr>
              <a:t>Construire le cadre méthodologique sectoriel pour </a:t>
            </a:r>
            <a:r>
              <a:rPr lang="fr-FR" sz="1200" b="1" dirty="0">
                <a:solidFill>
                  <a:srgbClr val="23211F"/>
                </a:solidFill>
                <a:latin typeface="Marianne" panose="02000000000000000000" pitchFamily="50" charset="0"/>
                <a:ea typeface="Helvetica Neue Medium"/>
                <a:cs typeface="Helvetica Neue Medium"/>
                <a:sym typeface="Helvetica Neue Medium"/>
              </a:rPr>
              <a:t>mesurer et piloter </a:t>
            </a:r>
            <a:r>
              <a:rPr lang="fr-FR" sz="1200" dirty="0">
                <a:solidFill>
                  <a:srgbClr val="23211F"/>
                </a:solidFill>
                <a:latin typeface="Marianne" panose="02000000000000000000" pitchFamily="50" charset="0"/>
                <a:ea typeface="Helvetica Neue Medium"/>
                <a:cs typeface="Helvetica Neue Medium"/>
                <a:sym typeface="Helvetica Neue Medium"/>
              </a:rPr>
              <a:t>la sobriété numérique</a:t>
            </a:r>
          </a:p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spc="0" normalizeH="0" baseline="0" dirty="0">
              <a:ln>
                <a:noFill/>
              </a:ln>
              <a:solidFill>
                <a:srgbClr val="23211F"/>
              </a:solidFill>
              <a:effectLst/>
              <a:uFillTx/>
              <a:latin typeface="Marianne" panose="02000000000000000000" pitchFamily="50" charset="0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1200" b="1" dirty="0">
                <a:solidFill>
                  <a:srgbClr val="01A95A"/>
                </a:solidFill>
                <a:latin typeface="Marianne" panose="02000000000000000000" pitchFamily="50" charset="0"/>
                <a:ea typeface="Helvetica Neue Medium"/>
                <a:cs typeface="Helvetica Neue Medium"/>
                <a:sym typeface="Helvetica Neue Medium"/>
              </a:rPr>
              <a:t>AXE 3 - Déployer</a:t>
            </a:r>
          </a:p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spc="0" normalizeH="0" baseline="0" dirty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ea typeface="Helvetica Neue Medium"/>
                <a:cs typeface="Helvetica Neue Medium"/>
                <a:sym typeface="Helvetica Neue Medium"/>
              </a:rPr>
              <a:t>Soutien aux actions de </a:t>
            </a:r>
            <a:r>
              <a:rPr kumimoji="0" lang="fr-FR" sz="1200" b="1" i="0" u="none" strike="noStrike" cap="none" spc="0" normalizeH="0" baseline="0" dirty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ea typeface="Helvetica Neue Medium"/>
                <a:cs typeface="Helvetica Neue Medium"/>
                <a:sym typeface="Helvetica Neue Medium"/>
              </a:rPr>
              <a:t>mise en œuvre de la sobriété numérique </a:t>
            </a:r>
            <a:r>
              <a:rPr kumimoji="0" lang="fr-FR" sz="1200" b="0" i="0" u="none" strike="noStrike" cap="none" spc="0" normalizeH="0" baseline="0" dirty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ea typeface="Helvetica Neue Medium"/>
                <a:cs typeface="Helvetica Neue Medium"/>
                <a:sym typeface="Helvetica Neue Medium"/>
              </a:rPr>
              <a:t>au sein des territoires et des organisations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F17E316-E150-C973-41DF-1CCADA72F336}"/>
              </a:ext>
            </a:extLst>
          </p:cNvPr>
          <p:cNvSpPr/>
          <p:nvPr/>
        </p:nvSpPr>
        <p:spPr>
          <a:xfrm>
            <a:off x="8081065" y="2063436"/>
            <a:ext cx="3601077" cy="3603600"/>
          </a:xfrm>
          <a:prstGeom prst="rect">
            <a:avLst/>
          </a:prstGeom>
          <a:solidFill>
            <a:srgbClr val="E6E6E6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767BAE49-412A-654E-67A2-7F5647FBABE4}"/>
              </a:ext>
            </a:extLst>
          </p:cNvPr>
          <p:cNvSpPr/>
          <p:nvPr/>
        </p:nvSpPr>
        <p:spPr>
          <a:xfrm flipH="1">
            <a:off x="4346864" y="2961924"/>
            <a:ext cx="304849" cy="320551"/>
          </a:xfrm>
          <a:prstGeom prst="arc">
            <a:avLst>
              <a:gd name="adj1" fmla="val 15033719"/>
              <a:gd name="adj2" fmla="val 1289603"/>
            </a:avLst>
          </a:prstGeom>
          <a:noFill/>
          <a:ln w="25400" cap="flat">
            <a:solidFill>
              <a:srgbClr val="01A95A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id="{071E5604-7D2F-F83B-74E8-64BA2D50CB7B}"/>
              </a:ext>
            </a:extLst>
          </p:cNvPr>
          <p:cNvSpPr/>
          <p:nvPr/>
        </p:nvSpPr>
        <p:spPr>
          <a:xfrm flipH="1">
            <a:off x="4354726" y="3679568"/>
            <a:ext cx="304849" cy="320551"/>
          </a:xfrm>
          <a:prstGeom prst="arc">
            <a:avLst>
              <a:gd name="adj1" fmla="val 15033719"/>
              <a:gd name="adj2" fmla="val 1289603"/>
            </a:avLst>
          </a:prstGeom>
          <a:noFill/>
          <a:ln w="25400" cap="flat">
            <a:solidFill>
              <a:srgbClr val="01A95A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33" name="Arc 32">
            <a:extLst>
              <a:ext uri="{FF2B5EF4-FFF2-40B4-BE49-F238E27FC236}">
                <a16:creationId xmlns:a16="http://schemas.microsoft.com/office/drawing/2014/main" id="{D20B9520-029D-0CF3-6237-6A2F7DFAE681}"/>
              </a:ext>
            </a:extLst>
          </p:cNvPr>
          <p:cNvSpPr/>
          <p:nvPr/>
        </p:nvSpPr>
        <p:spPr>
          <a:xfrm flipH="1">
            <a:off x="4346864" y="4593636"/>
            <a:ext cx="304849" cy="320551"/>
          </a:xfrm>
          <a:prstGeom prst="arc">
            <a:avLst>
              <a:gd name="adj1" fmla="val 15033719"/>
              <a:gd name="adj2" fmla="val 1289603"/>
            </a:avLst>
          </a:prstGeom>
          <a:noFill/>
          <a:ln w="25400" cap="flat">
            <a:solidFill>
              <a:srgbClr val="01A95A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F675CA21-520C-02F1-832D-5A7900584390}"/>
              </a:ext>
            </a:extLst>
          </p:cNvPr>
          <p:cNvSpPr txBox="1"/>
          <p:nvPr/>
        </p:nvSpPr>
        <p:spPr>
          <a:xfrm>
            <a:off x="7946376" y="1847941"/>
            <a:ext cx="146707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defTabSz="2438338" hangingPunct="0"/>
            <a:r>
              <a:rPr lang="fr-FR" b="1" dirty="0">
                <a:solidFill>
                  <a:srgbClr val="5A8AC7"/>
                </a:solidFill>
                <a:latin typeface="Marianne" panose="02000000000000000000" pitchFamily="50" charset="0"/>
              </a:rPr>
              <a:t>Cibles</a:t>
            </a:r>
            <a:endParaRPr lang="fr-FR" sz="2400" b="1" dirty="0">
              <a:solidFill>
                <a:srgbClr val="5A8AC7"/>
              </a:solidFill>
              <a:latin typeface="Marianne" panose="02000000000000000000" pitchFamily="50" charset="0"/>
            </a:endParaRPr>
          </a:p>
        </p:txBody>
      </p: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18E14824-EA35-BF97-53E1-D28A437E0677}"/>
              </a:ext>
            </a:extLst>
          </p:cNvPr>
          <p:cNvGrpSpPr/>
          <p:nvPr/>
        </p:nvGrpSpPr>
        <p:grpSpPr>
          <a:xfrm>
            <a:off x="8208573" y="2364022"/>
            <a:ext cx="471341" cy="459880"/>
            <a:chOff x="8249615" y="2286968"/>
            <a:chExt cx="471341" cy="459880"/>
          </a:xfrm>
        </p:grpSpPr>
        <p:sp>
          <p:nvSpPr>
            <p:cNvPr id="44" name="Rectangle : coins arrondis 43">
              <a:extLst>
                <a:ext uri="{FF2B5EF4-FFF2-40B4-BE49-F238E27FC236}">
                  <a16:creationId xmlns:a16="http://schemas.microsoft.com/office/drawing/2014/main" id="{5BD98635-33C8-C762-A8B7-20B9C2CA9EBD}"/>
                </a:ext>
              </a:extLst>
            </p:cNvPr>
            <p:cNvSpPr/>
            <p:nvPr/>
          </p:nvSpPr>
          <p:spPr>
            <a:xfrm>
              <a:off x="8249615" y="2286968"/>
              <a:ext cx="471341" cy="459880"/>
            </a:xfrm>
            <a:prstGeom prst="round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fr-FR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grpSp>
          <p:nvGrpSpPr>
            <p:cNvPr id="37" name="Graphique 35" descr="Groupe d’hommes avec un remplissage uni">
              <a:extLst>
                <a:ext uri="{FF2B5EF4-FFF2-40B4-BE49-F238E27FC236}">
                  <a16:creationId xmlns:a16="http://schemas.microsoft.com/office/drawing/2014/main" id="{88BCE987-E683-5D8C-20F3-3163FD0D8812}"/>
                </a:ext>
              </a:extLst>
            </p:cNvPr>
            <p:cNvGrpSpPr/>
            <p:nvPr/>
          </p:nvGrpSpPr>
          <p:grpSpPr>
            <a:xfrm>
              <a:off x="8307309" y="2346298"/>
              <a:ext cx="355924" cy="329786"/>
              <a:chOff x="8297882" y="2292089"/>
              <a:chExt cx="379550" cy="343293"/>
            </a:xfrm>
            <a:solidFill>
              <a:srgbClr val="01A95A"/>
            </a:solidFill>
          </p:grpSpPr>
          <p:sp>
            <p:nvSpPr>
              <p:cNvPr id="38" name="Forme libre : forme 37">
                <a:extLst>
                  <a:ext uri="{FF2B5EF4-FFF2-40B4-BE49-F238E27FC236}">
                    <a16:creationId xmlns:a16="http://schemas.microsoft.com/office/drawing/2014/main" id="{0B2BBB77-406E-6C90-7A43-D01F16A6BA91}"/>
                  </a:ext>
                </a:extLst>
              </p:cNvPr>
              <p:cNvSpPr/>
              <p:nvPr/>
            </p:nvSpPr>
            <p:spPr>
              <a:xfrm>
                <a:off x="8567303" y="2292089"/>
                <a:ext cx="61934" cy="61934"/>
              </a:xfrm>
              <a:custGeom>
                <a:avLst/>
                <a:gdLst>
                  <a:gd name="connsiteX0" fmla="*/ 61934 w 61934"/>
                  <a:gd name="connsiteY0" fmla="*/ 30967 h 61934"/>
                  <a:gd name="connsiteX1" fmla="*/ 30967 w 61934"/>
                  <a:gd name="connsiteY1" fmla="*/ 61934 h 61934"/>
                  <a:gd name="connsiteX2" fmla="*/ 0 w 61934"/>
                  <a:gd name="connsiteY2" fmla="*/ 30967 h 61934"/>
                  <a:gd name="connsiteX3" fmla="*/ 30967 w 61934"/>
                  <a:gd name="connsiteY3" fmla="*/ 0 h 61934"/>
                  <a:gd name="connsiteX4" fmla="*/ 61934 w 61934"/>
                  <a:gd name="connsiteY4" fmla="*/ 30967 h 619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1934" h="61934">
                    <a:moveTo>
                      <a:pt x="61934" y="30967"/>
                    </a:moveTo>
                    <a:cubicBezTo>
                      <a:pt x="61934" y="48070"/>
                      <a:pt x="48070" y="61934"/>
                      <a:pt x="30967" y="61934"/>
                    </a:cubicBezTo>
                    <a:cubicBezTo>
                      <a:pt x="13865" y="61934"/>
                      <a:pt x="0" y="48070"/>
                      <a:pt x="0" y="30967"/>
                    </a:cubicBezTo>
                    <a:cubicBezTo>
                      <a:pt x="0" y="13864"/>
                      <a:pt x="13865" y="0"/>
                      <a:pt x="30967" y="0"/>
                    </a:cubicBezTo>
                    <a:cubicBezTo>
                      <a:pt x="48070" y="0"/>
                      <a:pt x="61934" y="13864"/>
                      <a:pt x="61934" y="30967"/>
                    </a:cubicBezTo>
                    <a:close/>
                  </a:path>
                </a:pathLst>
              </a:custGeom>
              <a:solidFill>
                <a:srgbClr val="01A95A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9" name="Forme libre : forme 38">
                <a:extLst>
                  <a:ext uri="{FF2B5EF4-FFF2-40B4-BE49-F238E27FC236}">
                    <a16:creationId xmlns:a16="http://schemas.microsoft.com/office/drawing/2014/main" id="{5808AA6C-E315-2872-D489-79B36C86C5AA}"/>
                  </a:ext>
                </a:extLst>
              </p:cNvPr>
              <p:cNvSpPr/>
              <p:nvPr/>
            </p:nvSpPr>
            <p:spPr>
              <a:xfrm>
                <a:off x="8346109" y="2292089"/>
                <a:ext cx="61934" cy="61934"/>
              </a:xfrm>
              <a:custGeom>
                <a:avLst/>
                <a:gdLst>
                  <a:gd name="connsiteX0" fmla="*/ 61934 w 61934"/>
                  <a:gd name="connsiteY0" fmla="*/ 30967 h 61934"/>
                  <a:gd name="connsiteX1" fmla="*/ 30967 w 61934"/>
                  <a:gd name="connsiteY1" fmla="*/ 61934 h 61934"/>
                  <a:gd name="connsiteX2" fmla="*/ 0 w 61934"/>
                  <a:gd name="connsiteY2" fmla="*/ 30967 h 61934"/>
                  <a:gd name="connsiteX3" fmla="*/ 30967 w 61934"/>
                  <a:gd name="connsiteY3" fmla="*/ 0 h 61934"/>
                  <a:gd name="connsiteX4" fmla="*/ 61934 w 61934"/>
                  <a:gd name="connsiteY4" fmla="*/ 30967 h 619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1934" h="61934">
                    <a:moveTo>
                      <a:pt x="61934" y="30967"/>
                    </a:moveTo>
                    <a:cubicBezTo>
                      <a:pt x="61934" y="48070"/>
                      <a:pt x="48070" y="61934"/>
                      <a:pt x="30967" y="61934"/>
                    </a:cubicBezTo>
                    <a:cubicBezTo>
                      <a:pt x="13864" y="61934"/>
                      <a:pt x="0" y="48070"/>
                      <a:pt x="0" y="30967"/>
                    </a:cubicBezTo>
                    <a:cubicBezTo>
                      <a:pt x="0" y="13864"/>
                      <a:pt x="13864" y="0"/>
                      <a:pt x="30967" y="0"/>
                    </a:cubicBezTo>
                    <a:cubicBezTo>
                      <a:pt x="48070" y="0"/>
                      <a:pt x="61934" y="13864"/>
                      <a:pt x="61934" y="30967"/>
                    </a:cubicBezTo>
                    <a:close/>
                  </a:path>
                </a:pathLst>
              </a:custGeom>
              <a:solidFill>
                <a:srgbClr val="01A95A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40" name="Forme libre : forme 39">
                <a:extLst>
                  <a:ext uri="{FF2B5EF4-FFF2-40B4-BE49-F238E27FC236}">
                    <a16:creationId xmlns:a16="http://schemas.microsoft.com/office/drawing/2014/main" id="{80511F79-A977-1B18-6A49-DE7457089970}"/>
                  </a:ext>
                </a:extLst>
              </p:cNvPr>
              <p:cNvSpPr/>
              <p:nvPr/>
            </p:nvSpPr>
            <p:spPr>
              <a:xfrm>
                <a:off x="8456706" y="2292089"/>
                <a:ext cx="61934" cy="61934"/>
              </a:xfrm>
              <a:custGeom>
                <a:avLst/>
                <a:gdLst>
                  <a:gd name="connsiteX0" fmla="*/ 61934 w 61934"/>
                  <a:gd name="connsiteY0" fmla="*/ 30967 h 61934"/>
                  <a:gd name="connsiteX1" fmla="*/ 30967 w 61934"/>
                  <a:gd name="connsiteY1" fmla="*/ 61934 h 61934"/>
                  <a:gd name="connsiteX2" fmla="*/ 0 w 61934"/>
                  <a:gd name="connsiteY2" fmla="*/ 30967 h 61934"/>
                  <a:gd name="connsiteX3" fmla="*/ 30967 w 61934"/>
                  <a:gd name="connsiteY3" fmla="*/ 0 h 61934"/>
                  <a:gd name="connsiteX4" fmla="*/ 61934 w 61934"/>
                  <a:gd name="connsiteY4" fmla="*/ 30967 h 619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1934" h="61934">
                    <a:moveTo>
                      <a:pt x="61934" y="30967"/>
                    </a:moveTo>
                    <a:cubicBezTo>
                      <a:pt x="61934" y="48070"/>
                      <a:pt x="48070" y="61934"/>
                      <a:pt x="30967" y="61934"/>
                    </a:cubicBezTo>
                    <a:cubicBezTo>
                      <a:pt x="13864" y="61934"/>
                      <a:pt x="0" y="48070"/>
                      <a:pt x="0" y="30967"/>
                    </a:cubicBezTo>
                    <a:cubicBezTo>
                      <a:pt x="0" y="13864"/>
                      <a:pt x="13864" y="0"/>
                      <a:pt x="30967" y="0"/>
                    </a:cubicBezTo>
                    <a:cubicBezTo>
                      <a:pt x="48070" y="0"/>
                      <a:pt x="61934" y="13864"/>
                      <a:pt x="61934" y="30967"/>
                    </a:cubicBezTo>
                    <a:close/>
                  </a:path>
                </a:pathLst>
              </a:custGeom>
              <a:solidFill>
                <a:srgbClr val="01A95A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41" name="Forme libre : forme 40">
                <a:extLst>
                  <a:ext uri="{FF2B5EF4-FFF2-40B4-BE49-F238E27FC236}">
                    <a16:creationId xmlns:a16="http://schemas.microsoft.com/office/drawing/2014/main" id="{759EE1AC-DF86-39D5-ED8F-D80D3BC41273}"/>
                  </a:ext>
                </a:extLst>
              </p:cNvPr>
              <p:cNvSpPr/>
              <p:nvPr/>
            </p:nvSpPr>
            <p:spPr>
              <a:xfrm>
                <a:off x="8409364" y="2363314"/>
                <a:ext cx="157476" cy="272068"/>
              </a:xfrm>
              <a:custGeom>
                <a:avLst/>
                <a:gdLst>
                  <a:gd name="connsiteX0" fmla="*/ 157054 w 157476"/>
                  <a:gd name="connsiteY0" fmla="*/ 103961 h 272068"/>
                  <a:gd name="connsiteX1" fmla="*/ 137147 w 157476"/>
                  <a:gd name="connsiteY1" fmla="*/ 30525 h 272068"/>
                  <a:gd name="connsiteX2" fmla="*/ 133165 w 157476"/>
                  <a:gd name="connsiteY2" fmla="*/ 23447 h 272068"/>
                  <a:gd name="connsiteX3" fmla="*/ 102640 w 157476"/>
                  <a:gd name="connsiteY3" fmla="*/ 3982 h 272068"/>
                  <a:gd name="connsiteX4" fmla="*/ 78752 w 157476"/>
                  <a:gd name="connsiteY4" fmla="*/ 0 h 272068"/>
                  <a:gd name="connsiteX5" fmla="*/ 54863 w 157476"/>
                  <a:gd name="connsiteY5" fmla="*/ 3982 h 272068"/>
                  <a:gd name="connsiteX6" fmla="*/ 24338 w 157476"/>
                  <a:gd name="connsiteY6" fmla="*/ 23447 h 272068"/>
                  <a:gd name="connsiteX7" fmla="*/ 20356 w 157476"/>
                  <a:gd name="connsiteY7" fmla="*/ 30525 h 272068"/>
                  <a:gd name="connsiteX8" fmla="*/ 449 w 157476"/>
                  <a:gd name="connsiteY8" fmla="*/ 103961 h 272068"/>
                  <a:gd name="connsiteX9" fmla="*/ 9739 w 157476"/>
                  <a:gd name="connsiteY9" fmla="*/ 120772 h 272068"/>
                  <a:gd name="connsiteX10" fmla="*/ 13278 w 157476"/>
                  <a:gd name="connsiteY10" fmla="*/ 121214 h 272068"/>
                  <a:gd name="connsiteX11" fmla="*/ 26107 w 157476"/>
                  <a:gd name="connsiteY11" fmla="*/ 111482 h 272068"/>
                  <a:gd name="connsiteX12" fmla="*/ 43803 w 157476"/>
                  <a:gd name="connsiteY12" fmla="*/ 46893 h 272068"/>
                  <a:gd name="connsiteX13" fmla="*/ 43803 w 157476"/>
                  <a:gd name="connsiteY13" fmla="*/ 272069 h 272068"/>
                  <a:gd name="connsiteX14" fmla="*/ 70346 w 157476"/>
                  <a:gd name="connsiteY14" fmla="*/ 272069 h 272068"/>
                  <a:gd name="connsiteX15" fmla="*/ 70346 w 157476"/>
                  <a:gd name="connsiteY15" fmla="*/ 145546 h 272068"/>
                  <a:gd name="connsiteX16" fmla="*/ 88042 w 157476"/>
                  <a:gd name="connsiteY16" fmla="*/ 145546 h 272068"/>
                  <a:gd name="connsiteX17" fmla="*/ 88042 w 157476"/>
                  <a:gd name="connsiteY17" fmla="*/ 271627 h 272068"/>
                  <a:gd name="connsiteX18" fmla="*/ 114585 w 157476"/>
                  <a:gd name="connsiteY18" fmla="*/ 271627 h 272068"/>
                  <a:gd name="connsiteX19" fmla="*/ 114585 w 157476"/>
                  <a:gd name="connsiteY19" fmla="*/ 46893 h 272068"/>
                  <a:gd name="connsiteX20" fmla="*/ 132281 w 157476"/>
                  <a:gd name="connsiteY20" fmla="*/ 111482 h 272068"/>
                  <a:gd name="connsiteX21" fmla="*/ 145110 w 157476"/>
                  <a:gd name="connsiteY21" fmla="*/ 121214 h 272068"/>
                  <a:gd name="connsiteX22" fmla="*/ 148649 w 157476"/>
                  <a:gd name="connsiteY22" fmla="*/ 120772 h 272068"/>
                  <a:gd name="connsiteX23" fmla="*/ 157054 w 157476"/>
                  <a:gd name="connsiteY23" fmla="*/ 103961 h 2720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57476" h="272068">
                    <a:moveTo>
                      <a:pt x="157054" y="103961"/>
                    </a:moveTo>
                    <a:lnTo>
                      <a:pt x="137147" y="30525"/>
                    </a:lnTo>
                    <a:cubicBezTo>
                      <a:pt x="136262" y="27870"/>
                      <a:pt x="134935" y="25216"/>
                      <a:pt x="133165" y="23447"/>
                    </a:cubicBezTo>
                    <a:cubicBezTo>
                      <a:pt x="124760" y="14599"/>
                      <a:pt x="114143" y="7963"/>
                      <a:pt x="102640" y="3982"/>
                    </a:cubicBezTo>
                    <a:cubicBezTo>
                      <a:pt x="95120" y="1327"/>
                      <a:pt x="87157" y="0"/>
                      <a:pt x="78752" y="0"/>
                    </a:cubicBezTo>
                    <a:cubicBezTo>
                      <a:pt x="70346" y="0"/>
                      <a:pt x="62383" y="1327"/>
                      <a:pt x="54863" y="3982"/>
                    </a:cubicBezTo>
                    <a:cubicBezTo>
                      <a:pt x="42918" y="7963"/>
                      <a:pt x="32743" y="14599"/>
                      <a:pt x="24338" y="23447"/>
                    </a:cubicBezTo>
                    <a:cubicBezTo>
                      <a:pt x="22568" y="25659"/>
                      <a:pt x="21241" y="27870"/>
                      <a:pt x="20356" y="30525"/>
                    </a:cubicBezTo>
                    <a:lnTo>
                      <a:pt x="449" y="103961"/>
                    </a:lnTo>
                    <a:cubicBezTo>
                      <a:pt x="-1321" y="111040"/>
                      <a:pt x="2218" y="119003"/>
                      <a:pt x="9739" y="120772"/>
                    </a:cubicBezTo>
                    <a:cubicBezTo>
                      <a:pt x="11066" y="121214"/>
                      <a:pt x="11951" y="121214"/>
                      <a:pt x="13278" y="121214"/>
                    </a:cubicBezTo>
                    <a:cubicBezTo>
                      <a:pt x="19029" y="121214"/>
                      <a:pt x="24338" y="117233"/>
                      <a:pt x="26107" y="111482"/>
                    </a:cubicBezTo>
                    <a:lnTo>
                      <a:pt x="43803" y="46893"/>
                    </a:lnTo>
                    <a:lnTo>
                      <a:pt x="43803" y="272069"/>
                    </a:lnTo>
                    <a:lnTo>
                      <a:pt x="70346" y="272069"/>
                    </a:lnTo>
                    <a:lnTo>
                      <a:pt x="70346" y="145546"/>
                    </a:lnTo>
                    <a:lnTo>
                      <a:pt x="88042" y="145546"/>
                    </a:lnTo>
                    <a:lnTo>
                      <a:pt x="88042" y="271627"/>
                    </a:lnTo>
                    <a:lnTo>
                      <a:pt x="114585" y="271627"/>
                    </a:lnTo>
                    <a:lnTo>
                      <a:pt x="114585" y="46893"/>
                    </a:lnTo>
                    <a:lnTo>
                      <a:pt x="132281" y="111482"/>
                    </a:lnTo>
                    <a:cubicBezTo>
                      <a:pt x="134050" y="117233"/>
                      <a:pt x="139359" y="121214"/>
                      <a:pt x="145110" y="121214"/>
                    </a:cubicBezTo>
                    <a:cubicBezTo>
                      <a:pt x="146437" y="121214"/>
                      <a:pt x="147322" y="121214"/>
                      <a:pt x="148649" y="120772"/>
                    </a:cubicBezTo>
                    <a:cubicBezTo>
                      <a:pt x="154842" y="119003"/>
                      <a:pt x="158824" y="111040"/>
                      <a:pt x="157054" y="103961"/>
                    </a:cubicBezTo>
                    <a:close/>
                  </a:path>
                </a:pathLst>
              </a:custGeom>
              <a:solidFill>
                <a:srgbClr val="01A95A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42" name="Forme libre : forme 41">
                <a:extLst>
                  <a:ext uri="{FF2B5EF4-FFF2-40B4-BE49-F238E27FC236}">
                    <a16:creationId xmlns:a16="http://schemas.microsoft.com/office/drawing/2014/main" id="{2AD2CDE0-C484-7A13-2565-63DB8C829A8F}"/>
                  </a:ext>
                </a:extLst>
              </p:cNvPr>
              <p:cNvSpPr/>
              <p:nvPr/>
            </p:nvSpPr>
            <p:spPr>
              <a:xfrm>
                <a:off x="8297882" y="2362871"/>
                <a:ext cx="127856" cy="272511"/>
              </a:xfrm>
              <a:custGeom>
                <a:avLst/>
                <a:gdLst>
                  <a:gd name="connsiteX0" fmla="*/ 102640 w 127856"/>
                  <a:gd name="connsiteY0" fmla="*/ 102192 h 272511"/>
                  <a:gd name="connsiteX1" fmla="*/ 122548 w 127856"/>
                  <a:gd name="connsiteY1" fmla="*/ 28755 h 272511"/>
                  <a:gd name="connsiteX2" fmla="*/ 127857 w 127856"/>
                  <a:gd name="connsiteY2" fmla="*/ 18138 h 272511"/>
                  <a:gd name="connsiteX3" fmla="*/ 102640 w 127856"/>
                  <a:gd name="connsiteY3" fmla="*/ 3981 h 272511"/>
                  <a:gd name="connsiteX4" fmla="*/ 78752 w 127856"/>
                  <a:gd name="connsiteY4" fmla="*/ 0 h 272511"/>
                  <a:gd name="connsiteX5" fmla="*/ 54863 w 127856"/>
                  <a:gd name="connsiteY5" fmla="*/ 3981 h 272511"/>
                  <a:gd name="connsiteX6" fmla="*/ 24338 w 127856"/>
                  <a:gd name="connsiteY6" fmla="*/ 23447 h 272511"/>
                  <a:gd name="connsiteX7" fmla="*/ 20356 w 127856"/>
                  <a:gd name="connsiteY7" fmla="*/ 30525 h 272511"/>
                  <a:gd name="connsiteX8" fmla="*/ 449 w 127856"/>
                  <a:gd name="connsiteY8" fmla="*/ 104404 h 272511"/>
                  <a:gd name="connsiteX9" fmla="*/ 9739 w 127856"/>
                  <a:gd name="connsiteY9" fmla="*/ 121214 h 272511"/>
                  <a:gd name="connsiteX10" fmla="*/ 13278 w 127856"/>
                  <a:gd name="connsiteY10" fmla="*/ 121657 h 272511"/>
                  <a:gd name="connsiteX11" fmla="*/ 26107 w 127856"/>
                  <a:gd name="connsiteY11" fmla="*/ 111924 h 272511"/>
                  <a:gd name="connsiteX12" fmla="*/ 43803 w 127856"/>
                  <a:gd name="connsiteY12" fmla="*/ 47336 h 272511"/>
                  <a:gd name="connsiteX13" fmla="*/ 43803 w 127856"/>
                  <a:gd name="connsiteY13" fmla="*/ 272511 h 272511"/>
                  <a:gd name="connsiteX14" fmla="*/ 70346 w 127856"/>
                  <a:gd name="connsiteY14" fmla="*/ 272511 h 272511"/>
                  <a:gd name="connsiteX15" fmla="*/ 70346 w 127856"/>
                  <a:gd name="connsiteY15" fmla="*/ 145988 h 272511"/>
                  <a:gd name="connsiteX16" fmla="*/ 88042 w 127856"/>
                  <a:gd name="connsiteY16" fmla="*/ 145988 h 272511"/>
                  <a:gd name="connsiteX17" fmla="*/ 88042 w 127856"/>
                  <a:gd name="connsiteY17" fmla="*/ 272069 h 272511"/>
                  <a:gd name="connsiteX18" fmla="*/ 114585 w 127856"/>
                  <a:gd name="connsiteY18" fmla="*/ 272069 h 272511"/>
                  <a:gd name="connsiteX19" fmla="*/ 114585 w 127856"/>
                  <a:gd name="connsiteY19" fmla="*/ 128735 h 272511"/>
                  <a:gd name="connsiteX20" fmla="*/ 102640 w 127856"/>
                  <a:gd name="connsiteY20" fmla="*/ 102192 h 2725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27856" h="272511">
                    <a:moveTo>
                      <a:pt x="102640" y="102192"/>
                    </a:moveTo>
                    <a:lnTo>
                      <a:pt x="122548" y="28755"/>
                    </a:lnTo>
                    <a:cubicBezTo>
                      <a:pt x="123433" y="24774"/>
                      <a:pt x="125645" y="21235"/>
                      <a:pt x="127857" y="18138"/>
                    </a:cubicBezTo>
                    <a:cubicBezTo>
                      <a:pt x="120778" y="11944"/>
                      <a:pt x="111931" y="7078"/>
                      <a:pt x="102640" y="3981"/>
                    </a:cubicBezTo>
                    <a:cubicBezTo>
                      <a:pt x="95120" y="1327"/>
                      <a:pt x="87157" y="0"/>
                      <a:pt x="78752" y="0"/>
                    </a:cubicBezTo>
                    <a:cubicBezTo>
                      <a:pt x="70346" y="0"/>
                      <a:pt x="62383" y="1327"/>
                      <a:pt x="54863" y="3981"/>
                    </a:cubicBezTo>
                    <a:cubicBezTo>
                      <a:pt x="42918" y="7963"/>
                      <a:pt x="32743" y="14599"/>
                      <a:pt x="24338" y="23447"/>
                    </a:cubicBezTo>
                    <a:cubicBezTo>
                      <a:pt x="22568" y="25659"/>
                      <a:pt x="21241" y="27870"/>
                      <a:pt x="20356" y="30525"/>
                    </a:cubicBezTo>
                    <a:lnTo>
                      <a:pt x="449" y="104404"/>
                    </a:lnTo>
                    <a:cubicBezTo>
                      <a:pt x="-1321" y="111482"/>
                      <a:pt x="2218" y="119445"/>
                      <a:pt x="9739" y="121214"/>
                    </a:cubicBezTo>
                    <a:cubicBezTo>
                      <a:pt x="11066" y="121657"/>
                      <a:pt x="11951" y="121657"/>
                      <a:pt x="13278" y="121657"/>
                    </a:cubicBezTo>
                    <a:cubicBezTo>
                      <a:pt x="19029" y="121657"/>
                      <a:pt x="24338" y="117675"/>
                      <a:pt x="26107" y="111924"/>
                    </a:cubicBezTo>
                    <a:lnTo>
                      <a:pt x="43803" y="47336"/>
                    </a:lnTo>
                    <a:lnTo>
                      <a:pt x="43803" y="272511"/>
                    </a:lnTo>
                    <a:lnTo>
                      <a:pt x="70346" y="272511"/>
                    </a:lnTo>
                    <a:lnTo>
                      <a:pt x="70346" y="145988"/>
                    </a:lnTo>
                    <a:lnTo>
                      <a:pt x="88042" y="145988"/>
                    </a:lnTo>
                    <a:lnTo>
                      <a:pt x="88042" y="272069"/>
                    </a:lnTo>
                    <a:lnTo>
                      <a:pt x="114585" y="272069"/>
                    </a:lnTo>
                    <a:lnTo>
                      <a:pt x="114585" y="128735"/>
                    </a:lnTo>
                    <a:cubicBezTo>
                      <a:pt x="105295" y="124311"/>
                      <a:pt x="99986" y="113251"/>
                      <a:pt x="102640" y="102192"/>
                    </a:cubicBezTo>
                    <a:close/>
                  </a:path>
                </a:pathLst>
              </a:custGeom>
              <a:solidFill>
                <a:srgbClr val="01A95A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43" name="Forme libre : forme 42">
                <a:extLst>
                  <a:ext uri="{FF2B5EF4-FFF2-40B4-BE49-F238E27FC236}">
                    <a16:creationId xmlns:a16="http://schemas.microsoft.com/office/drawing/2014/main" id="{D6E8FF43-ABF9-8B09-3329-CEAC1EE2B5CD}"/>
                  </a:ext>
                </a:extLst>
              </p:cNvPr>
              <p:cNvSpPr/>
              <p:nvPr/>
            </p:nvSpPr>
            <p:spPr>
              <a:xfrm>
                <a:off x="8549165" y="2363314"/>
                <a:ext cx="128267" cy="272068"/>
              </a:xfrm>
              <a:custGeom>
                <a:avLst/>
                <a:gdLst>
                  <a:gd name="connsiteX0" fmla="*/ 127850 w 128267"/>
                  <a:gd name="connsiteY0" fmla="*/ 103961 h 272068"/>
                  <a:gd name="connsiteX1" fmla="*/ 107500 w 128267"/>
                  <a:gd name="connsiteY1" fmla="*/ 30525 h 272068"/>
                  <a:gd name="connsiteX2" fmla="*/ 103519 w 128267"/>
                  <a:gd name="connsiteY2" fmla="*/ 23447 h 272068"/>
                  <a:gd name="connsiteX3" fmla="*/ 72994 w 128267"/>
                  <a:gd name="connsiteY3" fmla="*/ 3982 h 272068"/>
                  <a:gd name="connsiteX4" fmla="*/ 49105 w 128267"/>
                  <a:gd name="connsiteY4" fmla="*/ 0 h 272068"/>
                  <a:gd name="connsiteX5" fmla="*/ 25216 w 128267"/>
                  <a:gd name="connsiteY5" fmla="*/ 3982 h 272068"/>
                  <a:gd name="connsiteX6" fmla="*/ 0 w 128267"/>
                  <a:gd name="connsiteY6" fmla="*/ 18138 h 272068"/>
                  <a:gd name="connsiteX7" fmla="*/ 5309 w 128267"/>
                  <a:gd name="connsiteY7" fmla="*/ 28313 h 272068"/>
                  <a:gd name="connsiteX8" fmla="*/ 25216 w 128267"/>
                  <a:gd name="connsiteY8" fmla="*/ 101749 h 272068"/>
                  <a:gd name="connsiteX9" fmla="*/ 13272 w 128267"/>
                  <a:gd name="connsiteY9" fmla="*/ 128293 h 272068"/>
                  <a:gd name="connsiteX10" fmla="*/ 13272 w 128267"/>
                  <a:gd name="connsiteY10" fmla="*/ 272069 h 272068"/>
                  <a:gd name="connsiteX11" fmla="*/ 39815 w 128267"/>
                  <a:gd name="connsiteY11" fmla="*/ 272069 h 272068"/>
                  <a:gd name="connsiteX12" fmla="*/ 39815 w 128267"/>
                  <a:gd name="connsiteY12" fmla="*/ 145546 h 272068"/>
                  <a:gd name="connsiteX13" fmla="*/ 57511 w 128267"/>
                  <a:gd name="connsiteY13" fmla="*/ 145546 h 272068"/>
                  <a:gd name="connsiteX14" fmla="*/ 57511 w 128267"/>
                  <a:gd name="connsiteY14" fmla="*/ 271627 h 272068"/>
                  <a:gd name="connsiteX15" fmla="*/ 84054 w 128267"/>
                  <a:gd name="connsiteY15" fmla="*/ 271627 h 272068"/>
                  <a:gd name="connsiteX16" fmla="*/ 84054 w 128267"/>
                  <a:gd name="connsiteY16" fmla="*/ 46893 h 272068"/>
                  <a:gd name="connsiteX17" fmla="*/ 101749 w 128267"/>
                  <a:gd name="connsiteY17" fmla="*/ 111482 h 272068"/>
                  <a:gd name="connsiteX18" fmla="*/ 114579 w 128267"/>
                  <a:gd name="connsiteY18" fmla="*/ 121214 h 272068"/>
                  <a:gd name="connsiteX19" fmla="*/ 118118 w 128267"/>
                  <a:gd name="connsiteY19" fmla="*/ 120772 h 272068"/>
                  <a:gd name="connsiteX20" fmla="*/ 127850 w 128267"/>
                  <a:gd name="connsiteY20" fmla="*/ 103961 h 2720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28267" h="272068">
                    <a:moveTo>
                      <a:pt x="127850" y="103961"/>
                    </a:moveTo>
                    <a:lnTo>
                      <a:pt x="107500" y="30525"/>
                    </a:lnTo>
                    <a:cubicBezTo>
                      <a:pt x="106616" y="27870"/>
                      <a:pt x="105288" y="25216"/>
                      <a:pt x="103519" y="23447"/>
                    </a:cubicBezTo>
                    <a:cubicBezTo>
                      <a:pt x="95114" y="14599"/>
                      <a:pt x="84496" y="7963"/>
                      <a:pt x="72994" y="3982"/>
                    </a:cubicBezTo>
                    <a:cubicBezTo>
                      <a:pt x="65473" y="1327"/>
                      <a:pt x="57511" y="0"/>
                      <a:pt x="49105" y="0"/>
                    </a:cubicBezTo>
                    <a:cubicBezTo>
                      <a:pt x="40700" y="0"/>
                      <a:pt x="32737" y="1327"/>
                      <a:pt x="25216" y="3982"/>
                    </a:cubicBezTo>
                    <a:cubicBezTo>
                      <a:pt x="15926" y="7078"/>
                      <a:pt x="7521" y="11944"/>
                      <a:pt x="0" y="18138"/>
                    </a:cubicBezTo>
                    <a:cubicBezTo>
                      <a:pt x="2654" y="21235"/>
                      <a:pt x="4424" y="24774"/>
                      <a:pt x="5309" y="28313"/>
                    </a:cubicBezTo>
                    <a:lnTo>
                      <a:pt x="25216" y="101749"/>
                    </a:lnTo>
                    <a:cubicBezTo>
                      <a:pt x="28313" y="112809"/>
                      <a:pt x="22562" y="123869"/>
                      <a:pt x="13272" y="128293"/>
                    </a:cubicBezTo>
                    <a:lnTo>
                      <a:pt x="13272" y="272069"/>
                    </a:lnTo>
                    <a:lnTo>
                      <a:pt x="39815" y="272069"/>
                    </a:lnTo>
                    <a:lnTo>
                      <a:pt x="39815" y="145546"/>
                    </a:lnTo>
                    <a:lnTo>
                      <a:pt x="57511" y="145546"/>
                    </a:lnTo>
                    <a:lnTo>
                      <a:pt x="57511" y="271627"/>
                    </a:lnTo>
                    <a:lnTo>
                      <a:pt x="84054" y="271627"/>
                    </a:lnTo>
                    <a:lnTo>
                      <a:pt x="84054" y="46893"/>
                    </a:lnTo>
                    <a:lnTo>
                      <a:pt x="101749" y="111482"/>
                    </a:lnTo>
                    <a:cubicBezTo>
                      <a:pt x="103519" y="117233"/>
                      <a:pt x="108828" y="121214"/>
                      <a:pt x="114579" y="121214"/>
                    </a:cubicBezTo>
                    <a:cubicBezTo>
                      <a:pt x="115906" y="121214"/>
                      <a:pt x="116791" y="121214"/>
                      <a:pt x="118118" y="120772"/>
                    </a:cubicBezTo>
                    <a:cubicBezTo>
                      <a:pt x="125638" y="119003"/>
                      <a:pt x="129620" y="111040"/>
                      <a:pt x="127850" y="103961"/>
                    </a:cubicBezTo>
                    <a:close/>
                  </a:path>
                </a:pathLst>
              </a:custGeom>
              <a:solidFill>
                <a:srgbClr val="01A95A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47" name="Rectangle : coins arrondis 46">
            <a:extLst>
              <a:ext uri="{FF2B5EF4-FFF2-40B4-BE49-F238E27FC236}">
                <a16:creationId xmlns:a16="http://schemas.microsoft.com/office/drawing/2014/main" id="{5B273C91-0E45-6872-D998-1992E6080CCD}"/>
              </a:ext>
            </a:extLst>
          </p:cNvPr>
          <p:cNvSpPr/>
          <p:nvPr/>
        </p:nvSpPr>
        <p:spPr>
          <a:xfrm>
            <a:off x="8208573" y="2968634"/>
            <a:ext cx="471341" cy="459880"/>
          </a:xfrm>
          <a:prstGeom prst="roundRect">
            <a:avLst/>
          </a:prstGeom>
          <a:solidFill>
            <a:schemeClr val="bg1"/>
          </a:solidFill>
          <a:ln w="12700" cap="flat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56" name="Rectangle : coins arrondis 55">
            <a:extLst>
              <a:ext uri="{FF2B5EF4-FFF2-40B4-BE49-F238E27FC236}">
                <a16:creationId xmlns:a16="http://schemas.microsoft.com/office/drawing/2014/main" id="{CEB0473E-89E8-E032-4B16-4BD7BEA37EB4}"/>
              </a:ext>
            </a:extLst>
          </p:cNvPr>
          <p:cNvSpPr/>
          <p:nvPr/>
        </p:nvSpPr>
        <p:spPr>
          <a:xfrm>
            <a:off x="8208573" y="3573246"/>
            <a:ext cx="471341" cy="459880"/>
          </a:xfrm>
          <a:prstGeom prst="roundRect">
            <a:avLst/>
          </a:prstGeom>
          <a:solidFill>
            <a:schemeClr val="bg1"/>
          </a:solidFill>
          <a:ln w="12700" cap="flat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29" name="Rectangle : coins arrondis 128">
            <a:extLst>
              <a:ext uri="{FF2B5EF4-FFF2-40B4-BE49-F238E27FC236}">
                <a16:creationId xmlns:a16="http://schemas.microsoft.com/office/drawing/2014/main" id="{19C3A25D-A925-6CE2-CBAC-EE5BBBF0787B}"/>
              </a:ext>
            </a:extLst>
          </p:cNvPr>
          <p:cNvSpPr/>
          <p:nvPr/>
        </p:nvSpPr>
        <p:spPr>
          <a:xfrm>
            <a:off x="8208573" y="4181722"/>
            <a:ext cx="471341" cy="459880"/>
          </a:xfrm>
          <a:prstGeom prst="roundRect">
            <a:avLst/>
          </a:prstGeom>
          <a:solidFill>
            <a:schemeClr val="bg1"/>
          </a:solidFill>
          <a:ln w="12700" cap="flat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38" name="Rectangle : coins arrondis 137">
            <a:extLst>
              <a:ext uri="{FF2B5EF4-FFF2-40B4-BE49-F238E27FC236}">
                <a16:creationId xmlns:a16="http://schemas.microsoft.com/office/drawing/2014/main" id="{C62A65DE-6557-3BF6-63BB-256DB4CE008C}"/>
              </a:ext>
            </a:extLst>
          </p:cNvPr>
          <p:cNvSpPr/>
          <p:nvPr/>
        </p:nvSpPr>
        <p:spPr>
          <a:xfrm>
            <a:off x="8208573" y="4786334"/>
            <a:ext cx="471341" cy="459880"/>
          </a:xfrm>
          <a:prstGeom prst="roundRect">
            <a:avLst/>
          </a:prstGeom>
          <a:solidFill>
            <a:schemeClr val="bg1"/>
          </a:solidFill>
          <a:ln w="12700" cap="flat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147" name="Graphique 146" descr="Programmatrice avec un remplissage uni">
            <a:extLst>
              <a:ext uri="{FF2B5EF4-FFF2-40B4-BE49-F238E27FC236}">
                <a16:creationId xmlns:a16="http://schemas.microsoft.com/office/drawing/2014/main" id="{0CE14E6B-6444-24E1-615B-4632BAFDF39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237061" y="2984733"/>
            <a:ext cx="408651" cy="408651"/>
          </a:xfrm>
          <a:prstGeom prst="rect">
            <a:avLst/>
          </a:prstGeom>
        </p:spPr>
      </p:pic>
      <p:pic>
        <p:nvPicPr>
          <p:cNvPr id="149" name="Graphique 148" descr="Porte-documents avec un remplissage uni">
            <a:extLst>
              <a:ext uri="{FF2B5EF4-FFF2-40B4-BE49-F238E27FC236}">
                <a16:creationId xmlns:a16="http://schemas.microsoft.com/office/drawing/2014/main" id="{22A46FCD-531B-864A-9E49-CE44D6E2DD6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252026" y="3612146"/>
            <a:ext cx="379592" cy="379592"/>
          </a:xfrm>
          <a:prstGeom prst="rect">
            <a:avLst/>
          </a:prstGeom>
        </p:spPr>
      </p:pic>
      <p:pic>
        <p:nvPicPr>
          <p:cNvPr id="151" name="Graphique 150" descr="Classe avec un remplissage uni">
            <a:extLst>
              <a:ext uri="{FF2B5EF4-FFF2-40B4-BE49-F238E27FC236}">
                <a16:creationId xmlns:a16="http://schemas.microsoft.com/office/drawing/2014/main" id="{499E2D9A-4E70-0985-02A5-38E134D62DC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235422" y="4831169"/>
            <a:ext cx="405430" cy="405430"/>
          </a:xfrm>
          <a:prstGeom prst="rect">
            <a:avLst/>
          </a:prstGeom>
        </p:spPr>
      </p:pic>
      <p:pic>
        <p:nvPicPr>
          <p:cNvPr id="153" name="Graphique 152" descr="Travail à domicile avec un remplissage uni">
            <a:extLst>
              <a:ext uri="{FF2B5EF4-FFF2-40B4-BE49-F238E27FC236}">
                <a16:creationId xmlns:a16="http://schemas.microsoft.com/office/drawing/2014/main" id="{F7DEDA9C-D037-2E36-567C-D67E722C92C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237061" y="4221082"/>
            <a:ext cx="408651" cy="408651"/>
          </a:xfrm>
          <a:prstGeom prst="rect">
            <a:avLst/>
          </a:prstGeom>
        </p:spPr>
      </p:pic>
      <p:sp>
        <p:nvSpPr>
          <p:cNvPr id="154" name="ZoneTexte 153">
            <a:extLst>
              <a:ext uri="{FF2B5EF4-FFF2-40B4-BE49-F238E27FC236}">
                <a16:creationId xmlns:a16="http://schemas.microsoft.com/office/drawing/2014/main" id="{C1415FE7-422D-C518-733F-28F2AA22258F}"/>
              </a:ext>
            </a:extLst>
          </p:cNvPr>
          <p:cNvSpPr txBox="1"/>
          <p:nvPr/>
        </p:nvSpPr>
        <p:spPr>
          <a:xfrm>
            <a:off x="8814603" y="2373389"/>
            <a:ext cx="2668825" cy="4411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spc="0" normalizeH="0" baseline="0" dirty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sym typeface="Helvetica Neue"/>
              </a:rPr>
              <a:t>Les usagers « grand public » de produits et de services numériques</a:t>
            </a:r>
          </a:p>
        </p:txBody>
      </p:sp>
      <p:sp>
        <p:nvSpPr>
          <p:cNvPr id="155" name="ZoneTexte 154">
            <a:extLst>
              <a:ext uri="{FF2B5EF4-FFF2-40B4-BE49-F238E27FC236}">
                <a16:creationId xmlns:a16="http://schemas.microsoft.com/office/drawing/2014/main" id="{7561E529-30E0-C064-DF20-4EEB28BE5FB0}"/>
              </a:ext>
            </a:extLst>
          </p:cNvPr>
          <p:cNvSpPr txBox="1"/>
          <p:nvPr/>
        </p:nvSpPr>
        <p:spPr>
          <a:xfrm>
            <a:off x="8814603" y="2987368"/>
            <a:ext cx="2582403" cy="4411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050" b="0" i="0" u="none" strike="noStrike" cap="none" spc="0" normalizeH="0" baseline="0" dirty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sym typeface="Helvetica Neue"/>
              </a:rPr>
              <a:t>Les acteurs du numérique : métiers de la conception de produits et services</a:t>
            </a:r>
          </a:p>
        </p:txBody>
      </p:sp>
      <p:sp>
        <p:nvSpPr>
          <p:cNvPr id="156" name="ZoneTexte 155">
            <a:extLst>
              <a:ext uri="{FF2B5EF4-FFF2-40B4-BE49-F238E27FC236}">
                <a16:creationId xmlns:a16="http://schemas.microsoft.com/office/drawing/2014/main" id="{D5EF57BB-211B-5882-FEB5-DCABC1919846}"/>
              </a:ext>
            </a:extLst>
          </p:cNvPr>
          <p:cNvSpPr txBox="1"/>
          <p:nvPr/>
        </p:nvSpPr>
        <p:spPr>
          <a:xfrm>
            <a:off x="8814603" y="3589063"/>
            <a:ext cx="2736474" cy="4257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050" b="0" i="0" u="none" strike="noStrike" cap="none" spc="0" normalizeH="0" baseline="0" dirty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sym typeface="Helvetica Neue"/>
              </a:rPr>
              <a:t>Les usagers « professionnels » : organisations et collectivités territoriales</a:t>
            </a:r>
          </a:p>
        </p:txBody>
      </p:sp>
      <p:sp>
        <p:nvSpPr>
          <p:cNvPr id="157" name="ZoneTexte 156">
            <a:extLst>
              <a:ext uri="{FF2B5EF4-FFF2-40B4-BE49-F238E27FC236}">
                <a16:creationId xmlns:a16="http://schemas.microsoft.com/office/drawing/2014/main" id="{529C9962-5C3E-682A-1B3B-7B25FFAC5EA8}"/>
              </a:ext>
            </a:extLst>
          </p:cNvPr>
          <p:cNvSpPr txBox="1"/>
          <p:nvPr/>
        </p:nvSpPr>
        <p:spPr>
          <a:xfrm>
            <a:off x="8820105" y="4194223"/>
            <a:ext cx="2736474" cy="4257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050" b="0" i="0" u="none" strike="noStrike" cap="none" spc="0" normalizeH="0" baseline="0" dirty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sym typeface="Helvetica Neue"/>
              </a:rPr>
              <a:t>Les futurs concepteurs de produits et services numériques</a:t>
            </a:r>
          </a:p>
        </p:txBody>
      </p:sp>
      <p:sp>
        <p:nvSpPr>
          <p:cNvPr id="158" name="ZoneTexte 157">
            <a:extLst>
              <a:ext uri="{FF2B5EF4-FFF2-40B4-BE49-F238E27FC236}">
                <a16:creationId xmlns:a16="http://schemas.microsoft.com/office/drawing/2014/main" id="{3E45F677-89AE-54FC-C75D-1989DE0A01D2}"/>
              </a:ext>
            </a:extLst>
          </p:cNvPr>
          <p:cNvSpPr txBox="1"/>
          <p:nvPr/>
        </p:nvSpPr>
        <p:spPr>
          <a:xfrm>
            <a:off x="8814603" y="4799383"/>
            <a:ext cx="2736474" cy="4257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050" b="0" i="0" u="none" strike="noStrike" cap="none" spc="0" normalizeH="0" baseline="0" dirty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sym typeface="Helvetica Neue"/>
              </a:rPr>
              <a:t>Les organismes de formation dans le domaine du numérique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ZoneTexte 159">
                <a:extLst>
                  <a:ext uri="{FF2B5EF4-FFF2-40B4-BE49-F238E27FC236}">
                    <a16:creationId xmlns:a16="http://schemas.microsoft.com/office/drawing/2014/main" id="{1558C306-ED7A-2C7F-6743-75231BED7EF2}"/>
                  </a:ext>
                </a:extLst>
              </p:cNvPr>
              <p:cNvSpPr txBox="1"/>
              <p:nvPr/>
            </p:nvSpPr>
            <p:spPr>
              <a:xfrm>
                <a:off x="366444" y="6389560"/>
                <a:ext cx="9529723" cy="27699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defTabSz="2438338" hangingPunct="0"/>
                <a14:m>
                  <m:oMath xmlns:m="http://schemas.openxmlformats.org/officeDocument/2006/math">
                    <m:sSup>
                      <m:sSupPr>
                        <m:ctrlPr>
                          <a:rPr kumimoji="0" lang="fr-FR" sz="12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23211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Helvetica Neue"/>
                          </a:rPr>
                        </m:ctrlPr>
                      </m:sSupPr>
                      <m:e>
                        <m:r>
                          <a:rPr kumimoji="0" lang="fr-FR" sz="12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23211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Helvetica Neue"/>
                          </a:rPr>
                          <m:t>  </m:t>
                        </m:r>
                      </m:e>
                      <m:sup>
                        <m:r>
                          <a:rPr kumimoji="0" lang="fr-FR" sz="12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23211F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sym typeface="Helvetica Neue"/>
                          </a:rPr>
                          <m:t>1</m:t>
                        </m:r>
                      </m:sup>
                    </m:sSup>
                  </m:oMath>
                </a14:m>
                <a:r>
                  <a:rPr kumimoji="0" lang="fr-FR" sz="1200" b="0" i="0" u="none" strike="noStrike" cap="none" spc="0" normalizeH="0" baseline="0" dirty="0">
                    <a:ln>
                      <a:noFill/>
                    </a:ln>
                    <a:solidFill>
                      <a:srgbClr val="5E5E5E"/>
                    </a:solidFill>
                    <a:effectLst/>
                    <a:uFillTx/>
                    <a:latin typeface="Marianne" panose="02000000000000000000" pitchFamily="50" charset="0"/>
                    <a:sym typeface="Helvetica Neue"/>
                  </a:rPr>
                  <a:t> </a:t>
                </a:r>
                <a:r>
                  <a:rPr lang="fr-FR" sz="1200" i="1" dirty="0">
                    <a:solidFill>
                      <a:srgbClr val="23211F"/>
                    </a:solidFill>
                    <a:latin typeface="Marianne" panose="02000000000000000000" pitchFamily="50" charset="0"/>
                    <a:sym typeface="Helvetica Neue"/>
                  </a:rPr>
                  <a:t>Avis de l’ADEME : Numérique &amp; environnement : entre opportunités et nécessaire sobriété – janv 2025, disponible sur la </a:t>
                </a:r>
                <a:r>
                  <a:rPr lang="fr-FR" sz="1200" i="1" dirty="0">
                    <a:solidFill>
                      <a:srgbClr val="23211F"/>
                    </a:solidFill>
                    <a:latin typeface="Marianne" panose="02000000000000000000" pitchFamily="50" charset="0"/>
                    <a:sym typeface="Helvetica Neue"/>
                    <a:hlinkClick r:id="rId16"/>
                  </a:rPr>
                  <a:t>librairie Ademe</a:t>
                </a:r>
                <a:endParaRPr kumimoji="0" lang="fr-FR" sz="1200" b="0" i="0" u="none" strike="noStrike" cap="none" spc="0" normalizeH="0" dirty="0">
                  <a:ln>
                    <a:noFill/>
                  </a:ln>
                  <a:solidFill>
                    <a:srgbClr val="23211F"/>
                  </a:solidFill>
                  <a:effectLst/>
                  <a:uFillTx/>
                  <a:latin typeface="Marianne" panose="02000000000000000000" pitchFamily="50" charset="0"/>
                  <a:sym typeface="Helvetica Neue"/>
                </a:endParaRPr>
              </a:p>
            </p:txBody>
          </p:sp>
        </mc:Choice>
        <mc:Fallback xmlns="">
          <p:sp>
            <p:nvSpPr>
              <p:cNvPr id="160" name="ZoneTexte 159">
                <a:extLst>
                  <a:ext uri="{FF2B5EF4-FFF2-40B4-BE49-F238E27FC236}">
                    <a16:creationId xmlns:a16="http://schemas.microsoft.com/office/drawing/2014/main" id="{1558C306-ED7A-2C7F-6743-75231BED7E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44" y="6389560"/>
                <a:ext cx="9529723" cy="276999"/>
              </a:xfrm>
              <a:prstGeom prst="rect">
                <a:avLst/>
              </a:prstGeom>
              <a:blipFill>
                <a:blip r:embed="rId17"/>
                <a:stretch>
                  <a:fillRect b="-17391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1" name="ZoneTexte 160">
            <a:extLst>
              <a:ext uri="{FF2B5EF4-FFF2-40B4-BE49-F238E27FC236}">
                <a16:creationId xmlns:a16="http://schemas.microsoft.com/office/drawing/2014/main" id="{84D37515-2C58-E779-F74A-EC2C60708C6D}"/>
              </a:ext>
            </a:extLst>
          </p:cNvPr>
          <p:cNvSpPr txBox="1"/>
          <p:nvPr/>
        </p:nvSpPr>
        <p:spPr>
          <a:xfrm>
            <a:off x="443636" y="5920404"/>
            <a:ext cx="9973559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spc="0" normalizeH="0" baseline="0" dirty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sym typeface="Helvetica Neue"/>
              </a:rPr>
              <a:t>Nous écrire : </a:t>
            </a:r>
            <a:r>
              <a:rPr kumimoji="0" lang="fr-FR" sz="1200" b="0" i="0" u="none" strike="noStrike" cap="none" spc="0" normalizeH="0" baseline="0" dirty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sym typeface="Helvetica Neue"/>
              </a:rPr>
              <a:t>contactez-nous à l’adresse </a:t>
            </a:r>
            <a:r>
              <a:rPr kumimoji="0" lang="fr-FR" sz="1200" b="0" i="0" u="none" strike="noStrike" cap="none" spc="0" normalizeH="0" baseline="0" dirty="0">
                <a:ln>
                  <a:noFill/>
                </a:ln>
                <a:solidFill>
                  <a:srgbClr val="5A8AC7"/>
                </a:solidFill>
                <a:effectLst/>
                <a:uFillTx/>
                <a:latin typeface="Marianne" panose="02000000000000000000" pitchFamily="50" charset="0"/>
                <a:sym typeface="Helvetica Neue"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altimpact@ademe.fr</a:t>
            </a:r>
            <a:r>
              <a:rPr kumimoji="0" lang="fr-FR" sz="1200" b="0" i="0" u="none" strike="noStrike" cap="none" spc="0" normalizeH="0" baseline="0" dirty="0">
                <a:ln>
                  <a:noFill/>
                </a:ln>
                <a:solidFill>
                  <a:srgbClr val="5A8AC7"/>
                </a:solidFill>
                <a:effectLst/>
                <a:uFillTx/>
                <a:latin typeface="Marianne" panose="02000000000000000000" pitchFamily="50" charset="0"/>
                <a:sym typeface="Helvetica Neue"/>
              </a:rPr>
              <a:t> </a:t>
            </a:r>
            <a:r>
              <a:rPr kumimoji="0" lang="fr-FR" sz="1200" b="0" i="0" u="none" strike="noStrike" cap="none" spc="0" normalizeH="0" baseline="0" dirty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sym typeface="Helvetica Neue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27144293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16DAB4-E8F2-6078-6EC7-410289B7C0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598329BB-4EDB-88B3-C7AE-7E386D2EA0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317" y="-58902"/>
            <a:ext cx="1603504" cy="1135022"/>
          </a:xfrm>
          <a:prstGeom prst="rect">
            <a:avLst/>
          </a:prstGeom>
        </p:spPr>
      </p:pic>
      <p:pic>
        <p:nvPicPr>
          <p:cNvPr id="4" name="Picture 2" descr="Picture 2">
            <a:extLst>
              <a:ext uri="{FF2B5EF4-FFF2-40B4-BE49-F238E27FC236}">
                <a16:creationId xmlns:a16="http://schemas.microsoft.com/office/drawing/2014/main" id="{0187CB37-490A-4814-4371-3225FE89B7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588" y="228132"/>
            <a:ext cx="1156364" cy="5685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Image2">
            <a:extLst>
              <a:ext uri="{FF2B5EF4-FFF2-40B4-BE49-F238E27FC236}">
                <a16:creationId xmlns:a16="http://schemas.microsoft.com/office/drawing/2014/main" id="{1BC3A666-E9B8-9EE9-7ED7-27954AEEE33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" t="-90" r="-35" b="-90"/>
          <a:stretch>
            <a:fillRect/>
          </a:stretch>
        </p:blipFill>
        <p:spPr bwMode="auto">
          <a:xfrm>
            <a:off x="1540739" y="282805"/>
            <a:ext cx="1246578" cy="481774"/>
          </a:xfrm>
          <a:prstGeom prst="rect">
            <a:avLst/>
          </a:prstGeom>
        </p:spPr>
      </p:pic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739BA45B-236D-FD01-EE65-8932EE5187E9}"/>
              </a:ext>
            </a:extLst>
          </p:cNvPr>
          <p:cNvCxnSpPr>
            <a:cxnSpLocks/>
          </p:cNvCxnSpPr>
          <p:nvPr/>
        </p:nvCxnSpPr>
        <p:spPr>
          <a:xfrm>
            <a:off x="5046177" y="348253"/>
            <a:ext cx="0" cy="40230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A8FD5A25-027B-8EF4-123E-F32BB5026A25}"/>
              </a:ext>
            </a:extLst>
          </p:cNvPr>
          <p:cNvSpPr txBox="1"/>
          <p:nvPr/>
        </p:nvSpPr>
        <p:spPr>
          <a:xfrm>
            <a:off x="4354726" y="381484"/>
            <a:ext cx="593974" cy="2975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algn="r" defTabSz="1219169" hangingPunct="0"/>
            <a:r>
              <a:rPr lang="fr-FR" sz="800" kern="0" err="1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co</a:t>
            </a:r>
            <a:r>
              <a:rPr lang="fr-FR" sz="800" kern="0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-porté par</a:t>
            </a:r>
          </a:p>
        </p:txBody>
      </p:sp>
      <p:grpSp>
        <p:nvGrpSpPr>
          <p:cNvPr id="20" name="Image 48">
            <a:extLst>
              <a:ext uri="{FF2B5EF4-FFF2-40B4-BE49-F238E27FC236}">
                <a16:creationId xmlns:a16="http://schemas.microsoft.com/office/drawing/2014/main" id="{B9B14138-A3AD-430A-6537-74EFB5B0BBD2}"/>
              </a:ext>
            </a:extLst>
          </p:cNvPr>
          <p:cNvGrpSpPr/>
          <p:nvPr/>
        </p:nvGrpSpPr>
        <p:grpSpPr>
          <a:xfrm>
            <a:off x="5143655" y="371158"/>
            <a:ext cx="797984" cy="347807"/>
            <a:chOff x="0" y="0"/>
            <a:chExt cx="1963660" cy="855874"/>
          </a:xfrm>
        </p:grpSpPr>
        <p:sp>
          <p:nvSpPr>
            <p:cNvPr id="21" name="Rectangle">
              <a:extLst>
                <a:ext uri="{FF2B5EF4-FFF2-40B4-BE49-F238E27FC236}">
                  <a16:creationId xmlns:a16="http://schemas.microsoft.com/office/drawing/2014/main" id="{EA536C9B-22EE-3629-E85A-0EB0A425A2AB}"/>
                </a:ext>
              </a:extLst>
            </p:cNvPr>
            <p:cNvSpPr/>
            <p:nvPr/>
          </p:nvSpPr>
          <p:spPr>
            <a:xfrm>
              <a:off x="0" y="0"/>
              <a:ext cx="1963661" cy="85587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defTabSz="304746" hangingPunct="0">
                <a:defRPr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 lang="fr-FR" sz="1200" kern="0">
                <a:solidFill>
                  <a:srgbClr val="000000"/>
                </a:solidFill>
                <a:latin typeface="Calibri"/>
                <a:cs typeface="Calibri"/>
                <a:sym typeface="Calibri"/>
              </a:endParaRPr>
            </a:p>
          </p:txBody>
        </p:sp>
        <p:pic>
          <p:nvPicPr>
            <p:cNvPr id="22" name="image21.png" descr="image21.png">
              <a:extLst>
                <a:ext uri="{FF2B5EF4-FFF2-40B4-BE49-F238E27FC236}">
                  <a16:creationId xmlns:a16="http://schemas.microsoft.com/office/drawing/2014/main" id="{4B9396BB-463C-E9DB-424C-B6F8F1F7767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0" y="0"/>
              <a:ext cx="1963661" cy="8558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5" name="Image 4" descr="Une image contenant Graphique, Police, cercle, logo&#10;&#10;Description générée automatiquement">
            <a:extLst>
              <a:ext uri="{FF2B5EF4-FFF2-40B4-BE49-F238E27FC236}">
                <a16:creationId xmlns:a16="http://schemas.microsoft.com/office/drawing/2014/main" id="{7A22AB25-4E9E-D33E-3360-A275BF3C24E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059" y="359285"/>
            <a:ext cx="405293" cy="405293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B0BB87F8-B44F-DC72-800F-790976B0F357}"/>
              </a:ext>
            </a:extLst>
          </p:cNvPr>
          <p:cNvSpPr txBox="1"/>
          <p:nvPr/>
        </p:nvSpPr>
        <p:spPr>
          <a:xfrm>
            <a:off x="11626483" y="6458667"/>
            <a:ext cx="250069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1200">
                <a:solidFill>
                  <a:srgbClr val="23211F"/>
                </a:solidFill>
                <a:latin typeface="Marianne" panose="02000000000000000000" pitchFamily="50" charset="0"/>
                <a:sym typeface="Helvetica Neue"/>
              </a:rPr>
              <a:t>2</a:t>
            </a:r>
            <a:r>
              <a:rPr kumimoji="0" lang="fr-FR" sz="1200" b="0" i="0" u="none" strike="noStrike" cap="none" spc="0" normalizeH="0" baseline="0">
                <a:ln>
                  <a:noFill/>
                </a:ln>
                <a:solidFill>
                  <a:srgbClr val="23211F"/>
                </a:solidFill>
                <a:effectLst/>
                <a:uFillTx/>
                <a:latin typeface="Marianne" panose="02000000000000000000" pitchFamily="50" charset="0"/>
                <a:sym typeface="Helvetica Neue"/>
              </a:rPr>
              <a:t>/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DA40C28-3511-C3B5-C6FB-2AF2D4462122}"/>
              </a:ext>
            </a:extLst>
          </p:cNvPr>
          <p:cNvSpPr/>
          <p:nvPr/>
        </p:nvSpPr>
        <p:spPr>
          <a:xfrm flipV="1">
            <a:off x="0" y="6337715"/>
            <a:ext cx="12192000" cy="529162"/>
          </a:xfrm>
          <a:prstGeom prst="rect">
            <a:avLst/>
          </a:prstGeom>
          <a:solidFill>
            <a:srgbClr val="409D6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0B485999-4E4E-B3D3-3208-00FC95DF81B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5</a:t>
            </a:fld>
            <a:endParaRPr lang="fr-FR"/>
          </a:p>
        </p:txBody>
      </p:sp>
      <p:sp>
        <p:nvSpPr>
          <p:cNvPr id="7" name="Titre 5">
            <a:extLst>
              <a:ext uri="{FF2B5EF4-FFF2-40B4-BE49-F238E27FC236}">
                <a16:creationId xmlns:a16="http://schemas.microsoft.com/office/drawing/2014/main" id="{EEE05DA4-ECCD-8B3F-FE7B-1013C9FE07C0}"/>
              </a:ext>
            </a:extLst>
          </p:cNvPr>
          <p:cNvSpPr txBox="1">
            <a:spLocks/>
          </p:cNvSpPr>
          <p:nvPr/>
        </p:nvSpPr>
        <p:spPr>
          <a:xfrm>
            <a:off x="812871" y="2595586"/>
            <a:ext cx="10115541" cy="1351028"/>
          </a:xfrm>
          <a:prstGeom prst="rect">
            <a:avLst/>
          </a:prstGeom>
        </p:spPr>
        <p:txBody>
          <a:bodyPr vert="horz" lIns="45720" tIns="22860" rIns="45720" bIns="2286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>
              <a:defRPr/>
            </a:pPr>
            <a:r>
              <a:rPr lang="fr-FR" sz="3200" dirty="0">
                <a:solidFill>
                  <a:srgbClr val="5A8AC7"/>
                </a:solidFill>
                <a:latin typeface="Marianne" panose="02000000000000000000" pitchFamily="50" charset="0"/>
                <a:sym typeface="Helvetica Neue"/>
              </a:rPr>
              <a:t>2 – Présentation du projet </a:t>
            </a:r>
          </a:p>
          <a:p>
            <a:pPr marL="971550" lvl="1" indent="-514350" defTabSz="457200">
              <a:buFont typeface="+mj-lt"/>
              <a:buAutoNum type="alphaLcPeriod"/>
              <a:defRPr/>
            </a:pPr>
            <a:r>
              <a:rPr lang="fr-FR" sz="2000" dirty="0">
                <a:solidFill>
                  <a:srgbClr val="409D61"/>
                </a:solidFill>
                <a:latin typeface="Marianne" panose="02000000000000000000" pitchFamily="50" charset="0"/>
                <a:sym typeface="Helvetica Neue"/>
              </a:rPr>
              <a:t>Présentation du ou des porteurs </a:t>
            </a:r>
          </a:p>
          <a:p>
            <a:pPr marL="971550" lvl="1" indent="-514350" defTabSz="457200">
              <a:buFont typeface="+mj-lt"/>
              <a:buAutoNum type="alphaLcPeriod"/>
              <a:defRPr/>
            </a:pPr>
            <a:r>
              <a:rPr lang="fr-FR" sz="2000" dirty="0">
                <a:solidFill>
                  <a:srgbClr val="409D61"/>
                </a:solidFill>
                <a:latin typeface="Marianne" panose="02000000000000000000" pitchFamily="50" charset="0"/>
                <a:sym typeface="Helvetica Neue"/>
              </a:rPr>
              <a:t>Contexte et enjeux du programme d’actions </a:t>
            </a:r>
          </a:p>
          <a:p>
            <a:pPr marL="971550" lvl="1" indent="-514350" defTabSz="457200">
              <a:buFont typeface="+mj-lt"/>
              <a:buAutoNum type="alphaLcPeriod"/>
              <a:defRPr/>
            </a:pPr>
            <a:r>
              <a:rPr lang="fr-FR" sz="2000" dirty="0">
                <a:solidFill>
                  <a:srgbClr val="409D61"/>
                </a:solidFill>
                <a:latin typeface="Marianne" panose="02000000000000000000" pitchFamily="50" charset="0"/>
                <a:sym typeface="Helvetica Neue"/>
              </a:rPr>
              <a:t>Présentation de la cible et objectifs </a:t>
            </a:r>
          </a:p>
          <a:p>
            <a:pPr marL="971550" lvl="1" indent="-514350" defTabSz="457200">
              <a:buFont typeface="+mj-lt"/>
              <a:buAutoNum type="alphaLcPeriod"/>
              <a:defRPr/>
            </a:pPr>
            <a:r>
              <a:rPr lang="fr-FR" sz="2000" dirty="0">
                <a:solidFill>
                  <a:srgbClr val="409D61"/>
                </a:solidFill>
                <a:latin typeface="Marianne" panose="02000000000000000000" pitchFamily="50" charset="0"/>
                <a:sym typeface="Helvetica Neue"/>
              </a:rPr>
              <a:t>Descriptif du programme d’actions</a:t>
            </a:r>
          </a:p>
          <a:p>
            <a:pPr marL="971550" lvl="1" indent="-514350" defTabSz="457200">
              <a:buFont typeface="+mj-lt"/>
              <a:buAutoNum type="alphaLcPeriod"/>
              <a:defRPr/>
            </a:pPr>
            <a:r>
              <a:rPr lang="fr-FR" sz="2000" dirty="0">
                <a:solidFill>
                  <a:srgbClr val="409D61"/>
                </a:solidFill>
                <a:latin typeface="Marianne" panose="02000000000000000000" pitchFamily="50" charset="0"/>
                <a:sym typeface="Helvetica Neue"/>
              </a:rPr>
              <a:t>Moyens mis en œuvre pour le suivi des actions et des objectifs </a:t>
            </a:r>
          </a:p>
          <a:p>
            <a:pPr defTabSz="457200">
              <a:defRPr/>
            </a:pPr>
            <a:endParaRPr lang="fr-FR" sz="3200" dirty="0">
              <a:solidFill>
                <a:srgbClr val="409D61"/>
              </a:solidFill>
              <a:latin typeface="Marianne" panose="02000000000000000000" pitchFamily="50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9528028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B48FC5F-39B4-E031-AA0B-579F771605EB}"/>
              </a:ext>
            </a:extLst>
          </p:cNvPr>
          <p:cNvSpPr/>
          <p:nvPr/>
        </p:nvSpPr>
        <p:spPr>
          <a:xfrm flipV="1">
            <a:off x="-13539" y="6365287"/>
            <a:ext cx="12192000" cy="529162"/>
          </a:xfrm>
          <a:prstGeom prst="rect">
            <a:avLst/>
          </a:prstGeom>
          <a:solidFill>
            <a:srgbClr val="409D6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80E84D7-B531-6599-E23F-E567E9275C96}"/>
              </a:ext>
            </a:extLst>
          </p:cNvPr>
          <p:cNvSpPr/>
          <p:nvPr/>
        </p:nvSpPr>
        <p:spPr>
          <a:xfrm>
            <a:off x="548928" y="1468955"/>
            <a:ext cx="2718927" cy="248263"/>
          </a:xfrm>
          <a:prstGeom prst="rect">
            <a:avLst/>
          </a:prstGeom>
          <a:solidFill>
            <a:srgbClr val="BACEE8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6" name="Image 5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B6AFB4C9-57DD-3101-5B0F-81F518E656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317" y="-58902"/>
            <a:ext cx="1603504" cy="1135022"/>
          </a:xfrm>
          <a:prstGeom prst="rect">
            <a:avLst/>
          </a:prstGeom>
        </p:spPr>
      </p:pic>
      <p:pic>
        <p:nvPicPr>
          <p:cNvPr id="8" name="Picture 2" descr="Picture 2">
            <a:extLst>
              <a:ext uri="{FF2B5EF4-FFF2-40B4-BE49-F238E27FC236}">
                <a16:creationId xmlns:a16="http://schemas.microsoft.com/office/drawing/2014/main" id="{D660FB18-2E0B-8A6F-C2ED-E10FB52370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588" y="228132"/>
            <a:ext cx="1156364" cy="5685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2">
            <a:extLst>
              <a:ext uri="{FF2B5EF4-FFF2-40B4-BE49-F238E27FC236}">
                <a16:creationId xmlns:a16="http://schemas.microsoft.com/office/drawing/2014/main" id="{099E835E-7D2B-6AA5-B973-EFA565557F4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" t="-90" r="-35" b="-90"/>
          <a:stretch>
            <a:fillRect/>
          </a:stretch>
        </p:blipFill>
        <p:spPr bwMode="auto">
          <a:xfrm>
            <a:off x="1540739" y="282805"/>
            <a:ext cx="1246578" cy="481774"/>
          </a:xfrm>
          <a:prstGeom prst="rect">
            <a:avLst/>
          </a:prstGeom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70BBC37-3D44-73F0-80E3-8C19530D2B8A}"/>
              </a:ext>
            </a:extLst>
          </p:cNvPr>
          <p:cNvCxnSpPr>
            <a:cxnSpLocks/>
          </p:cNvCxnSpPr>
          <p:nvPr/>
        </p:nvCxnSpPr>
        <p:spPr>
          <a:xfrm>
            <a:off x="5046177" y="348253"/>
            <a:ext cx="0" cy="40230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01C54593-0F07-BA4D-3A9A-03E82E5EFF8A}"/>
              </a:ext>
            </a:extLst>
          </p:cNvPr>
          <p:cNvSpPr txBox="1"/>
          <p:nvPr/>
        </p:nvSpPr>
        <p:spPr>
          <a:xfrm>
            <a:off x="4354726" y="381484"/>
            <a:ext cx="593974" cy="2975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algn="r" defTabSz="1219169" hangingPunct="0"/>
            <a:r>
              <a:rPr lang="fr-FR" sz="800" kern="0" err="1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co</a:t>
            </a:r>
            <a:r>
              <a:rPr lang="fr-FR" sz="800" kern="0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-porté par</a:t>
            </a:r>
          </a:p>
        </p:txBody>
      </p:sp>
      <p:grpSp>
        <p:nvGrpSpPr>
          <p:cNvPr id="18" name="Image 48">
            <a:extLst>
              <a:ext uri="{FF2B5EF4-FFF2-40B4-BE49-F238E27FC236}">
                <a16:creationId xmlns:a16="http://schemas.microsoft.com/office/drawing/2014/main" id="{5A26547C-51DB-FB16-33B0-BD688DDE3000}"/>
              </a:ext>
            </a:extLst>
          </p:cNvPr>
          <p:cNvGrpSpPr/>
          <p:nvPr/>
        </p:nvGrpSpPr>
        <p:grpSpPr>
          <a:xfrm>
            <a:off x="5143655" y="371158"/>
            <a:ext cx="797984" cy="347807"/>
            <a:chOff x="0" y="0"/>
            <a:chExt cx="1963661" cy="855875"/>
          </a:xfrm>
        </p:grpSpPr>
        <p:sp>
          <p:nvSpPr>
            <p:cNvPr id="16" name="Rectangle">
              <a:extLst>
                <a:ext uri="{FF2B5EF4-FFF2-40B4-BE49-F238E27FC236}">
                  <a16:creationId xmlns:a16="http://schemas.microsoft.com/office/drawing/2014/main" id="{A50A1494-7C18-08FD-666F-7FB73E9F41F4}"/>
                </a:ext>
              </a:extLst>
            </p:cNvPr>
            <p:cNvSpPr/>
            <p:nvPr/>
          </p:nvSpPr>
          <p:spPr>
            <a:xfrm>
              <a:off x="0" y="0"/>
              <a:ext cx="1963661" cy="85587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defTabSz="304746" hangingPunct="0">
                <a:defRPr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 lang="fr-FR" sz="1200" kern="0">
                <a:solidFill>
                  <a:srgbClr val="000000"/>
                </a:solidFill>
                <a:latin typeface="Calibri"/>
                <a:cs typeface="Calibri"/>
                <a:sym typeface="Calibri"/>
              </a:endParaRPr>
            </a:p>
          </p:txBody>
        </p:sp>
        <p:pic>
          <p:nvPicPr>
            <p:cNvPr id="17" name="image21.png" descr="image21.png">
              <a:extLst>
                <a:ext uri="{FF2B5EF4-FFF2-40B4-BE49-F238E27FC236}">
                  <a16:creationId xmlns:a16="http://schemas.microsoft.com/office/drawing/2014/main" id="{B1C76540-E7BB-7F17-977E-CDE76977F7C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0"/>
              <a:ext cx="1963661" cy="8558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0" name="Image 19" descr="Une image contenant Graphique, Police, cercle, logo&#10;&#10;Description générée automatiquement">
            <a:extLst>
              <a:ext uri="{FF2B5EF4-FFF2-40B4-BE49-F238E27FC236}">
                <a16:creationId xmlns:a16="http://schemas.microsoft.com/office/drawing/2014/main" id="{F523F38A-DECF-7C95-4728-83CAE4CED0C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059" y="359285"/>
            <a:ext cx="405293" cy="405293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315F3D4A-E96B-B444-C708-282C3AB719AC}"/>
              </a:ext>
            </a:extLst>
          </p:cNvPr>
          <p:cNvSpPr txBox="1"/>
          <p:nvPr/>
        </p:nvSpPr>
        <p:spPr>
          <a:xfrm>
            <a:off x="382170" y="1128105"/>
            <a:ext cx="6918279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defTabSz="2438338" hangingPunct="0"/>
            <a:r>
              <a:rPr lang="fr-FR" sz="3200" b="1" dirty="0">
                <a:solidFill>
                  <a:srgbClr val="23211F"/>
                </a:solidFill>
                <a:latin typeface="Marianne"/>
              </a:rPr>
              <a:t>a) Présentation du ou des porteurs</a:t>
            </a:r>
            <a:endParaRPr kumimoji="0" lang="fr-FR" sz="3200" b="1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Marianne"/>
              <a:ea typeface="+mn-ea"/>
              <a:cs typeface="+mn-cs"/>
              <a:sym typeface="Helvetica Neue"/>
            </a:endParaRP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C6CBCF34-63AC-0F0B-1C59-50DF2093902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91769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518E3D-2789-279D-F1D1-CD23F8AA0D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C1989B8-AFC0-812C-18E1-213D98BD648D}"/>
              </a:ext>
            </a:extLst>
          </p:cNvPr>
          <p:cNvSpPr/>
          <p:nvPr/>
        </p:nvSpPr>
        <p:spPr>
          <a:xfrm flipV="1">
            <a:off x="-13539" y="6365287"/>
            <a:ext cx="12192000" cy="529162"/>
          </a:xfrm>
          <a:prstGeom prst="rect">
            <a:avLst/>
          </a:prstGeom>
          <a:solidFill>
            <a:srgbClr val="409D6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2ED8F4D-15F2-7596-48C6-28FE29AE5C0C}"/>
              </a:ext>
            </a:extLst>
          </p:cNvPr>
          <p:cNvSpPr/>
          <p:nvPr/>
        </p:nvSpPr>
        <p:spPr>
          <a:xfrm>
            <a:off x="548928" y="1468955"/>
            <a:ext cx="2718927" cy="248263"/>
          </a:xfrm>
          <a:prstGeom prst="rect">
            <a:avLst/>
          </a:prstGeom>
          <a:solidFill>
            <a:srgbClr val="BACEE8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6" name="Image 5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E196FF07-C082-94CB-FA85-D5AF3D4693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317" y="-58902"/>
            <a:ext cx="1603504" cy="1135022"/>
          </a:xfrm>
          <a:prstGeom prst="rect">
            <a:avLst/>
          </a:prstGeom>
        </p:spPr>
      </p:pic>
      <p:pic>
        <p:nvPicPr>
          <p:cNvPr id="8" name="Picture 2" descr="Picture 2">
            <a:extLst>
              <a:ext uri="{FF2B5EF4-FFF2-40B4-BE49-F238E27FC236}">
                <a16:creationId xmlns:a16="http://schemas.microsoft.com/office/drawing/2014/main" id="{D7BF1DC0-FD67-1244-2C51-232FA3F028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588" y="228132"/>
            <a:ext cx="1156364" cy="5685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2">
            <a:extLst>
              <a:ext uri="{FF2B5EF4-FFF2-40B4-BE49-F238E27FC236}">
                <a16:creationId xmlns:a16="http://schemas.microsoft.com/office/drawing/2014/main" id="{21EC213B-C8C0-10BA-9260-7E9F0285CA3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" t="-90" r="-35" b="-90"/>
          <a:stretch>
            <a:fillRect/>
          </a:stretch>
        </p:blipFill>
        <p:spPr bwMode="auto">
          <a:xfrm>
            <a:off x="1540739" y="282805"/>
            <a:ext cx="1246578" cy="481774"/>
          </a:xfrm>
          <a:prstGeom prst="rect">
            <a:avLst/>
          </a:prstGeom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A58BF9EE-A487-A794-EE13-B114201D5017}"/>
              </a:ext>
            </a:extLst>
          </p:cNvPr>
          <p:cNvCxnSpPr>
            <a:cxnSpLocks/>
          </p:cNvCxnSpPr>
          <p:nvPr/>
        </p:nvCxnSpPr>
        <p:spPr>
          <a:xfrm>
            <a:off x="5046177" y="348253"/>
            <a:ext cx="0" cy="40230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0E45D874-169B-00E9-DC35-3139119B4064}"/>
              </a:ext>
            </a:extLst>
          </p:cNvPr>
          <p:cNvSpPr txBox="1"/>
          <p:nvPr/>
        </p:nvSpPr>
        <p:spPr>
          <a:xfrm>
            <a:off x="4354726" y="381484"/>
            <a:ext cx="593974" cy="2975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algn="r" defTabSz="1219169" hangingPunct="0"/>
            <a:r>
              <a:rPr lang="fr-FR" sz="800" kern="0" err="1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co</a:t>
            </a:r>
            <a:r>
              <a:rPr lang="fr-FR" sz="800" kern="0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-porté par</a:t>
            </a:r>
          </a:p>
        </p:txBody>
      </p:sp>
      <p:grpSp>
        <p:nvGrpSpPr>
          <p:cNvPr id="18" name="Image 48">
            <a:extLst>
              <a:ext uri="{FF2B5EF4-FFF2-40B4-BE49-F238E27FC236}">
                <a16:creationId xmlns:a16="http://schemas.microsoft.com/office/drawing/2014/main" id="{CF71E09D-29C9-9EB3-5151-D3F9697D1783}"/>
              </a:ext>
            </a:extLst>
          </p:cNvPr>
          <p:cNvGrpSpPr/>
          <p:nvPr/>
        </p:nvGrpSpPr>
        <p:grpSpPr>
          <a:xfrm>
            <a:off x="5143655" y="371158"/>
            <a:ext cx="797984" cy="347807"/>
            <a:chOff x="0" y="0"/>
            <a:chExt cx="1963661" cy="855875"/>
          </a:xfrm>
        </p:grpSpPr>
        <p:sp>
          <p:nvSpPr>
            <p:cNvPr id="16" name="Rectangle">
              <a:extLst>
                <a:ext uri="{FF2B5EF4-FFF2-40B4-BE49-F238E27FC236}">
                  <a16:creationId xmlns:a16="http://schemas.microsoft.com/office/drawing/2014/main" id="{1A307E37-6E2E-9119-A059-1E534EA6FC31}"/>
                </a:ext>
              </a:extLst>
            </p:cNvPr>
            <p:cNvSpPr/>
            <p:nvPr/>
          </p:nvSpPr>
          <p:spPr>
            <a:xfrm>
              <a:off x="0" y="0"/>
              <a:ext cx="1963661" cy="85587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defTabSz="304746" hangingPunct="0">
                <a:defRPr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 lang="fr-FR" sz="1200" kern="0">
                <a:solidFill>
                  <a:srgbClr val="000000"/>
                </a:solidFill>
                <a:latin typeface="Calibri"/>
                <a:cs typeface="Calibri"/>
                <a:sym typeface="Calibri"/>
              </a:endParaRPr>
            </a:p>
          </p:txBody>
        </p:sp>
        <p:pic>
          <p:nvPicPr>
            <p:cNvPr id="17" name="image21.png" descr="image21.png">
              <a:extLst>
                <a:ext uri="{FF2B5EF4-FFF2-40B4-BE49-F238E27FC236}">
                  <a16:creationId xmlns:a16="http://schemas.microsoft.com/office/drawing/2014/main" id="{1975B418-C71E-98A3-B7BE-73D8EA4A018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0"/>
              <a:ext cx="1963661" cy="8558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0" name="Image 19" descr="Une image contenant Graphique, Police, cercle, logo&#10;&#10;Description générée automatiquement">
            <a:extLst>
              <a:ext uri="{FF2B5EF4-FFF2-40B4-BE49-F238E27FC236}">
                <a16:creationId xmlns:a16="http://schemas.microsoft.com/office/drawing/2014/main" id="{DD9337C4-26A6-3963-DBB2-729718C8E7C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059" y="359285"/>
            <a:ext cx="405293" cy="405293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DC75DD73-33CF-47FA-6821-4F6C5D58D1C4}"/>
              </a:ext>
            </a:extLst>
          </p:cNvPr>
          <p:cNvSpPr txBox="1"/>
          <p:nvPr/>
        </p:nvSpPr>
        <p:spPr>
          <a:xfrm>
            <a:off x="382170" y="1128105"/>
            <a:ext cx="8355428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defTabSz="2438338" hangingPunct="0"/>
            <a:r>
              <a:rPr lang="fr-FR" sz="3200" b="1" dirty="0">
                <a:solidFill>
                  <a:srgbClr val="23211F"/>
                </a:solidFill>
                <a:latin typeface="Marianne"/>
              </a:rPr>
              <a:t>b) Contexte et enjeux du programme d’actions</a:t>
            </a:r>
            <a:endParaRPr kumimoji="0" lang="fr-FR" sz="3200" b="1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Marianne"/>
              <a:ea typeface="+mn-ea"/>
              <a:cs typeface="+mn-cs"/>
              <a:sym typeface="Helvetica Neue"/>
            </a:endParaRP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792F2FD6-2322-994C-72D9-389B792363E4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225093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5E41F9-8A4C-7D24-870A-8D88CE15AA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2BB6AE9-33AB-1707-A73F-92451533B931}"/>
              </a:ext>
            </a:extLst>
          </p:cNvPr>
          <p:cNvSpPr/>
          <p:nvPr/>
        </p:nvSpPr>
        <p:spPr>
          <a:xfrm flipV="1">
            <a:off x="-13539" y="6365287"/>
            <a:ext cx="12192000" cy="529162"/>
          </a:xfrm>
          <a:prstGeom prst="rect">
            <a:avLst/>
          </a:prstGeom>
          <a:solidFill>
            <a:srgbClr val="409D6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8AF2CAC-C148-B978-258D-C3189111416A}"/>
              </a:ext>
            </a:extLst>
          </p:cNvPr>
          <p:cNvSpPr/>
          <p:nvPr/>
        </p:nvSpPr>
        <p:spPr>
          <a:xfrm>
            <a:off x="548928" y="1468955"/>
            <a:ext cx="2718927" cy="248263"/>
          </a:xfrm>
          <a:prstGeom prst="rect">
            <a:avLst/>
          </a:prstGeom>
          <a:solidFill>
            <a:srgbClr val="BACEE8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6" name="Image 5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F733173B-9546-5853-CF73-ADB9336A7D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317" y="-58902"/>
            <a:ext cx="1603504" cy="1135022"/>
          </a:xfrm>
          <a:prstGeom prst="rect">
            <a:avLst/>
          </a:prstGeom>
        </p:spPr>
      </p:pic>
      <p:pic>
        <p:nvPicPr>
          <p:cNvPr id="8" name="Picture 2" descr="Picture 2">
            <a:extLst>
              <a:ext uri="{FF2B5EF4-FFF2-40B4-BE49-F238E27FC236}">
                <a16:creationId xmlns:a16="http://schemas.microsoft.com/office/drawing/2014/main" id="{AC855BF7-D603-B100-7E36-AEFEB448CC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588" y="228132"/>
            <a:ext cx="1156364" cy="5685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2">
            <a:extLst>
              <a:ext uri="{FF2B5EF4-FFF2-40B4-BE49-F238E27FC236}">
                <a16:creationId xmlns:a16="http://schemas.microsoft.com/office/drawing/2014/main" id="{AB9BAB18-9C88-F090-9FA4-5075424486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" t="-90" r="-35" b="-90"/>
          <a:stretch>
            <a:fillRect/>
          </a:stretch>
        </p:blipFill>
        <p:spPr bwMode="auto">
          <a:xfrm>
            <a:off x="1540739" y="282805"/>
            <a:ext cx="1246578" cy="481774"/>
          </a:xfrm>
          <a:prstGeom prst="rect">
            <a:avLst/>
          </a:prstGeom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EDB16EFA-CA9F-5B18-A67F-B90AA6C2F110}"/>
              </a:ext>
            </a:extLst>
          </p:cNvPr>
          <p:cNvCxnSpPr>
            <a:cxnSpLocks/>
          </p:cNvCxnSpPr>
          <p:nvPr/>
        </p:nvCxnSpPr>
        <p:spPr>
          <a:xfrm>
            <a:off x="5046177" y="348253"/>
            <a:ext cx="0" cy="40230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4234D9BC-C727-3839-0769-57D25EA52DBC}"/>
              </a:ext>
            </a:extLst>
          </p:cNvPr>
          <p:cNvSpPr txBox="1"/>
          <p:nvPr/>
        </p:nvSpPr>
        <p:spPr>
          <a:xfrm>
            <a:off x="4354726" y="381484"/>
            <a:ext cx="593974" cy="2975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algn="r" defTabSz="1219169" hangingPunct="0"/>
            <a:r>
              <a:rPr lang="fr-FR" sz="800" kern="0" err="1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co</a:t>
            </a:r>
            <a:r>
              <a:rPr lang="fr-FR" sz="800" kern="0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-porté par</a:t>
            </a:r>
          </a:p>
        </p:txBody>
      </p:sp>
      <p:grpSp>
        <p:nvGrpSpPr>
          <p:cNvPr id="18" name="Image 48">
            <a:extLst>
              <a:ext uri="{FF2B5EF4-FFF2-40B4-BE49-F238E27FC236}">
                <a16:creationId xmlns:a16="http://schemas.microsoft.com/office/drawing/2014/main" id="{B591F64E-E334-B1F0-8D5F-AD870DB83C2C}"/>
              </a:ext>
            </a:extLst>
          </p:cNvPr>
          <p:cNvGrpSpPr/>
          <p:nvPr/>
        </p:nvGrpSpPr>
        <p:grpSpPr>
          <a:xfrm>
            <a:off x="5143655" y="371158"/>
            <a:ext cx="797984" cy="347807"/>
            <a:chOff x="0" y="0"/>
            <a:chExt cx="1963661" cy="855875"/>
          </a:xfrm>
        </p:grpSpPr>
        <p:sp>
          <p:nvSpPr>
            <p:cNvPr id="16" name="Rectangle">
              <a:extLst>
                <a:ext uri="{FF2B5EF4-FFF2-40B4-BE49-F238E27FC236}">
                  <a16:creationId xmlns:a16="http://schemas.microsoft.com/office/drawing/2014/main" id="{54F00073-F90F-09DC-6EE9-56BDDCF43005}"/>
                </a:ext>
              </a:extLst>
            </p:cNvPr>
            <p:cNvSpPr/>
            <p:nvPr/>
          </p:nvSpPr>
          <p:spPr>
            <a:xfrm>
              <a:off x="0" y="0"/>
              <a:ext cx="1963661" cy="85587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defTabSz="304746" hangingPunct="0">
                <a:defRPr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 lang="fr-FR" sz="1200" kern="0">
                <a:solidFill>
                  <a:srgbClr val="000000"/>
                </a:solidFill>
                <a:latin typeface="Calibri"/>
                <a:cs typeface="Calibri"/>
                <a:sym typeface="Calibri"/>
              </a:endParaRPr>
            </a:p>
          </p:txBody>
        </p:sp>
        <p:pic>
          <p:nvPicPr>
            <p:cNvPr id="17" name="image21.png" descr="image21.png">
              <a:extLst>
                <a:ext uri="{FF2B5EF4-FFF2-40B4-BE49-F238E27FC236}">
                  <a16:creationId xmlns:a16="http://schemas.microsoft.com/office/drawing/2014/main" id="{0CD5E174-E6C1-293B-83AD-7F5A43B48E1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0"/>
              <a:ext cx="1963661" cy="8558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0" name="Image 19" descr="Une image contenant Graphique, Police, cercle, logo&#10;&#10;Description générée automatiquement">
            <a:extLst>
              <a:ext uri="{FF2B5EF4-FFF2-40B4-BE49-F238E27FC236}">
                <a16:creationId xmlns:a16="http://schemas.microsoft.com/office/drawing/2014/main" id="{16056B75-68F0-5B4C-2680-CF86A46092B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059" y="359285"/>
            <a:ext cx="405293" cy="405293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2DDE9179-448E-2EDD-4AD6-E4EE27DFD52A}"/>
              </a:ext>
            </a:extLst>
          </p:cNvPr>
          <p:cNvSpPr txBox="1"/>
          <p:nvPr/>
        </p:nvSpPr>
        <p:spPr>
          <a:xfrm>
            <a:off x="382170" y="1128105"/>
            <a:ext cx="8355428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defTabSz="2438338" hangingPunct="0"/>
            <a:r>
              <a:rPr lang="fr-FR" sz="3200" b="1" dirty="0">
                <a:solidFill>
                  <a:srgbClr val="23211F"/>
                </a:solidFill>
                <a:latin typeface="Marianne"/>
              </a:rPr>
              <a:t>c) Présentation de la cible et objectifs 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5D682776-5EF9-5617-BDBD-3BE153A38BF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944564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0EA0E1-27C9-CA19-0D33-DC0FB65B6E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6B11A67-86CA-9AAC-B09F-3BDC136CBAFE}"/>
              </a:ext>
            </a:extLst>
          </p:cNvPr>
          <p:cNvSpPr/>
          <p:nvPr/>
        </p:nvSpPr>
        <p:spPr>
          <a:xfrm flipV="1">
            <a:off x="-13539" y="6365287"/>
            <a:ext cx="12192000" cy="529162"/>
          </a:xfrm>
          <a:prstGeom prst="rect">
            <a:avLst/>
          </a:prstGeom>
          <a:solidFill>
            <a:srgbClr val="409D6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3C422F-4534-16D8-5625-6940194EA159}"/>
              </a:ext>
            </a:extLst>
          </p:cNvPr>
          <p:cNvSpPr/>
          <p:nvPr/>
        </p:nvSpPr>
        <p:spPr>
          <a:xfrm>
            <a:off x="548928" y="1468955"/>
            <a:ext cx="2718927" cy="248263"/>
          </a:xfrm>
          <a:prstGeom prst="rect">
            <a:avLst/>
          </a:prstGeom>
          <a:solidFill>
            <a:srgbClr val="BACEE8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6" name="Image 5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01058521-5524-C886-E089-D5B27DF081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317" y="-58902"/>
            <a:ext cx="1603504" cy="1135022"/>
          </a:xfrm>
          <a:prstGeom prst="rect">
            <a:avLst/>
          </a:prstGeom>
        </p:spPr>
      </p:pic>
      <p:pic>
        <p:nvPicPr>
          <p:cNvPr id="8" name="Picture 2" descr="Picture 2">
            <a:extLst>
              <a:ext uri="{FF2B5EF4-FFF2-40B4-BE49-F238E27FC236}">
                <a16:creationId xmlns:a16="http://schemas.microsoft.com/office/drawing/2014/main" id="{4A0B4029-93F4-5891-596E-80C46DC79E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588" y="228132"/>
            <a:ext cx="1156364" cy="5685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2">
            <a:extLst>
              <a:ext uri="{FF2B5EF4-FFF2-40B4-BE49-F238E27FC236}">
                <a16:creationId xmlns:a16="http://schemas.microsoft.com/office/drawing/2014/main" id="{41400A5E-F217-A66D-FDDF-6D813CE06D1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" t="-90" r="-35" b="-90"/>
          <a:stretch>
            <a:fillRect/>
          </a:stretch>
        </p:blipFill>
        <p:spPr bwMode="auto">
          <a:xfrm>
            <a:off x="1540739" y="282805"/>
            <a:ext cx="1246578" cy="481774"/>
          </a:xfrm>
          <a:prstGeom prst="rect">
            <a:avLst/>
          </a:prstGeom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FF12E254-11DF-3B0E-6654-3D29AC74724F}"/>
              </a:ext>
            </a:extLst>
          </p:cNvPr>
          <p:cNvCxnSpPr>
            <a:cxnSpLocks/>
          </p:cNvCxnSpPr>
          <p:nvPr/>
        </p:nvCxnSpPr>
        <p:spPr>
          <a:xfrm>
            <a:off x="5046177" y="348253"/>
            <a:ext cx="0" cy="40230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C3B7FD43-4B5D-9FF6-5B3D-3B97F165206E}"/>
              </a:ext>
            </a:extLst>
          </p:cNvPr>
          <p:cNvSpPr txBox="1"/>
          <p:nvPr/>
        </p:nvSpPr>
        <p:spPr>
          <a:xfrm>
            <a:off x="4354726" y="381484"/>
            <a:ext cx="593974" cy="2975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algn="r" defTabSz="1219169" hangingPunct="0"/>
            <a:r>
              <a:rPr lang="fr-FR" sz="800" kern="0" err="1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co</a:t>
            </a:r>
            <a:r>
              <a:rPr lang="fr-FR" sz="800" kern="0">
                <a:solidFill>
                  <a:srgbClr val="D5D5D5">
                    <a:lumMod val="10000"/>
                  </a:srgbClr>
                </a:solidFill>
                <a:latin typeface="Marianne" panose="02000000000000000000" pitchFamily="50" charset="0"/>
                <a:cs typeface="Arial" panose="020B0604020202020204" pitchFamily="34" charset="0"/>
                <a:sym typeface="Helvetica Neue"/>
              </a:rPr>
              <a:t>-porté par</a:t>
            </a:r>
          </a:p>
        </p:txBody>
      </p:sp>
      <p:grpSp>
        <p:nvGrpSpPr>
          <p:cNvPr id="18" name="Image 48">
            <a:extLst>
              <a:ext uri="{FF2B5EF4-FFF2-40B4-BE49-F238E27FC236}">
                <a16:creationId xmlns:a16="http://schemas.microsoft.com/office/drawing/2014/main" id="{13E3E183-DFE3-46E1-7510-9783DBF4E55A}"/>
              </a:ext>
            </a:extLst>
          </p:cNvPr>
          <p:cNvGrpSpPr/>
          <p:nvPr/>
        </p:nvGrpSpPr>
        <p:grpSpPr>
          <a:xfrm>
            <a:off x="5143655" y="371158"/>
            <a:ext cx="797984" cy="347807"/>
            <a:chOff x="0" y="0"/>
            <a:chExt cx="1963661" cy="855875"/>
          </a:xfrm>
        </p:grpSpPr>
        <p:sp>
          <p:nvSpPr>
            <p:cNvPr id="16" name="Rectangle">
              <a:extLst>
                <a:ext uri="{FF2B5EF4-FFF2-40B4-BE49-F238E27FC236}">
                  <a16:creationId xmlns:a16="http://schemas.microsoft.com/office/drawing/2014/main" id="{7CDE9C24-194B-2002-119B-6F815AFC0218}"/>
                </a:ext>
              </a:extLst>
            </p:cNvPr>
            <p:cNvSpPr/>
            <p:nvPr/>
          </p:nvSpPr>
          <p:spPr>
            <a:xfrm>
              <a:off x="0" y="0"/>
              <a:ext cx="1963661" cy="85587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defTabSz="304746" hangingPunct="0">
                <a:defRPr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 lang="fr-FR" sz="1200" kern="0">
                <a:solidFill>
                  <a:srgbClr val="000000"/>
                </a:solidFill>
                <a:latin typeface="Calibri"/>
                <a:cs typeface="Calibri"/>
                <a:sym typeface="Calibri"/>
              </a:endParaRPr>
            </a:p>
          </p:txBody>
        </p:sp>
        <p:pic>
          <p:nvPicPr>
            <p:cNvPr id="17" name="image21.png" descr="image21.png">
              <a:extLst>
                <a:ext uri="{FF2B5EF4-FFF2-40B4-BE49-F238E27FC236}">
                  <a16:creationId xmlns:a16="http://schemas.microsoft.com/office/drawing/2014/main" id="{2B28E767-EF09-5B4F-BC07-46FDAA19768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0"/>
              <a:ext cx="1963661" cy="8558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0" name="Image 19" descr="Une image contenant Graphique, Police, cercle, logo&#10;&#10;Description générée automatiquement">
            <a:extLst>
              <a:ext uri="{FF2B5EF4-FFF2-40B4-BE49-F238E27FC236}">
                <a16:creationId xmlns:a16="http://schemas.microsoft.com/office/drawing/2014/main" id="{7404FD56-9FBE-0368-96C6-282AD93AF8C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059" y="359285"/>
            <a:ext cx="405293" cy="405293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4631F83A-0855-3CC5-DC7B-DA28CDAAB3DD}"/>
              </a:ext>
            </a:extLst>
          </p:cNvPr>
          <p:cNvSpPr txBox="1"/>
          <p:nvPr/>
        </p:nvSpPr>
        <p:spPr>
          <a:xfrm>
            <a:off x="382170" y="1128105"/>
            <a:ext cx="8355428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defTabSz="2438338" hangingPunct="0"/>
            <a:r>
              <a:rPr lang="fr-FR" sz="3200" b="1" dirty="0">
                <a:solidFill>
                  <a:srgbClr val="23211F"/>
                </a:solidFill>
                <a:latin typeface="Marianne"/>
              </a:rPr>
              <a:t>d) Descriptif du programme d’actions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4336842A-1E86-2B57-6761-8005930134E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76988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E21FD4402EE64BB6761DFEC926C55F" ma:contentTypeVersion="14" ma:contentTypeDescription="Crée un document." ma:contentTypeScope="" ma:versionID="e4c93be872053916b26dce1c00102fb0">
  <xsd:schema xmlns:xsd="http://www.w3.org/2001/XMLSchema" xmlns:xs="http://www.w3.org/2001/XMLSchema" xmlns:p="http://schemas.microsoft.com/office/2006/metadata/properties" xmlns:ns2="cf31d750-d1d5-4ce6-a4b5-429705af6dff" xmlns:ns3="244d4f6f-b426-475a-bbca-b04eb2c1c0cd" targetNamespace="http://schemas.microsoft.com/office/2006/metadata/properties" ma:root="true" ma:fieldsID="bcdf505e030b37ef0375099ec6953a5f" ns2:_="" ns3:_="">
    <xsd:import namespace="cf31d750-d1d5-4ce6-a4b5-429705af6dff"/>
    <xsd:import namespace="244d4f6f-b426-475a-bbca-b04eb2c1c0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1d750-d1d5-4ce6-a4b5-429705af6d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Balises d’images" ma:readOnly="false" ma:fieldId="{5cf76f15-5ced-4ddc-b409-7134ff3c332f}" ma:taxonomyMulti="true" ma:sspId="faaaa922-7a9d-4888-b0c0-3cd0453685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4d4f6f-b426-475a-bbca-b04eb2c1c0c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3e5b14d-2b1d-4507-a9b7-c3274fa3dc7b}" ma:internalName="TaxCatchAll" ma:showField="CatchAllData" ma:web="244d4f6f-b426-475a-bbca-b04eb2c1c0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f31d750-d1d5-4ce6-a4b5-429705af6dff">
      <Terms xmlns="http://schemas.microsoft.com/office/infopath/2007/PartnerControls"/>
    </lcf76f155ced4ddcb4097134ff3c332f>
    <TaxCatchAll xmlns="244d4f6f-b426-475a-bbca-b04eb2c1c0cd" xsi:nil="true"/>
  </documentManagement>
</p:properties>
</file>

<file path=customXml/itemProps1.xml><?xml version="1.0" encoding="utf-8"?>
<ds:datastoreItem xmlns:ds="http://schemas.openxmlformats.org/officeDocument/2006/customXml" ds:itemID="{768BBDB6-D863-4973-8AFF-669A28EADA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31d750-d1d5-4ce6-a4b5-429705af6dff"/>
    <ds:schemaRef ds:uri="244d4f6f-b426-475a-bbca-b04eb2c1c0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72529E-ED2A-4BCA-9A38-9FED8819E0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3C22D5-D1DA-4152-8894-9FF280673B01}">
  <ds:schemaRefs>
    <ds:schemaRef ds:uri="http://www.w3.org/XML/1998/namespace"/>
    <ds:schemaRef ds:uri="2a5e44a5-5f11-428a-a25c-c47a3e8cab48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fdf58644-03cd-470f-a924-695d40eb6135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cf31d750-d1d5-4ce6-a4b5-429705af6dff"/>
    <ds:schemaRef ds:uri="244d4f6f-b426-475a-bbca-b04eb2c1c0c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905</TotalTime>
  <Words>842</Words>
  <Application>Microsoft Office PowerPoint</Application>
  <PresentationFormat>Grand écran</PresentationFormat>
  <Paragraphs>150</Paragraphs>
  <Slides>14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Cambria Math</vt:lpstr>
      <vt:lpstr>Helvetica Neue</vt:lpstr>
      <vt:lpstr>Helvetica Neue Medium</vt:lpstr>
      <vt:lpstr>Marianne</vt:lpstr>
      <vt:lpstr>Wingdings</vt:lpstr>
      <vt:lpstr>21_BasicWhite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VIALARD Louise</dc:creator>
  <cp:lastModifiedBy>WELLHOFF Mathieu</cp:lastModifiedBy>
  <cp:revision>3</cp:revision>
  <dcterms:created xsi:type="dcterms:W3CDTF">2013-07-15T20:26:40Z</dcterms:created>
  <dcterms:modified xsi:type="dcterms:W3CDTF">2025-01-09T10:06:27Z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0x01010019E21FD4402EE64BB6761DFEC926C55F</vt:lpwstr>
  </property>
  <property fmtid="{D5CDD505-2E9C-101B-9397-08002B2CF9AE}" pid="3" name="MediaServiceImageTags">
    <vt:lpwstr/>
  </property>
</Properties>
</file>